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8" r:id="rId3"/>
    <p:sldId id="259" r:id="rId4"/>
    <p:sldId id="261" r:id="rId5"/>
  </p:sldIdLst>
  <p:sldSz cx="12192000" cy="6858000"/>
  <p:notesSz cx="6797675" cy="99298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74550"/>
    <a:srgbClr val="16434E"/>
    <a:srgbClr val="1947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EC20E35-A176-4012-BC5E-935CFFF8708E}" styleName="Средний стиль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66530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09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44337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33812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41123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448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45555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01380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37704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56965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386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4776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925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8699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88935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9111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24787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909C41BD-5021-4BE5-92D4-C96CBA558965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D408DD-EC28-46CE-B07F-88780282DD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22813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  <p:sldLayoutId id="2147483687" r:id="rId15"/>
    <p:sldLayoutId id="2147483688" r:id="rId16"/>
    <p:sldLayoutId id="214748368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219" y="290153"/>
            <a:ext cx="2550437" cy="1403349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>
            <a:off x="4464050" y="-190500"/>
            <a:ext cx="685800" cy="190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4404233" y="6477478"/>
            <a:ext cx="7787767" cy="0"/>
          </a:xfrm>
          <a:prstGeom prst="line">
            <a:avLst/>
          </a:prstGeom>
          <a:ln w="38100">
            <a:solidFill>
              <a:srgbClr val="7AE8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559834" y="2168336"/>
            <a:ext cx="56521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dirty="0" smtClean="0">
                <a:latin typeface="Calibri" panose="020F0502020204030204"/>
              </a:rPr>
              <a:t>Рейтинг цифровой активности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559834" y="4875093"/>
            <a:ext cx="71064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Курганский Константин Сергеевич,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заместитель начальника департамента внутренней и кадровой политики области - начальник управления культуры области </a:t>
            </a: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6503" y="289389"/>
            <a:ext cx="5651742" cy="6188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2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108" y="52753"/>
            <a:ext cx="11125199" cy="852855"/>
          </a:xfr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>
            <a:normAutofit fontScale="90000"/>
          </a:bodyPr>
          <a:lstStyle/>
          <a:p>
            <a:pPr algn="ctr">
              <a:lnSpc>
                <a:spcPts val="2000"/>
              </a:lnSpc>
              <a:defRPr/>
            </a:pPr>
            <a:r>
              <a:rPr lang="ru-RU" sz="2000" b="1" dirty="0" smtClean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Информационная </a:t>
            </a:r>
            <a:r>
              <a:rPr 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активность культурной жизни муниципальных районов </a:t>
            </a:r>
            <a:br>
              <a:rPr 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и городских округов области в соотношении к количеству подведомственных учреждений</a:t>
            </a:r>
            <a:br>
              <a:rPr 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</a:br>
            <a:r>
              <a:rPr 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п</a:t>
            </a:r>
            <a:r>
              <a:rPr lang="ru-RU" alt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о состоянию с 1 января по </a:t>
            </a:r>
            <a:r>
              <a:rPr lang="ru-RU" altLang="ru-RU" sz="2000" b="1" dirty="0" smtClean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12 </a:t>
            </a:r>
            <a:r>
              <a:rPr lang="ru-RU" altLang="ru-RU" sz="2000" b="1" dirty="0">
                <a:solidFill>
                  <a:schemeClr val="tx1"/>
                </a:solidFill>
                <a:latin typeface="Calibri" panose="020F0502020204030204"/>
                <a:ea typeface="+mn-ea"/>
                <a:cs typeface="+mn-cs"/>
              </a:rPr>
              <a:t>августа 2021</a:t>
            </a:r>
            <a:endParaRPr lang="ru-RU" sz="2000" b="1" dirty="0">
              <a:solidFill>
                <a:schemeClr val="tx1"/>
              </a:solidFill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43567"/>
              </p:ext>
            </p:extLst>
          </p:nvPr>
        </p:nvGraphicFramePr>
        <p:xfrm>
          <a:off x="131883" y="958832"/>
          <a:ext cx="11885946" cy="5846695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3856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9231">
                  <a:extLst>
                    <a:ext uri="{9D8B030D-6E8A-4147-A177-3AD203B41FA5}">
                      <a16:colId xmlns:a16="http://schemas.microsoft.com/office/drawing/2014/main" val="1001054576"/>
                    </a:ext>
                  </a:extLst>
                </a:gridCol>
                <a:gridCol w="1741111">
                  <a:extLst>
                    <a:ext uri="{9D8B030D-6E8A-4147-A177-3AD203B41FA5}">
                      <a16:colId xmlns:a16="http://schemas.microsoft.com/office/drawing/2014/main" val="2591987581"/>
                    </a:ext>
                  </a:extLst>
                </a:gridCol>
                <a:gridCol w="2373441">
                  <a:extLst>
                    <a:ext uri="{9D8B030D-6E8A-4147-A177-3AD203B41FA5}">
                      <a16:colId xmlns:a16="http://schemas.microsoft.com/office/drawing/2014/main" val="3399567911"/>
                    </a:ext>
                  </a:extLst>
                </a:gridCol>
                <a:gridCol w="2043797">
                  <a:extLst>
                    <a:ext uri="{9D8B030D-6E8A-4147-A177-3AD203B41FA5}">
                      <a16:colId xmlns:a16="http://schemas.microsoft.com/office/drawing/2014/main" val="3711106699"/>
                    </a:ext>
                  </a:extLst>
                </a:gridCol>
                <a:gridCol w="3052736">
                  <a:extLst>
                    <a:ext uri="{9D8B030D-6E8A-4147-A177-3AD203B41FA5}">
                      <a16:colId xmlns:a16="http://schemas.microsoft.com/office/drawing/2014/main" val="1605363148"/>
                    </a:ext>
                  </a:extLst>
                </a:gridCol>
              </a:tblGrid>
              <a:tr h="5708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№ </a:t>
                      </a:r>
                      <a:r>
                        <a:rPr lang="ru-RU" sz="13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пп</a:t>
                      </a:r>
                      <a:endParaRPr lang="ru-RU" sz="13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районов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и </a:t>
                      </a:r>
                      <a:r>
                        <a:rPr lang="ru-RU" sz="13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городов</a:t>
                      </a:r>
                      <a:endParaRPr lang="ru-RU" sz="13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Рейтинг 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подтвержденных событий на портале </a:t>
                      </a:r>
                      <a:r>
                        <a:rPr lang="ru-RU" sz="13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Культура.РФ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подведомственных учреждений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3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Среднее количество размещенных событий на количество  подведомственных учреждений</a:t>
                      </a:r>
                      <a:endParaRPr lang="ru-RU" sz="13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rgbClr val="1745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790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Прохоровский</a:t>
                      </a:r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4198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2160859"/>
                  </a:ext>
                </a:extLst>
              </a:tr>
              <a:tr h="226790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Старооскольский</a:t>
                      </a:r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4606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08059"/>
                  </a:ext>
                </a:extLst>
              </a:tr>
              <a:tr h="226790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b="1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Губкинский</a:t>
                      </a:r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3344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b="1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г. Белгород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1334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Новооскольский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2685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31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Валуйский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2492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Грайворонский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1218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1783939"/>
                  </a:ext>
                </a:extLst>
              </a:tr>
              <a:tr h="225582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Ракитянский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1484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895688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Шебекинский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2109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6696243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Алексеевский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2003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15591895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Волоконовский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1687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0109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12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Ивнянский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1152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Краснояружский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573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Ровеньский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865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Белгородский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1370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33728959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Вейделевский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785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995657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17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Борисовский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518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39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93388248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Яковлевский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г/о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835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12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73510437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Чернянский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708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11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Красногвардейский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748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94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Корочанский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17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434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73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871721"/>
                  </a:ext>
                </a:extLst>
              </a:tr>
              <a:tr h="223757">
                <a:tc>
                  <a:txBody>
                    <a:bodyPr/>
                    <a:lstStyle/>
                    <a:p>
                      <a:pPr marL="0" indent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22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1400" kern="1200" spc="0" baseline="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Красненский</a:t>
                      </a:r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 район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18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206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45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400" kern="1200" spc="0" baseline="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5</a:t>
                      </a:r>
                    </a:p>
                  </a:txBody>
                  <a:tcPr marL="9525" marR="9525" marT="9525" marB="0" anchor="b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2254593"/>
                  </a:ext>
                </a:extLst>
              </a:tr>
              <a:tr h="214897">
                <a:tc gridSpan="2"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kern="1200" spc="0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ИТОГО (Белгородская область)</a:t>
                      </a:r>
                      <a:endParaRPr lang="ru-RU" sz="1200" b="1" kern="1200" spc="0" baseline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200" b="1" kern="1200" spc="0" baseline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300" b="1" kern="1200" spc="0" baseline="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35354</a:t>
                      </a:r>
                      <a:endParaRPr lang="ru-RU" sz="1300" b="1" kern="1200" spc="0" baseline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spc="0" baseline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400" kern="1200" spc="0" baseline="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68558" marR="68558" marT="0" marB="0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02576" y="1742511"/>
            <a:ext cx="212857" cy="28132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6660" y="1498724"/>
            <a:ext cx="226363" cy="299179"/>
          </a:xfrm>
          <a:prstGeom prst="rect">
            <a:avLst/>
          </a:prstGeom>
        </p:spPr>
      </p:pic>
      <p:grpSp>
        <p:nvGrpSpPr>
          <p:cNvPr id="7" name="Group 16"/>
          <p:cNvGrpSpPr/>
          <p:nvPr/>
        </p:nvGrpSpPr>
        <p:grpSpPr>
          <a:xfrm>
            <a:off x="175844" y="140065"/>
            <a:ext cx="1125416" cy="240017"/>
            <a:chOff x="1074735" y="714261"/>
            <a:chExt cx="10263560" cy="2118694"/>
          </a:xfrm>
        </p:grpSpPr>
        <p:pic>
          <p:nvPicPr>
            <p:cNvPr id="8" name="Picture 17"/>
            <p:cNvPicPr>
              <a:picLocks noChangeAspect="1"/>
            </p:cNvPicPr>
            <p:nvPr/>
          </p:nvPicPr>
          <p:blipFill rotWithShape="1">
            <a:blip r:embed="rId3"/>
            <a:srcRect l="5431" t="14427" r="6845" b="19016"/>
            <a:stretch/>
          </p:blipFill>
          <p:spPr>
            <a:xfrm>
              <a:off x="1074735" y="714261"/>
              <a:ext cx="10263560" cy="2118694"/>
            </a:xfrm>
            <a:prstGeom prst="rect">
              <a:avLst/>
            </a:prstGeom>
          </p:spPr>
        </p:pic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515433" y="1936399"/>
            <a:ext cx="212857" cy="281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531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TextBox 11"/>
          <p:cNvSpPr txBox="1">
            <a:spLocks noChangeArrowheads="1"/>
          </p:cNvSpPr>
          <p:nvPr/>
        </p:nvSpPr>
        <p:spPr bwMode="auto">
          <a:xfrm>
            <a:off x="298939" y="140065"/>
            <a:ext cx="11245361" cy="923330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b="1" dirty="0" smtClean="0">
                <a:latin typeface="Calibri" panose="020F0502020204030204"/>
              </a:rPr>
              <a:t>И</a:t>
            </a:r>
            <a:r>
              <a:rPr lang="ru-RU" b="1" dirty="0" smtClean="0">
                <a:latin typeface="Calibri" panose="020F0502020204030204"/>
              </a:rPr>
              <a:t>нформационная активность </a:t>
            </a:r>
            <a:r>
              <a:rPr lang="ru-RU" b="1" dirty="0">
                <a:latin typeface="Calibri" panose="020F0502020204030204"/>
              </a:rPr>
              <a:t>культурной </a:t>
            </a:r>
            <a:r>
              <a:rPr lang="ru-RU" b="1" dirty="0" smtClean="0">
                <a:latin typeface="Calibri" panose="020F0502020204030204"/>
              </a:rPr>
              <a:t>жизни </a:t>
            </a:r>
          </a:p>
          <a:p>
            <a:pPr algn="ctr">
              <a:defRPr/>
            </a:pPr>
            <a:r>
              <a:rPr lang="ru-RU" b="1" dirty="0" smtClean="0">
                <a:latin typeface="Calibri" panose="020F0502020204030204"/>
              </a:rPr>
              <a:t>государственных учреждений </a:t>
            </a:r>
            <a:r>
              <a:rPr lang="ru-RU" altLang="ru-RU" b="1" dirty="0" smtClean="0">
                <a:latin typeface="Calibri" panose="020F0502020204030204"/>
              </a:rPr>
              <a:t>культуры Белгородской области</a:t>
            </a:r>
          </a:p>
          <a:p>
            <a:pPr algn="ctr">
              <a:defRPr/>
            </a:pPr>
            <a:r>
              <a:rPr lang="ru-RU" altLang="ru-RU" b="1" dirty="0" smtClean="0">
                <a:latin typeface="Calibri" panose="020F0502020204030204"/>
              </a:rPr>
              <a:t>по состоянию с 1 января по 12 августа 2021 года </a:t>
            </a:r>
            <a:endParaRPr lang="ru-RU" altLang="ru-RU" b="1" dirty="0">
              <a:latin typeface="Calibri" panose="020F0502020204030204"/>
            </a:endParaRPr>
          </a:p>
        </p:txBody>
      </p:sp>
      <p:grpSp>
        <p:nvGrpSpPr>
          <p:cNvPr id="4" name="Group 16"/>
          <p:cNvGrpSpPr/>
          <p:nvPr/>
        </p:nvGrpSpPr>
        <p:grpSpPr>
          <a:xfrm>
            <a:off x="167052" y="157649"/>
            <a:ext cx="1485902" cy="440227"/>
            <a:chOff x="1074735" y="714261"/>
            <a:chExt cx="10263560" cy="2118694"/>
          </a:xfrm>
        </p:grpSpPr>
        <p:pic>
          <p:nvPicPr>
            <p:cNvPr id="5" name="Picture 17"/>
            <p:cNvPicPr>
              <a:picLocks noChangeAspect="1"/>
            </p:cNvPicPr>
            <p:nvPr/>
          </p:nvPicPr>
          <p:blipFill rotWithShape="1">
            <a:blip r:embed="rId2"/>
            <a:srcRect l="5431" t="14427" r="6845" b="19016"/>
            <a:stretch/>
          </p:blipFill>
          <p:spPr>
            <a:xfrm>
              <a:off x="1074735" y="714261"/>
              <a:ext cx="10263560" cy="2118694"/>
            </a:xfrm>
            <a:prstGeom prst="rect">
              <a:avLst/>
            </a:prstGeom>
          </p:spPr>
        </p:pic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454299"/>
              </p:ext>
            </p:extLst>
          </p:nvPr>
        </p:nvGraphicFramePr>
        <p:xfrm>
          <a:off x="422032" y="1100632"/>
          <a:ext cx="11342078" cy="5545290"/>
        </p:xfrm>
        <a:graphic>
          <a:graphicData uri="http://schemas.openxmlformats.org/drawingml/2006/table">
            <a:tbl>
              <a:tblPr>
                <a:tableStyleId>{775DCB02-9BB8-47FD-8907-85C794F793BA}</a:tableStyleId>
              </a:tblPr>
              <a:tblGrid>
                <a:gridCol w="448407">
                  <a:extLst>
                    <a:ext uri="{9D8B030D-6E8A-4147-A177-3AD203B41FA5}">
                      <a16:colId xmlns:a16="http://schemas.microsoft.com/office/drawing/2014/main" val="1255671137"/>
                    </a:ext>
                  </a:extLst>
                </a:gridCol>
                <a:gridCol w="6541477">
                  <a:extLst>
                    <a:ext uri="{9D8B030D-6E8A-4147-A177-3AD203B41FA5}">
                      <a16:colId xmlns:a16="http://schemas.microsoft.com/office/drawing/2014/main" val="2917695930"/>
                    </a:ext>
                  </a:extLst>
                </a:gridCol>
                <a:gridCol w="1547446">
                  <a:extLst>
                    <a:ext uri="{9D8B030D-6E8A-4147-A177-3AD203B41FA5}">
                      <a16:colId xmlns:a16="http://schemas.microsoft.com/office/drawing/2014/main" val="1240359918"/>
                    </a:ext>
                  </a:extLst>
                </a:gridCol>
                <a:gridCol w="1081454">
                  <a:extLst>
                    <a:ext uri="{9D8B030D-6E8A-4147-A177-3AD203B41FA5}">
                      <a16:colId xmlns:a16="http://schemas.microsoft.com/office/drawing/2014/main" val="3154628935"/>
                    </a:ext>
                  </a:extLst>
                </a:gridCol>
                <a:gridCol w="844062">
                  <a:extLst>
                    <a:ext uri="{9D8B030D-6E8A-4147-A177-3AD203B41FA5}">
                      <a16:colId xmlns:a16="http://schemas.microsoft.com/office/drawing/2014/main" val="389022047"/>
                    </a:ext>
                  </a:extLst>
                </a:gridCol>
                <a:gridCol w="879232">
                  <a:extLst>
                    <a:ext uri="{9D8B030D-6E8A-4147-A177-3AD203B41FA5}">
                      <a16:colId xmlns:a16="http://schemas.microsoft.com/office/drawing/2014/main" val="1654313704"/>
                    </a:ext>
                  </a:extLst>
                </a:gridCol>
              </a:tblGrid>
              <a:tr h="1105831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№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пп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b"/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государственного учреждения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подтвержденных событий на портале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Культура.РФ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b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онлайн-Трансляции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Визиты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Рейтинг</a:t>
                      </a:r>
                    </a:p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на портале</a:t>
                      </a:r>
                    </a:p>
                    <a:p>
                      <a:pPr algn="ctr" fontAlgn="b"/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  <a:ea typeface="+mn-ea"/>
                          <a:cs typeface="+mn-cs"/>
                        </a:rPr>
                        <a:t>Культура.РФ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171074"/>
                  </a:ext>
                </a:extLst>
              </a:tr>
              <a:tr h="35629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«Белгородская государственная универсальная научная библиотека»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109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23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48 635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13,69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1541584"/>
                  </a:ext>
                </a:extLst>
              </a:tr>
              <a:tr h="3114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«Белгородская государственная филармония»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118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111 296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13,11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5154921"/>
                  </a:ext>
                </a:extLst>
              </a:tr>
              <a:tr h="3288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1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историко-краеведческий музей»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90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25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29 479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11,79</a:t>
                      </a:r>
                      <a:endParaRPr lang="ru-RU" sz="1400" b="1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753341"/>
                  </a:ext>
                </a:extLst>
              </a:tr>
              <a:tr h="3110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музей народной культуры»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72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28 958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8,49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149415"/>
                  </a:ext>
                </a:extLst>
              </a:tr>
              <a:tr h="2399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художественный музей»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47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34 029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5,94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36371036"/>
                  </a:ext>
                </a:extLst>
              </a:tr>
              <a:tr h="4389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6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историко-художественный музей-диорама «Курская битва. Белгородское направление»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37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101 454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5,11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960849"/>
                  </a:ext>
                </a:extLst>
              </a:tr>
              <a:tr h="32540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7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центр народного творчества»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33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31 146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5,11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2602599"/>
                  </a:ext>
                </a:extLst>
              </a:tr>
              <a:tr h="3103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8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театр кукол»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32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55 268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4,85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3617139"/>
                  </a:ext>
                </a:extLst>
              </a:tr>
              <a:tr h="4389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ГКУК «Белгородская государственная специальная библиотека для слепых им. В. Я. Ерошенко»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8 512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4,69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56212580"/>
                  </a:ext>
                </a:extLst>
              </a:tr>
              <a:tr h="379463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10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ГКУК «Белгородская государственная детская библиотека А.А. </a:t>
                      </a:r>
                      <a:r>
                        <a:rPr lang="ru-RU" sz="1400" kern="1200" dirty="0" err="1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Лиханова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36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40 618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4,31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1823449"/>
                  </a:ext>
                </a:extLst>
              </a:tr>
              <a:tr h="31995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«Белгородский государственный </a:t>
                      </a:r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литературный музей</a:t>
                      </a:r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»</a:t>
                      </a:r>
                      <a:endParaRPr lang="ru-RU" sz="1400" b="0" kern="1200" dirty="0" smtClean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23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6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20 836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3,11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00338234"/>
                  </a:ext>
                </a:extLst>
              </a:tr>
              <a:tr h="32581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12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kern="1200" dirty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ОГАУК «Драматический театр имени М. С. Щепкина»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2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99 260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1,59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7987204"/>
                  </a:ext>
                </a:extLst>
              </a:tr>
              <a:tr h="3529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13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ГБУК «Историко-культурный комплекс «Новая Слобода»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0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dirty="0" smtClean="0">
                          <a:solidFill>
                            <a:schemeClr val="bg1"/>
                          </a:solidFill>
                          <a:effectLst/>
                          <a:latin typeface="Cambria" panose="02040503050406030204" pitchFamily="18" charset="0"/>
                        </a:rPr>
                        <a:t>0,5</a:t>
                      </a:r>
                      <a:endParaRPr lang="ru-RU" sz="1400" b="0" kern="1200" dirty="0">
                        <a:solidFill>
                          <a:schemeClr val="bg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3521762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44300" y="2157159"/>
            <a:ext cx="248420" cy="32833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61782" y="2528166"/>
            <a:ext cx="254977" cy="336998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1544300" y="2865164"/>
            <a:ext cx="254977" cy="336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2747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0166355"/>
              </p:ext>
            </p:extLst>
          </p:nvPr>
        </p:nvGraphicFramePr>
        <p:xfrm>
          <a:off x="219808" y="1057923"/>
          <a:ext cx="11728941" cy="5659397"/>
        </p:xfrm>
        <a:graphic>
          <a:graphicData uri="http://schemas.openxmlformats.org/drawingml/2006/table">
            <a:tbl>
              <a:tblPr>
                <a:tableStyleId>{1E171933-4619-4E11-9A3F-F7608DF75F80}</a:tableStyleId>
              </a:tblPr>
              <a:tblGrid>
                <a:gridCol w="336666">
                  <a:extLst>
                    <a:ext uri="{9D8B030D-6E8A-4147-A177-3AD203B41FA5}">
                      <a16:colId xmlns:a16="http://schemas.microsoft.com/office/drawing/2014/main" val="1255671137"/>
                    </a:ext>
                  </a:extLst>
                </a:gridCol>
                <a:gridCol w="6054264">
                  <a:extLst>
                    <a:ext uri="{9D8B030D-6E8A-4147-A177-3AD203B41FA5}">
                      <a16:colId xmlns:a16="http://schemas.microsoft.com/office/drawing/2014/main" val="2917695930"/>
                    </a:ext>
                  </a:extLst>
                </a:gridCol>
                <a:gridCol w="1669245">
                  <a:extLst>
                    <a:ext uri="{9D8B030D-6E8A-4147-A177-3AD203B41FA5}">
                      <a16:colId xmlns:a16="http://schemas.microsoft.com/office/drawing/2014/main" val="1240359918"/>
                    </a:ext>
                  </a:extLst>
                </a:gridCol>
                <a:gridCol w="1437157">
                  <a:extLst>
                    <a:ext uri="{9D8B030D-6E8A-4147-A177-3AD203B41FA5}">
                      <a16:colId xmlns:a16="http://schemas.microsoft.com/office/drawing/2014/main" val="3154628935"/>
                    </a:ext>
                  </a:extLst>
                </a:gridCol>
                <a:gridCol w="1053320">
                  <a:extLst>
                    <a:ext uri="{9D8B030D-6E8A-4147-A177-3AD203B41FA5}">
                      <a16:colId xmlns:a16="http://schemas.microsoft.com/office/drawing/2014/main" val="389022047"/>
                    </a:ext>
                  </a:extLst>
                </a:gridCol>
                <a:gridCol w="1178289">
                  <a:extLst>
                    <a:ext uri="{9D8B030D-6E8A-4147-A177-3AD203B41FA5}">
                      <a16:colId xmlns:a16="http://schemas.microsoft.com/office/drawing/2014/main" val="1654313704"/>
                    </a:ext>
                  </a:extLst>
                </a:gridCol>
              </a:tblGrid>
              <a:tr h="1093960">
                <a:tc>
                  <a:txBody>
                    <a:bodyPr/>
                    <a:lstStyle/>
                    <a:p>
                      <a:pPr marL="0" marR="0" lvl="0" indent="0" algn="ctr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№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пп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</a:endParaRPr>
                    </a:p>
                    <a:p>
                      <a:pPr algn="ctr" fontAlgn="b"/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Наименование учреждения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подтвержденных событий на портале </a:t>
                      </a:r>
                      <a:r>
                        <a:rPr lang="ru-RU" sz="1400" b="1" kern="1200" dirty="0" err="1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Культура.РФ</a:t>
                      </a:r>
                      <a:endParaRPr lang="ru-RU" sz="1400" b="1" kern="1200" dirty="0" smtClean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b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 smtClean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Количество онлайн-Трансляции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Визиты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rgbClr val="1745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kern="1200" dirty="0">
                          <a:solidFill>
                            <a:schemeClr val="tx1"/>
                          </a:solidFill>
                          <a:effectLst/>
                          <a:latin typeface="Cambria" panose="02040503050406030204" pitchFamily="18" charset="0"/>
                        </a:rPr>
                        <a:t>Рейтинг</a:t>
                      </a:r>
                      <a:endParaRPr lang="ru-RU" sz="1400" b="1" kern="1200" dirty="0">
                        <a:solidFill>
                          <a:schemeClr val="tx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>
                    <a:solidFill>
                      <a:srgbClr val="1745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95171074"/>
                  </a:ext>
                </a:extLst>
              </a:tr>
              <a:tr h="3363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1.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МКУК «</a:t>
                      </a:r>
                      <a:r>
                        <a:rPr lang="ru-RU" sz="1400" b="1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Новооскольская</a:t>
                      </a: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 клубная система»</a:t>
                      </a:r>
                      <a:endParaRPr lang="ru-RU" sz="1400" b="1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2011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4784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202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11317085"/>
                  </a:ext>
                </a:extLst>
              </a:tr>
              <a:tr h="3363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2.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МУК «Организационно-методический центр» </a:t>
                      </a:r>
                      <a:r>
                        <a:rPr lang="ru-RU" sz="1400" b="1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Валуйского</a:t>
                      </a:r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 ГО</a:t>
                      </a:r>
                      <a:endParaRPr lang="ru-RU" sz="1400" b="1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1867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2747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189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67575253"/>
                  </a:ext>
                </a:extLst>
              </a:tr>
              <a:tr h="33633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3.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МБУК «Центральная библиотека </a:t>
                      </a:r>
                      <a:r>
                        <a:rPr lang="ru-RU" sz="1400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Шебекинского</a:t>
                      </a: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 городского округа»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1507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2593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151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1541584"/>
                  </a:ext>
                </a:extLst>
              </a:tr>
              <a:tr h="298939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МКУК «ЦС КДУ» </a:t>
                      </a:r>
                      <a:r>
                        <a:rPr lang="ru-RU" sz="1400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Волоконовского</a:t>
                      </a: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 района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1386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9623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2777401"/>
                  </a:ext>
                </a:extLst>
              </a:tr>
              <a:tr h="33410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АУК «ЦКС Белгородского района»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1216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10314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122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30674181"/>
                  </a:ext>
                </a:extLst>
              </a:tr>
              <a:tr h="33410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МКУК «</a:t>
                      </a:r>
                      <a:r>
                        <a:rPr lang="ru-RU" sz="1400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Старооскольская</a:t>
                      </a:r>
                      <a:r>
                        <a:rPr lang="ru-RU" sz="1400" u="none" strike="noStrike" kern="1200" baseline="0" dirty="0" smtClean="0">
                          <a:effectLst/>
                          <a:latin typeface="Cambria" panose="02040503050406030204" pitchFamily="18" charset="0"/>
                        </a:rPr>
                        <a:t> Централизованная библиотечная система»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1136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7556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57983371"/>
                  </a:ext>
                </a:extLst>
              </a:tr>
              <a:tr h="325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7.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>
                          <a:effectLst/>
                          <a:latin typeface="Cambria" panose="02040503050406030204" pitchFamily="18" charset="0"/>
                        </a:rPr>
                        <a:t>МБУК «Культурно-досуговый центр </a:t>
                      </a:r>
                      <a:r>
                        <a:rPr lang="ru-RU" sz="1400" u="none" strike="noStrike" kern="1200" dirty="0" err="1">
                          <a:effectLst/>
                          <a:latin typeface="Cambria" panose="02040503050406030204" pitchFamily="18" charset="0"/>
                        </a:rPr>
                        <a:t>Грайворонского</a:t>
                      </a:r>
                      <a:r>
                        <a:rPr lang="ru-RU" sz="1400" u="none" strike="noStrike" kern="1200" dirty="0">
                          <a:effectLst/>
                          <a:latin typeface="Cambria" panose="02040503050406030204" pitchFamily="18" charset="0"/>
                        </a:rPr>
                        <a:t> городского округа»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1123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050593273"/>
                  </a:ext>
                </a:extLst>
              </a:tr>
              <a:tr h="263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8.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МБУК </a:t>
                      </a:r>
                      <a:r>
                        <a:rPr lang="ru-RU" sz="1400" u="none" strike="noStrike" kern="1200" dirty="0">
                          <a:effectLst/>
                          <a:latin typeface="Cambria" panose="02040503050406030204" pitchFamily="18" charset="0"/>
                        </a:rPr>
                        <a:t>«</a:t>
                      </a: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Центральная библиотека Алексеевского округа»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799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509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80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880648801"/>
                  </a:ext>
                </a:extLst>
              </a:tr>
              <a:tr h="263770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9.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b="1" u="none" strike="noStrike" kern="1200" dirty="0">
                          <a:effectLst/>
                          <a:latin typeface="Cambria" panose="02040503050406030204" pitchFamily="18" charset="0"/>
                        </a:rPr>
                        <a:t>МКУК «Центр народного творчества </a:t>
                      </a:r>
                      <a:r>
                        <a:rPr lang="ru-RU" sz="1400" b="1" u="none" strike="noStrike" kern="1200" dirty="0" err="1">
                          <a:effectLst/>
                          <a:latin typeface="Cambria" panose="02040503050406030204" pitchFamily="18" charset="0"/>
                        </a:rPr>
                        <a:t>Ивнянского</a:t>
                      </a:r>
                      <a:r>
                        <a:rPr lang="ru-RU" sz="1400" b="1" u="none" strike="noStrike" kern="1200" dirty="0">
                          <a:effectLst/>
                          <a:latin typeface="Cambria" panose="02040503050406030204" pitchFamily="18" charset="0"/>
                        </a:rPr>
                        <a:t> района»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751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66 058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b="1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76</a:t>
                      </a:r>
                      <a:endParaRPr lang="ru-RU" sz="1400" b="1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409334704"/>
                  </a:ext>
                </a:extLst>
              </a:tr>
              <a:tr h="24172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10.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>
                          <a:effectLst/>
                          <a:latin typeface="Cambria" panose="02040503050406030204" pitchFamily="18" charset="0"/>
                        </a:rPr>
                        <a:t>МБУК «</a:t>
                      </a:r>
                      <a:r>
                        <a:rPr lang="ru-RU" sz="1400" u="none" strike="noStrike" kern="1200" dirty="0" err="1">
                          <a:effectLst/>
                          <a:latin typeface="Cambria" panose="02040503050406030204" pitchFamily="18" charset="0"/>
                        </a:rPr>
                        <a:t>Ровеньский</a:t>
                      </a:r>
                      <a:r>
                        <a:rPr lang="ru-RU" sz="1400" u="none" strike="noStrike" kern="1200" dirty="0">
                          <a:effectLst/>
                          <a:latin typeface="Cambria" panose="02040503050406030204" pitchFamily="18" charset="0"/>
                        </a:rPr>
                        <a:t> ЦКР»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626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1444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522670853"/>
                  </a:ext>
                </a:extLst>
              </a:tr>
              <a:tr h="325315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МКУК «Централизованная клубная система» Алексеевского района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625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5232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175454620"/>
                  </a:ext>
                </a:extLst>
              </a:tr>
              <a:tr h="29014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12.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 «Районный организационно-методический центр»</a:t>
                      </a:r>
                      <a:endParaRPr lang="ru-RU" sz="1400" u="none" strike="noStrike" kern="1200" dirty="0" smtClean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615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13996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29460653"/>
                  </a:ext>
                </a:extLst>
              </a:tr>
              <a:tr h="281354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13.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r>
                        <a:rPr lang="ru-RU" sz="1400" u="none" strike="noStrike" kern="1200" baseline="0" dirty="0" smtClean="0">
                          <a:effectLst/>
                          <a:latin typeface="Cambria" panose="02040503050406030204" pitchFamily="18" charset="0"/>
                        </a:rPr>
                        <a:t>МБУК «</a:t>
                      </a:r>
                      <a:r>
                        <a:rPr lang="ru-RU" sz="1400" u="none" strike="noStrike" kern="1200" baseline="0" dirty="0" err="1" smtClean="0">
                          <a:effectLst/>
                          <a:latin typeface="Cambria" panose="02040503050406030204" pitchFamily="18" charset="0"/>
                        </a:rPr>
                        <a:t>Яковлевский</a:t>
                      </a:r>
                      <a:r>
                        <a:rPr lang="ru-RU" sz="1400" u="none" strike="noStrike" kern="1200" baseline="0" dirty="0" smtClean="0">
                          <a:effectLst/>
                          <a:latin typeface="Cambria" panose="02040503050406030204" pitchFamily="18" charset="0"/>
                        </a:rPr>
                        <a:t> Центр культурного развития «Звездный»</a:t>
                      </a:r>
                      <a:endParaRPr lang="ru-RU" sz="1400" u="none" strike="noStrike" kern="1200" baseline="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613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35238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62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619185738"/>
                  </a:ext>
                </a:extLst>
              </a:tr>
              <a:tr h="325316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14.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МКУК «Центральная библиотека </a:t>
                      </a:r>
                      <a:r>
                        <a:rPr lang="ru-RU" sz="1400" u="none" strike="noStrike" kern="1200" dirty="0" err="1" smtClean="0">
                          <a:effectLst/>
                          <a:latin typeface="Cambria" panose="02040503050406030204" pitchFamily="18" charset="0"/>
                        </a:rPr>
                        <a:t>Новооскольского</a:t>
                      </a:r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 городского округа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605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4240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61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201907148"/>
                  </a:ext>
                </a:extLst>
              </a:tr>
              <a:tr h="272562"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15.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7506" marR="7506" marT="7506" marB="0" anchor="ctr"/>
                </a:tc>
                <a:tc>
                  <a:txBody>
                    <a:bodyPr/>
                    <a:lstStyle/>
                    <a:p>
                      <a:pPr marL="0" algn="l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МАУК  ЦКР «Горняк»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558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10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5855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algn="ctr" defTabSz="457200" rtl="0" eaLnBrk="1" fontAlgn="b" latinLnBrk="0" hangingPunct="1"/>
                      <a:r>
                        <a:rPr lang="ru-RU" sz="1400" u="none" strike="noStrike" kern="1200" dirty="0" smtClean="0">
                          <a:effectLst/>
                          <a:latin typeface="Cambria" panose="02040503050406030204" pitchFamily="18" charset="0"/>
                        </a:rPr>
                        <a:t>57</a:t>
                      </a:r>
                      <a:endParaRPr lang="ru-RU" sz="1400" u="none" strike="noStrike" kern="1200" dirty="0">
                        <a:solidFill>
                          <a:schemeClr val="dk1"/>
                        </a:solidFill>
                        <a:effectLst/>
                        <a:latin typeface="Cambria" panose="02040503050406030204" pitchFamily="18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412126494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28935" y="2147644"/>
            <a:ext cx="271718" cy="35912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24391" y="4642541"/>
            <a:ext cx="254977" cy="336998"/>
          </a:xfrm>
          <a:prstGeom prst="rect">
            <a:avLst/>
          </a:prstGeom>
        </p:spPr>
      </p:pic>
      <p:sp>
        <p:nvSpPr>
          <p:cNvPr id="3075" name="TextBox 11"/>
          <p:cNvSpPr txBox="1">
            <a:spLocks noChangeArrowheads="1"/>
          </p:cNvSpPr>
          <p:nvPr/>
        </p:nvSpPr>
        <p:spPr bwMode="auto">
          <a:xfrm>
            <a:off x="439617" y="25909"/>
            <a:ext cx="10506808" cy="101566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r>
              <a:rPr lang="ru-RU" altLang="ru-RU" sz="2000" b="1" dirty="0" smtClean="0">
                <a:latin typeface="Calibri" panose="020F0502020204030204"/>
              </a:rPr>
              <a:t>И</a:t>
            </a:r>
            <a:r>
              <a:rPr lang="ru-RU" sz="2000" b="1" dirty="0" smtClean="0">
                <a:latin typeface="Calibri" panose="020F0502020204030204"/>
              </a:rPr>
              <a:t>нформационная активность культурной жизни</a:t>
            </a:r>
          </a:p>
          <a:p>
            <a:pPr algn="ctr">
              <a:defRPr/>
            </a:pPr>
            <a:r>
              <a:rPr lang="ru-RU" sz="2000" b="1" dirty="0" smtClean="0">
                <a:latin typeface="Calibri" panose="020F0502020204030204"/>
              </a:rPr>
              <a:t>муниципальных учреждений культуры Белгородской области </a:t>
            </a:r>
          </a:p>
          <a:p>
            <a:pPr algn="ctr">
              <a:defRPr/>
            </a:pPr>
            <a:r>
              <a:rPr lang="ru-RU" sz="2000" b="1" dirty="0" smtClean="0">
                <a:latin typeface="Calibri" panose="020F0502020204030204"/>
              </a:rPr>
              <a:t>по состоянию с 1 января по 12 августа 2021 года </a:t>
            </a:r>
            <a:endParaRPr lang="ru-RU" altLang="ru-RU" sz="2400" b="1" dirty="0">
              <a:latin typeface="Calibri" panose="020F0502020204030204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00653" y="2506769"/>
            <a:ext cx="254977" cy="336998"/>
          </a:xfrm>
          <a:prstGeom prst="rect">
            <a:avLst/>
          </a:prstGeom>
        </p:spPr>
      </p:pic>
      <p:grpSp>
        <p:nvGrpSpPr>
          <p:cNvPr id="4" name="Group 16"/>
          <p:cNvGrpSpPr/>
          <p:nvPr/>
        </p:nvGrpSpPr>
        <p:grpSpPr>
          <a:xfrm>
            <a:off x="175844" y="140065"/>
            <a:ext cx="1125416" cy="240017"/>
            <a:chOff x="1074735" y="714261"/>
            <a:chExt cx="10263560" cy="2118694"/>
          </a:xfrm>
        </p:grpSpPr>
        <p:pic>
          <p:nvPicPr>
            <p:cNvPr id="5" name="Picture 17"/>
            <p:cNvPicPr>
              <a:picLocks noChangeAspect="1"/>
            </p:cNvPicPr>
            <p:nvPr/>
          </p:nvPicPr>
          <p:blipFill rotWithShape="1">
            <a:blip r:embed="rId3"/>
            <a:srcRect l="5431" t="14427" r="6845" b="19016"/>
            <a:stretch/>
          </p:blipFill>
          <p:spPr>
            <a:xfrm>
              <a:off x="1074735" y="714261"/>
              <a:ext cx="10263560" cy="211869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209679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692</TotalTime>
  <Words>690</Words>
  <Application>Microsoft Office PowerPoint</Application>
  <PresentationFormat>Широкоэкранный</PresentationFormat>
  <Paragraphs>334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Arial</vt:lpstr>
      <vt:lpstr>Calibri</vt:lpstr>
      <vt:lpstr>Cambria</vt:lpstr>
      <vt:lpstr>Century Gothic</vt:lpstr>
      <vt:lpstr>Wingdings 3</vt:lpstr>
      <vt:lpstr>Ион</vt:lpstr>
      <vt:lpstr>Презентация PowerPoint</vt:lpstr>
      <vt:lpstr>Информационная активность культурной жизни муниципальных районов  и городских округов области в соотношении к количеству подведомственных учреждений по состоянию с 1 января по 12 августа 2021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Ковтун Д.В.</dc:creator>
  <cp:lastModifiedBy>Ковтун Д.В.</cp:lastModifiedBy>
  <cp:revision>56</cp:revision>
  <cp:lastPrinted>2021-08-11T12:39:01Z</cp:lastPrinted>
  <dcterms:created xsi:type="dcterms:W3CDTF">2021-08-11T09:34:39Z</dcterms:created>
  <dcterms:modified xsi:type="dcterms:W3CDTF">2021-08-17T15:44:55Z</dcterms:modified>
</cp:coreProperties>
</file>