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7" r:id="rId5"/>
    <p:sldId id="260" r:id="rId6"/>
    <p:sldId id="261" r:id="rId7"/>
    <p:sldId id="262" r:id="rId8"/>
    <p:sldId id="263" r:id="rId9"/>
    <p:sldId id="264" r:id="rId10"/>
    <p:sldId id="268" r:id="rId11"/>
    <p:sldId id="269" r:id="rId12"/>
    <p:sldId id="270" r:id="rId13"/>
    <p:sldId id="271" r:id="rId14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D8BD"/>
    <a:srgbClr val="F3DCA9"/>
    <a:srgbClr val="1A77BA"/>
    <a:srgbClr val="2F5597"/>
    <a:srgbClr val="5B9BD5"/>
    <a:srgbClr val="4A72EB"/>
    <a:srgbClr val="0603A8"/>
    <a:srgbClr val="0502A7"/>
    <a:srgbClr val="33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72" autoAdjust="0"/>
    <p:restoredTop sz="94660"/>
  </p:normalViewPr>
  <p:slideViewPr>
    <p:cSldViewPr snapToGrid="0">
      <p:cViewPr varScale="1">
        <p:scale>
          <a:sx n="88" d="100"/>
          <a:sy n="88" d="100"/>
        </p:scale>
        <p:origin x="254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rgbClr val="1A77BA"/>
                </a:solidFill>
                <a:latin typeface="+mj-lt"/>
              </a:rPr>
              <a:t>Средняя</a:t>
            </a:r>
            <a:r>
              <a:rPr lang="ru-RU" sz="1800" b="1" baseline="0" dirty="0" smtClean="0">
                <a:solidFill>
                  <a:srgbClr val="1A77BA"/>
                </a:solidFill>
                <a:latin typeface="+mj-lt"/>
              </a:rPr>
              <a:t> заработная плата</a:t>
            </a:r>
            <a:endParaRPr lang="ru-RU" sz="1800" b="1" dirty="0">
              <a:solidFill>
                <a:srgbClr val="1A77BA"/>
              </a:solidFill>
              <a:latin typeface="+mj-lt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2016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20773</c:v>
                </c:pt>
                <c:pt idx="1">
                  <c:v>25033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EE2-4304-B403-2A8DA65A216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23614</c:v>
                </c:pt>
                <c:pt idx="1">
                  <c:v>24397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EE2-4304-B403-2A8DA65A216C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Лист1!$D$2:$D$3</c:f>
              <c:numCache>
                <c:formatCode>General</c:formatCode>
                <c:ptCount val="2"/>
                <c:pt idx="0">
                  <c:v>28219</c:v>
                </c:pt>
                <c:pt idx="1">
                  <c:v>29103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EE2-4304-B403-2A8DA65A216C}"/>
            </c:ext>
          </c:extLst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Лист1!$E$2:$E$3</c:f>
              <c:numCache>
                <c:formatCode>General</c:formatCode>
                <c:ptCount val="2"/>
                <c:pt idx="0">
                  <c:v>30128</c:v>
                </c:pt>
                <c:pt idx="1">
                  <c:v>33827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EE2-4304-B403-2A8DA65A216C}"/>
            </c:ext>
          </c:extLst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Лист1!$F$2:$F$3</c:f>
              <c:numCache>
                <c:formatCode>General</c:formatCode>
                <c:ptCount val="2"/>
                <c:pt idx="0">
                  <c:v>32111</c:v>
                </c:pt>
                <c:pt idx="1">
                  <c:v>40777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EE2-4304-B403-2A8DA65A216C}"/>
            </c:ext>
          </c:extLst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2021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Лист1!$A$2:$A$3</c:f>
              <c:strCache>
                <c:ptCount val="2"/>
                <c:pt idx="0">
                  <c:v>Учреждения культуры</c:v>
                </c:pt>
                <c:pt idx="1">
                  <c:v>Учреждения дополнительного образования</c:v>
                </c:pt>
              </c:strCache>
            </c:strRef>
          </c:cat>
          <c:val>
            <c:numRef>
              <c:f>Лист1!$G$2:$G$3</c:f>
              <c:numCache>
                <c:formatCode>General</c:formatCode>
                <c:ptCount val="2"/>
                <c:pt idx="0">
                  <c:v>34433</c:v>
                </c:pt>
                <c:pt idx="1">
                  <c:v>49901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EE2-4304-B403-2A8DA65A216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5169071"/>
        <c:axId val="385167823"/>
      </c:barChart>
      <c:catAx>
        <c:axId val="3851690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385167823"/>
        <c:crosses val="autoZero"/>
        <c:auto val="1"/>
        <c:lblAlgn val="ctr"/>
        <c:lblOffset val="100"/>
        <c:noMultiLvlLbl val="0"/>
      </c:catAx>
      <c:valAx>
        <c:axId val="385167823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  <c:crossAx val="38516907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128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1800" b="1" dirty="0" smtClean="0">
                <a:solidFill>
                  <a:srgbClr val="1A77BA"/>
                </a:solidFill>
                <a:latin typeface="+mj-lt"/>
              </a:rPr>
              <a:t>Характеристика </a:t>
            </a:r>
            <a:r>
              <a:rPr lang="ru-RU" sz="1800" b="1" dirty="0">
                <a:solidFill>
                  <a:srgbClr val="1A77BA"/>
                </a:solidFill>
                <a:latin typeface="+mj-lt"/>
              </a:rPr>
              <a:t>зданий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Характекристика зданий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263-4F03-867B-3743D955FC3E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5D0A-4889-ABF3-7C3CC71543CF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2-D263-4F03-867B-3743D955FC3E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263-4F03-867B-3743D955FC3E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отремонтированы</c:v>
                </c:pt>
                <c:pt idx="1">
                  <c:v>в удовлетворительном состоянии</c:v>
                </c:pt>
                <c:pt idx="2">
                  <c:v>требуют капитального ремонта</c:v>
                </c:pt>
                <c:pt idx="3">
                  <c:v>необходимо новое строительство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</c:v>
                </c:pt>
                <c:pt idx="1">
                  <c:v>40</c:v>
                </c:pt>
                <c:pt idx="2">
                  <c:v>7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63-4F03-867B-3743D955FC3E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egendEntry>
        <c:idx val="2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legendEntry>
        <c:idx val="3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ru-RU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ru-RU" sz="180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Учреждения</a:t>
            </a:r>
            <a:r>
              <a:rPr lang="ru-RU" sz="1800" baseline="0" dirty="0" smtClean="0">
                <a:solidFill>
                  <a:schemeClr val="bg2">
                    <a:lumMod val="10000"/>
                  </a:schemeClr>
                </a:solidFill>
                <a:latin typeface="+mj-lt"/>
              </a:rPr>
              <a:t> культуры</a:t>
            </a:r>
            <a:endParaRPr lang="ru-RU" sz="1800" dirty="0">
              <a:solidFill>
                <a:schemeClr val="bg2">
                  <a:lumMod val="10000"/>
                </a:schemeClr>
              </a:solidFill>
              <a:latin typeface="+mj-lt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2">
                  <a:lumMod val="10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платных услуг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D9FD-4A33-8CDD-4512D72F2C9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D9FD-4A33-8CDD-4512D72F2C9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D9FD-4A33-8CDD-4512D72F2C9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D9FD-4A33-8CDD-4512D72F2C9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/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3"/>
                <c:pt idx="0">
                  <c:v>Библиотеки</c:v>
                </c:pt>
                <c:pt idx="1">
                  <c:v>КДУ</c:v>
                </c:pt>
                <c:pt idx="2">
                  <c:v>Музеи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4.4999999999999998E-2</c:v>
                </c:pt>
                <c:pt idx="1">
                  <c:v>0.88900000000000001</c:v>
                </c:pt>
                <c:pt idx="2">
                  <c:v>6.6000000000000003E-2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E-4048-9281-52834605E6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2">
                  <a:lumMod val="10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baseline="0">
                <a:solidFill>
                  <a:schemeClr val="bg2">
                    <a:lumMod val="10000"/>
                  </a:schemeClr>
                </a:solidFill>
                <a:latin typeface="+mj-lt"/>
                <a:ea typeface="+mn-ea"/>
                <a:cs typeface="+mn-cs"/>
              </a:defRPr>
            </a:pPr>
            <a:r>
              <a:rPr lang="ru-RU" dirty="0" smtClean="0"/>
              <a:t>Учреждения дополнительного образования</a:t>
            </a:r>
            <a:endParaRPr lang="ru-RU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baseline="0">
              <a:solidFill>
                <a:schemeClr val="bg2">
                  <a:lumMod val="10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Доходы от платных услуг</c:v>
                </c:pt>
              </c:strCache>
            </c:strRef>
          </c:tx>
          <c:dPt>
            <c:idx val="0"/>
            <c:bubble3D val="0"/>
            <c:spPr>
              <a:gradFill rotWithShape="1">
                <a:gsLst>
                  <a:gs pos="0">
                    <a:schemeClr val="accent1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C705-4D06-93C3-E9D637A699A9}"/>
              </c:ext>
            </c:extLst>
          </c:dPt>
          <c:dPt>
            <c:idx val="1"/>
            <c:bubble3D val="0"/>
            <c:spPr>
              <a:gradFill rotWithShape="1">
                <a:gsLst>
                  <a:gs pos="0">
                    <a:schemeClr val="accent3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3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3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C705-4D06-93C3-E9D637A699A9}"/>
              </c:ext>
            </c:extLst>
          </c:dPt>
          <c:dPt>
            <c:idx val="2"/>
            <c:bubble3D val="0"/>
            <c:spPr>
              <a:gradFill rotWithShape="1">
                <a:gsLst>
                  <a:gs pos="0">
                    <a:schemeClr val="accent5"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5"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5"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C705-4D06-93C3-E9D637A699A9}"/>
              </c:ext>
            </c:extLst>
          </c:dPt>
          <c:dPt>
            <c:idx val="3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atMod val="103000"/>
                      <a:lumMod val="102000"/>
                      <a:tint val="94000"/>
                    </a:schemeClr>
                  </a:gs>
                  <a:gs pos="50000">
                    <a:schemeClr val="accent1">
                      <a:lumMod val="60000"/>
                      <a:satMod val="110000"/>
                      <a:lumMod val="100000"/>
                      <a:shade val="100000"/>
                    </a:schemeClr>
                  </a:gs>
                  <a:gs pos="100000">
                    <a:schemeClr val="accent1">
                      <a:lumMod val="60000"/>
                      <a:lumMod val="99000"/>
                      <a:satMod val="120000"/>
                      <a:shade val="78000"/>
                    </a:schemeClr>
                  </a:gs>
                </a:gsLst>
                <a:lin ang="5400000" scaled="0"/>
              </a:gra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C705-4D06-93C3-E9D637A699A9}"/>
              </c:ext>
            </c:extLst>
          </c:dPt>
          <c:dLbls>
            <c:dLbl>
              <c:idx val="0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705-4D06-93C3-E9D637A699A9}"/>
                </c:ext>
              </c:extLst>
            </c:dLbl>
            <c:dLbl>
              <c:idx val="1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05-4D06-93C3-E9D637A699A9}"/>
                </c:ext>
              </c:extLst>
            </c:dLbl>
            <c:dLbl>
              <c:idx val="2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705-4D06-93C3-E9D637A699A9}"/>
                </c:ext>
              </c:extLst>
            </c:dLbl>
            <c:dLbl>
              <c:idx val="3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705-4D06-93C3-E9D637A699A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2">
                        <a:lumMod val="10000"/>
                      </a:schemeClr>
                    </a:solidFill>
                    <a:latin typeface="+mj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0">
                  <c:v>ДШИ №1</c:v>
                </c:pt>
                <c:pt idx="1">
                  <c:v>ДШИ №2</c:v>
                </c:pt>
                <c:pt idx="2">
                  <c:v>Уразовская ДШИ</c:v>
                </c:pt>
                <c:pt idx="3">
                  <c:v>ДХШ</c:v>
                </c:pt>
              </c:strCache>
            </c:strRef>
          </c:cat>
          <c:val>
            <c:numRef>
              <c:f>Лист1!$B$2:$B$5</c:f>
              <c:numCache>
                <c:formatCode>0.00%</c:formatCode>
                <c:ptCount val="4"/>
                <c:pt idx="0">
                  <c:v>0.18</c:v>
                </c:pt>
                <c:pt idx="1">
                  <c:v>0.23100000000000001</c:v>
                </c:pt>
                <c:pt idx="2">
                  <c:v>0.223</c:v>
                </c:pt>
                <c:pt idx="3">
                  <c:v>0.36599999999999999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C705-4D06-93C3-E9D637A699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bg2">
                  <a:lumMod val="10000"/>
                </a:schemeClr>
              </a:solidFill>
              <a:latin typeface="+mj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344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58727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851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777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4105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106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175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0095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44172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97449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25189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9441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2F11D7-98A5-4FDB-B1AE-16A1CBEA56E5}" type="datetimeFigureOut">
              <a:rPr lang="ru-RU" smtClean="0"/>
              <a:t>18.08.2021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0B12AF-5513-44A0-ADB3-B0BA5DF2DF5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0735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3.emf"/><Relationship Id="rId4" Type="http://schemas.openxmlformats.org/officeDocument/2006/relationships/chart" Target="../charts/char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97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08286" y="2339274"/>
            <a:ext cx="9144000" cy="1628409"/>
          </a:xfrm>
        </p:spPr>
        <p:txBody>
          <a:bodyPr>
            <a:normAutofit fontScale="90000"/>
          </a:bodyPr>
          <a:lstStyle/>
          <a:p>
            <a:r>
              <a:rPr lang="ru-RU" sz="4400" b="1" dirty="0"/>
              <a:t>План стратегического развития культуры </a:t>
            </a:r>
            <a:r>
              <a:rPr lang="ru-RU" sz="4400" b="1" dirty="0" err="1"/>
              <a:t>Валуйского</a:t>
            </a:r>
            <a:r>
              <a:rPr lang="ru-RU" sz="4400" b="1" dirty="0"/>
              <a:t> городского округа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08286" y="3967683"/>
            <a:ext cx="9144000" cy="1655762"/>
          </a:xfrm>
        </p:spPr>
        <p:txBody>
          <a:bodyPr/>
          <a:lstStyle/>
          <a:p>
            <a:r>
              <a:rPr lang="ru-RU" b="1" dirty="0" smtClean="0">
                <a:latin typeface="+mj-lt"/>
              </a:rPr>
              <a:t>«Стратегия достижения успеха: готовность к изменениям» </a:t>
            </a:r>
            <a:endParaRPr lang="ru-RU" dirty="0" smtClean="0">
              <a:latin typeface="+mj-lt"/>
            </a:endParaRPr>
          </a:p>
          <a:p>
            <a:r>
              <a:rPr lang="ru-RU" b="1" dirty="0">
                <a:latin typeface="+mj-lt"/>
              </a:rPr>
              <a:t> </a:t>
            </a:r>
            <a:endParaRPr lang="ru-RU" dirty="0">
              <a:latin typeface="+mj-lt"/>
            </a:endParaRPr>
          </a:p>
          <a:p>
            <a:endParaRPr lang="ru-RU" dirty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V="1">
            <a:off x="1466850" y="3619500"/>
            <a:ext cx="9963150" cy="4762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23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884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298517" y="134236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Стратегический анализ культуры </a:t>
            </a:r>
            <a:r>
              <a:rPr lang="ru-RU" sz="26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Валуйского</a:t>
            </a:r>
            <a:r>
              <a:rPr lang="ru-RU" sz="2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городского округа</a:t>
            </a:r>
            <a:endParaRPr lang="ru-RU" sz="2600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59689" y="730115"/>
            <a:ext cx="4595323" cy="6278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СИЛЬНЫЕ СТОРОНЫ</a:t>
            </a:r>
            <a:endParaRPr lang="ru-RU" sz="1400" dirty="0" smtClean="0">
              <a:solidFill>
                <a:srgbClr val="1A77BA"/>
              </a:solidFill>
              <a:latin typeface="+mj-lt"/>
            </a:endParaRPr>
          </a:p>
          <a:p>
            <a:pPr lvl="0" algn="ctr"/>
            <a:endParaRPr lang="ru-RU" sz="1400" dirty="0" smtClean="0">
              <a:latin typeface="+mj-lt"/>
            </a:endParaRPr>
          </a:p>
          <a:p>
            <a:r>
              <a:rPr lang="ru-RU" sz="1400" b="1" dirty="0">
                <a:latin typeface="+mj-lt"/>
              </a:rPr>
              <a:t>1</a:t>
            </a:r>
            <a:r>
              <a:rPr lang="ru-RU" sz="1400" b="1" dirty="0" smtClean="0">
                <a:latin typeface="+mj-lt"/>
              </a:rPr>
              <a:t>. Развитая </a:t>
            </a:r>
            <a:r>
              <a:rPr lang="ru-RU" sz="1400" b="1" dirty="0">
                <a:latin typeface="+mj-lt"/>
              </a:rPr>
              <a:t>централизованная сеть учреждений культуры округа</a:t>
            </a:r>
          </a:p>
          <a:p>
            <a:r>
              <a:rPr lang="en-US" sz="500" b="1" dirty="0" smtClean="0">
                <a:solidFill>
                  <a:srgbClr val="F3DCA9"/>
                </a:solidFill>
                <a:latin typeface="+mj-lt"/>
              </a:rPr>
              <a:t>l</a:t>
            </a:r>
          </a:p>
          <a:p>
            <a:r>
              <a:rPr lang="ru-RU" sz="1400" b="1" dirty="0" smtClean="0">
                <a:latin typeface="+mj-lt"/>
              </a:rPr>
              <a:t>2. Концептуальная  </a:t>
            </a:r>
            <a:r>
              <a:rPr lang="ru-RU" sz="1400" b="1" dirty="0">
                <a:latin typeface="+mj-lt"/>
              </a:rPr>
              <a:t>система методического взаимодействия с культурно-досуговыми учреждениями округа</a:t>
            </a: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en-US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3. Наличие </a:t>
            </a:r>
            <a:r>
              <a:rPr lang="ru-RU" sz="1400" b="1" dirty="0">
                <a:latin typeface="+mj-lt"/>
              </a:rPr>
              <a:t>стратегий развития учреждений культуры после их переформатирования</a:t>
            </a: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en-US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4. Внедрение </a:t>
            </a:r>
            <a:r>
              <a:rPr lang="ru-RU" sz="1400" b="1" dirty="0">
                <a:latin typeface="+mj-lt"/>
              </a:rPr>
              <a:t>новых информационно-коммуникационных технологий </a:t>
            </a: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en-US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5</a:t>
            </a:r>
            <a:r>
              <a:rPr lang="ru-RU" sz="1400" b="1" dirty="0">
                <a:latin typeface="+mj-lt"/>
              </a:rPr>
              <a:t>. Создание условий для трансформации культурной среды (подготовка уличных пространств)</a:t>
            </a: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en-US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6. Расширение </a:t>
            </a:r>
            <a:r>
              <a:rPr lang="ru-RU" sz="1400" b="1" dirty="0">
                <a:latin typeface="+mj-lt"/>
              </a:rPr>
              <a:t>спектра предоставляемых услуг и повышение их качества</a:t>
            </a:r>
          </a:p>
          <a:p>
            <a:r>
              <a:rPr lang="en-US" sz="800" b="1" dirty="0" smtClean="0">
                <a:solidFill>
                  <a:srgbClr val="E2D8BD"/>
                </a:solidFill>
              </a:rPr>
              <a:t>l</a:t>
            </a:r>
            <a:endParaRPr lang="en-US" sz="1400" b="1" dirty="0" smtClean="0">
              <a:solidFill>
                <a:srgbClr val="E2D8BD"/>
              </a:solidFill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7. Наличие </a:t>
            </a:r>
            <a:r>
              <a:rPr lang="ru-RU" sz="1400" b="1" dirty="0">
                <a:latin typeface="+mj-lt"/>
              </a:rPr>
              <a:t>большого числа клубных формирований в культурно-досуговых </a:t>
            </a:r>
            <a:r>
              <a:rPr lang="ru-RU" sz="1400" b="1" dirty="0" smtClean="0">
                <a:latin typeface="+mj-lt"/>
              </a:rPr>
              <a:t>учреждениях</a:t>
            </a:r>
            <a:endParaRPr lang="en-US" sz="1400" b="1" dirty="0" smtClean="0">
              <a:latin typeface="+mj-lt"/>
            </a:endParaRP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ru-RU" sz="14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8</a:t>
            </a:r>
            <a:r>
              <a:rPr lang="ru-RU" sz="1400" b="1" dirty="0" smtClean="0">
                <a:latin typeface="+mj-lt"/>
              </a:rPr>
              <a:t>. Наличие </a:t>
            </a:r>
            <a:r>
              <a:rPr lang="ru-RU" sz="1400" b="1" dirty="0">
                <a:latin typeface="+mj-lt"/>
              </a:rPr>
              <a:t>большого количества народных (образцовых) самодеятельных коллективов (42</a:t>
            </a:r>
            <a:r>
              <a:rPr lang="ru-RU" sz="1400" b="1" dirty="0" smtClean="0">
                <a:latin typeface="+mj-lt"/>
              </a:rPr>
              <a:t>)</a:t>
            </a:r>
            <a:endParaRPr lang="en-US" sz="1400" b="1" dirty="0" smtClean="0">
              <a:latin typeface="+mj-lt"/>
            </a:endParaRP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ru-RU" sz="14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9</a:t>
            </a:r>
            <a:r>
              <a:rPr lang="ru-RU" sz="1400" b="1" dirty="0" smtClean="0">
                <a:latin typeface="+mj-lt"/>
              </a:rPr>
              <a:t>. Проведение </a:t>
            </a:r>
            <a:r>
              <a:rPr lang="ru-RU" sz="1400" b="1" dirty="0">
                <a:latin typeface="+mj-lt"/>
              </a:rPr>
              <a:t>брендовых традиционных фестивалей </a:t>
            </a:r>
            <a:endParaRPr lang="en-US" sz="1400" b="1" dirty="0" smtClean="0">
              <a:latin typeface="+mj-lt"/>
            </a:endParaRPr>
          </a:p>
          <a:p>
            <a:r>
              <a:rPr lang="en-US" sz="800" b="1" dirty="0" smtClean="0">
                <a:solidFill>
                  <a:srgbClr val="F3DCA9"/>
                </a:solidFill>
              </a:rPr>
              <a:t>l</a:t>
            </a:r>
            <a:endParaRPr lang="ru-RU" sz="1400" b="1" dirty="0">
              <a:latin typeface="+mj-lt"/>
            </a:endParaRPr>
          </a:p>
          <a:p>
            <a:pPr lvl="0"/>
            <a:r>
              <a:rPr lang="ru-RU" sz="1400" b="1" dirty="0">
                <a:latin typeface="+mj-lt"/>
              </a:rPr>
              <a:t>10. Развитие программы корпоративного здоровья сотрудников учреждений</a:t>
            </a:r>
          </a:p>
          <a:p>
            <a:pPr lvl="0" algn="ctr"/>
            <a:endParaRPr lang="ru-RU" sz="1400" b="1" dirty="0"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48359" y="1486392"/>
            <a:ext cx="4450293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СЛАБЫЕ СТОРОНЫ</a:t>
            </a:r>
          </a:p>
          <a:p>
            <a:pPr lvl="0" algn="ctr"/>
            <a:endParaRPr lang="ru-RU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1. Недостаточное </a:t>
            </a:r>
            <a:r>
              <a:rPr lang="ru-RU" sz="1400" b="1" dirty="0">
                <a:latin typeface="+mj-lt"/>
              </a:rPr>
              <a:t>оснащений учреждений </a:t>
            </a:r>
            <a:r>
              <a:rPr lang="ru-RU" sz="1400" b="1" dirty="0" smtClean="0">
                <a:latin typeface="+mj-lt"/>
              </a:rPr>
              <a:t>культуры</a:t>
            </a:r>
            <a:r>
              <a:rPr lang="en-US" sz="1400" b="1" dirty="0" smtClean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современным оборудованием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2</a:t>
            </a:r>
            <a:r>
              <a:rPr lang="ru-RU" sz="1400" b="1" dirty="0" smtClean="0">
                <a:latin typeface="+mj-lt"/>
              </a:rPr>
              <a:t>. Необходимость </a:t>
            </a:r>
            <a:r>
              <a:rPr lang="ru-RU" sz="1400" b="1" dirty="0" err="1">
                <a:latin typeface="+mj-lt"/>
              </a:rPr>
              <a:t>цифровизации</a:t>
            </a:r>
            <a:r>
              <a:rPr lang="ru-RU" sz="1400" b="1" dirty="0">
                <a:latin typeface="+mj-lt"/>
              </a:rPr>
              <a:t> услуг в сфере </a:t>
            </a:r>
            <a:r>
              <a:rPr lang="ru-RU" sz="1400" b="1" dirty="0" smtClean="0">
                <a:latin typeface="+mj-lt"/>
              </a:rPr>
              <a:t>культуры</a:t>
            </a:r>
            <a:endParaRPr lang="ru-RU" sz="1400" b="1" dirty="0">
              <a:latin typeface="+mj-lt"/>
            </a:endParaRP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3</a:t>
            </a:r>
            <a:r>
              <a:rPr lang="ru-RU" sz="1400" b="1" dirty="0" smtClean="0">
                <a:latin typeface="+mj-lt"/>
              </a:rPr>
              <a:t>. Отсутствие </a:t>
            </a:r>
            <a:r>
              <a:rPr lang="ru-RU" sz="1400" b="1" dirty="0">
                <a:latin typeface="+mj-lt"/>
              </a:rPr>
              <a:t>высококвалифицированных кадров узкой специализации в сельских учреждениях </a:t>
            </a:r>
            <a:r>
              <a:rPr lang="ru-RU" sz="1400" b="1" dirty="0" smtClean="0">
                <a:latin typeface="+mj-lt"/>
              </a:rPr>
              <a:t>культуры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4. Отсутствие механизма социального партнерства для реализации социокультурных проектов</a:t>
            </a:r>
            <a:r>
              <a:rPr lang="ru-RU" sz="1400" b="1" dirty="0" smtClean="0">
                <a:latin typeface="+mj-lt"/>
              </a:rPr>
              <a:t>.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5</a:t>
            </a:r>
            <a:r>
              <a:rPr lang="ru-RU" sz="1400" b="1" dirty="0" smtClean="0">
                <a:latin typeface="+mj-lt"/>
              </a:rPr>
              <a:t>. Недостаточное </a:t>
            </a:r>
            <a:r>
              <a:rPr lang="ru-RU" sz="1400" b="1" dirty="0">
                <a:latin typeface="+mj-lt"/>
              </a:rPr>
              <a:t>активное привлечение инвесторов и меценатов для поддержки отрасли </a:t>
            </a:r>
            <a:r>
              <a:rPr lang="ru-RU" sz="1400" b="1" dirty="0" smtClean="0">
                <a:latin typeface="+mj-lt"/>
              </a:rPr>
              <a:t>культуры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6</a:t>
            </a:r>
            <a:r>
              <a:rPr lang="ru-RU" sz="1400" b="1" dirty="0" smtClean="0">
                <a:latin typeface="+mj-lt"/>
              </a:rPr>
              <a:t>. Недостаточное </a:t>
            </a:r>
            <a:r>
              <a:rPr lang="ru-RU" sz="1400" b="1" dirty="0">
                <a:latin typeface="+mj-lt"/>
              </a:rPr>
              <a:t>обеспечение доступности объектов культуры для лиц с ограниченными возможностями </a:t>
            </a:r>
            <a:r>
              <a:rPr lang="ru-RU" sz="1400" b="1" dirty="0" smtClean="0">
                <a:latin typeface="+mj-lt"/>
              </a:rPr>
              <a:t>здоровья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7. </a:t>
            </a:r>
            <a:r>
              <a:rPr lang="ru-RU" sz="1400" b="1" dirty="0" smtClean="0">
                <a:latin typeface="+mj-lt"/>
              </a:rPr>
              <a:t>Доходы  от реализации сувенирной продукции подлежат обложению НДС и налогом на прибыль в общеустановленном порядке</a:t>
            </a:r>
          </a:p>
          <a:p>
            <a:endParaRPr lang="ru-RU" sz="8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8. Несоответствие справочника должностей с требованиями модельных стандартов учреждений</a:t>
            </a:r>
            <a:endParaRPr lang="ru-RU" sz="1400" b="1" dirty="0">
              <a:latin typeface="+mj-lt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708593" y="730115"/>
            <a:ext cx="81051" cy="6023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3216794" y="772989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363518" y="1508456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199403" y="730115"/>
            <a:ext cx="2919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en-US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352975" y="1473101"/>
            <a:ext cx="2919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en-US" sz="1400" dirty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211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884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298517" y="134236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Стратегический анализ культуры </a:t>
            </a:r>
            <a:r>
              <a:rPr lang="ru-RU" sz="2600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Валуйского</a:t>
            </a:r>
            <a:r>
              <a:rPr lang="ru-RU" sz="26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городского округа</a:t>
            </a:r>
            <a:endParaRPr lang="ru-RU" sz="2600" dirty="0">
              <a:latin typeface="+mj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905984" y="1387179"/>
            <a:ext cx="4595323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ВОЗМОЖНОСТИ</a:t>
            </a:r>
            <a:endParaRPr lang="ru-RU" sz="1400" dirty="0" smtClean="0">
              <a:solidFill>
                <a:srgbClr val="1A77BA"/>
              </a:solidFill>
              <a:latin typeface="+mj-lt"/>
            </a:endParaRPr>
          </a:p>
          <a:p>
            <a:pPr lvl="0" algn="ctr"/>
            <a:endParaRPr lang="ru-RU" sz="1400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1. Рост </a:t>
            </a:r>
            <a:r>
              <a:rPr lang="ru-RU" sz="1400" b="1" dirty="0">
                <a:latin typeface="+mj-lt"/>
              </a:rPr>
              <a:t>основных показателей деятельности отрасли культуры</a:t>
            </a:r>
            <a:r>
              <a:rPr lang="ru-RU" sz="1400" b="1" dirty="0" smtClean="0">
                <a:latin typeface="+mj-lt"/>
              </a:rPr>
              <a:t>:</a:t>
            </a:r>
            <a:endParaRPr lang="ru-RU" sz="1400" b="1" dirty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-</a:t>
            </a:r>
            <a:r>
              <a:rPr lang="en-US" sz="1400" b="1" dirty="0" smtClean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количество </a:t>
            </a:r>
            <a:r>
              <a:rPr lang="ru-RU" sz="1400" b="1" dirty="0">
                <a:latin typeface="+mj-lt"/>
              </a:rPr>
              <a:t>действующих клубных формирований в культурно-досуговых учреждениях </a:t>
            </a:r>
            <a:r>
              <a:rPr lang="ru-RU" sz="1400" b="1" dirty="0" err="1">
                <a:latin typeface="+mj-lt"/>
              </a:rPr>
              <a:t>Валуйского</a:t>
            </a:r>
            <a:r>
              <a:rPr lang="ru-RU" sz="1400" b="1" dirty="0">
                <a:latin typeface="+mj-lt"/>
              </a:rPr>
              <a:t> городского </a:t>
            </a:r>
            <a:r>
              <a:rPr lang="ru-RU" sz="1400" b="1" dirty="0" smtClean="0">
                <a:latin typeface="+mj-lt"/>
              </a:rPr>
              <a:t>округа</a:t>
            </a:r>
            <a:endParaRPr lang="ru-RU" sz="1400" b="1" dirty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- количество </a:t>
            </a:r>
            <a:r>
              <a:rPr lang="ru-RU" sz="1400" b="1" dirty="0">
                <a:latin typeface="+mj-lt"/>
              </a:rPr>
              <a:t>фестивалей, праздников, конкурсов, </a:t>
            </a:r>
            <a:r>
              <a:rPr lang="ru-RU" sz="1400" b="1" dirty="0" smtClean="0">
                <a:latin typeface="+mj-lt"/>
              </a:rPr>
              <a:t>выставок</a:t>
            </a:r>
            <a:endParaRPr lang="ru-RU" sz="1400" b="1" dirty="0">
              <a:latin typeface="+mj-lt"/>
            </a:endParaRPr>
          </a:p>
          <a:p>
            <a:endParaRPr lang="ru-RU" sz="8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2. Перевыполнение </a:t>
            </a:r>
            <a:r>
              <a:rPr lang="ru-RU" sz="1400" b="1" dirty="0">
                <a:latin typeface="+mj-lt"/>
              </a:rPr>
              <a:t>целевых показателей дорожной </a:t>
            </a:r>
            <a:r>
              <a:rPr lang="ru-RU" sz="1400" b="1" dirty="0" smtClean="0">
                <a:latin typeface="+mj-lt"/>
              </a:rPr>
              <a:t>карты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3. Внедрение современных видов услуг, предоставляемых </a:t>
            </a:r>
            <a:r>
              <a:rPr lang="ru-RU" sz="1400" b="1" dirty="0" smtClean="0">
                <a:latin typeface="+mj-lt"/>
              </a:rPr>
              <a:t>населению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4. Модернизация материально-технической базы учреждений </a:t>
            </a:r>
            <a:r>
              <a:rPr lang="ru-RU" sz="1400" b="1" dirty="0" smtClean="0">
                <a:latin typeface="+mj-lt"/>
              </a:rPr>
              <a:t>культуры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5</a:t>
            </a:r>
            <a:r>
              <a:rPr lang="ru-RU" sz="1400" b="1" dirty="0" smtClean="0">
                <a:latin typeface="+mj-lt"/>
              </a:rPr>
              <a:t>. Создание </a:t>
            </a:r>
            <a:r>
              <a:rPr lang="ru-RU" sz="1400" b="1" dirty="0">
                <a:latin typeface="+mj-lt"/>
              </a:rPr>
              <a:t>и организация деятельности </a:t>
            </a:r>
            <a:r>
              <a:rPr lang="ru-RU" sz="1400" b="1" dirty="0" err="1">
                <a:latin typeface="+mj-lt"/>
              </a:rPr>
              <a:t>профориентационных</a:t>
            </a:r>
            <a:r>
              <a:rPr lang="ru-RU" sz="1400" b="1" dirty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площадок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6</a:t>
            </a:r>
            <a:r>
              <a:rPr lang="ru-RU" sz="1400" b="1" dirty="0" smtClean="0">
                <a:latin typeface="+mj-lt"/>
              </a:rPr>
              <a:t>. Охват </a:t>
            </a:r>
            <a:r>
              <a:rPr lang="ru-RU" sz="1400" b="1" dirty="0">
                <a:latin typeface="+mj-lt"/>
              </a:rPr>
              <a:t>населения </a:t>
            </a:r>
            <a:r>
              <a:rPr lang="ru-RU" sz="1400" b="1" dirty="0" err="1">
                <a:latin typeface="+mj-lt"/>
              </a:rPr>
              <a:t>внестационарным</a:t>
            </a:r>
            <a:r>
              <a:rPr lang="ru-RU" sz="1400" b="1" dirty="0">
                <a:latin typeface="+mj-lt"/>
              </a:rPr>
              <a:t> обслуживанием в условиях отсутствия учреждений культуры </a:t>
            </a:r>
            <a:endParaRPr lang="ru-RU" sz="1400" b="1" dirty="0" smtClean="0">
              <a:latin typeface="+mj-lt"/>
            </a:endParaRP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7</a:t>
            </a:r>
            <a:r>
              <a:rPr lang="ru-RU" sz="1400" b="1" dirty="0" smtClean="0">
                <a:latin typeface="+mj-lt"/>
              </a:rPr>
              <a:t>. Развитие </a:t>
            </a:r>
            <a:r>
              <a:rPr lang="ru-RU" sz="1400" b="1" dirty="0" err="1">
                <a:latin typeface="+mj-lt"/>
              </a:rPr>
              <a:t>волонтерства</a:t>
            </a:r>
            <a:endParaRPr lang="ru-RU" sz="1400" b="1" dirty="0"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7121507" y="1463540"/>
            <a:ext cx="4450293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УГРОЗЫ</a:t>
            </a:r>
          </a:p>
          <a:p>
            <a:pPr lvl="0" algn="ctr"/>
            <a:endParaRPr lang="ru-RU" sz="1400" b="1" dirty="0" smtClean="0">
              <a:latin typeface="+mj-lt"/>
            </a:endParaRPr>
          </a:p>
          <a:p>
            <a:r>
              <a:rPr lang="ru-RU" sz="1400" b="1" dirty="0" smtClean="0">
                <a:latin typeface="+mj-lt"/>
              </a:rPr>
              <a:t>1. </a:t>
            </a:r>
            <a:r>
              <a:rPr lang="ru-RU" sz="1400" b="1" dirty="0">
                <a:latin typeface="+mj-lt"/>
              </a:rPr>
              <a:t>Снижение удельного веса населения, участвующего в платных культурно-досуговых мероприятиях, проводимых учреждениями </a:t>
            </a:r>
            <a:r>
              <a:rPr lang="ru-RU" sz="1400" b="1" dirty="0" smtClean="0">
                <a:latin typeface="+mj-lt"/>
              </a:rPr>
              <a:t>культуры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2</a:t>
            </a:r>
            <a:r>
              <a:rPr lang="ru-RU" sz="1400" b="1" dirty="0" smtClean="0">
                <a:latin typeface="+mj-lt"/>
              </a:rPr>
              <a:t>. Снижение </a:t>
            </a:r>
            <a:r>
              <a:rPr lang="ru-RU" sz="1400" b="1" dirty="0">
                <a:latin typeface="+mj-lt"/>
              </a:rPr>
              <a:t>количества заключаемых договоров с выпускниками образовательных организаций в рамках целевого обучения по направлениям подготовки сферы </a:t>
            </a:r>
            <a:r>
              <a:rPr lang="ru-RU" sz="1400" b="1" dirty="0" smtClean="0">
                <a:latin typeface="+mj-lt"/>
              </a:rPr>
              <a:t>культуры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3</a:t>
            </a:r>
            <a:r>
              <a:rPr lang="ru-RU" sz="1400" b="1" dirty="0" smtClean="0">
                <a:latin typeface="+mj-lt"/>
              </a:rPr>
              <a:t>. Дефицит </a:t>
            </a:r>
            <a:r>
              <a:rPr lang="ru-RU" sz="1400" b="1" dirty="0">
                <a:latin typeface="+mj-lt"/>
              </a:rPr>
              <a:t>высококвалифицированных кадров,  в том числе молодых специалистов до 30 </a:t>
            </a:r>
            <a:r>
              <a:rPr lang="ru-RU" sz="1400" b="1" dirty="0" smtClean="0">
                <a:latin typeface="+mj-lt"/>
              </a:rPr>
              <a:t>лет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4. Недостаточно активное привлечение меценатов для поддержки детского </a:t>
            </a:r>
            <a:r>
              <a:rPr lang="ru-RU" sz="1400" b="1" dirty="0" smtClean="0">
                <a:latin typeface="+mj-lt"/>
              </a:rPr>
              <a:t>творчества</a:t>
            </a:r>
          </a:p>
          <a:p>
            <a:endParaRPr lang="ru-RU" sz="800" b="1" dirty="0">
              <a:latin typeface="+mj-lt"/>
            </a:endParaRPr>
          </a:p>
          <a:p>
            <a:r>
              <a:rPr lang="ru-RU" sz="1400" b="1" dirty="0">
                <a:latin typeface="+mj-lt"/>
              </a:rPr>
              <a:t>5. Отток населения из сельских местностей </a:t>
            </a:r>
            <a:r>
              <a:rPr lang="ru-RU" sz="1400" b="1" dirty="0" smtClean="0">
                <a:latin typeface="+mj-lt"/>
              </a:rPr>
              <a:t>округа</a:t>
            </a:r>
            <a:endParaRPr lang="ru-RU" sz="1400" b="1" dirty="0">
              <a:latin typeface="+mj-lt"/>
            </a:endParaRPr>
          </a:p>
        </p:txBody>
      </p:sp>
      <p:cxnSp>
        <p:nvCxnSpPr>
          <p:cNvPr id="3" name="Прямая соединительная линия 2"/>
          <p:cNvCxnSpPr/>
          <p:nvPr/>
        </p:nvCxnSpPr>
        <p:spPr>
          <a:xfrm>
            <a:off x="6708593" y="730115"/>
            <a:ext cx="81051" cy="60231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Овал 23"/>
          <p:cNvSpPr/>
          <p:nvPr/>
        </p:nvSpPr>
        <p:spPr>
          <a:xfrm>
            <a:off x="3276852" y="1416295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Овал 32"/>
          <p:cNvSpPr/>
          <p:nvPr/>
        </p:nvSpPr>
        <p:spPr>
          <a:xfrm>
            <a:off x="8742870" y="1494069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259313" y="1369478"/>
            <a:ext cx="2919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en-US" sz="1400" dirty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8725479" y="1458714"/>
            <a:ext cx="291955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en-US" sz="1400" dirty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8668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190035" y="488876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KPI 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по направлениям</a:t>
            </a:r>
            <a:endParaRPr lang="ru-RU" dirty="0">
              <a:latin typeface="+mj-lt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4141136"/>
              </p:ext>
            </p:extLst>
          </p:nvPr>
        </p:nvGraphicFramePr>
        <p:xfrm>
          <a:off x="1711981" y="1958338"/>
          <a:ext cx="9564775" cy="42229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75589">
                  <a:extLst>
                    <a:ext uri="{9D8B030D-6E8A-4147-A177-3AD203B41FA5}">
                      <a16:colId xmlns:a16="http://schemas.microsoft.com/office/drawing/2014/main" val="3404256491"/>
                    </a:ext>
                  </a:extLst>
                </a:gridCol>
                <a:gridCol w="3562350">
                  <a:extLst>
                    <a:ext uri="{9D8B030D-6E8A-4147-A177-3AD203B41FA5}">
                      <a16:colId xmlns:a16="http://schemas.microsoft.com/office/drawing/2014/main" val="3436392479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732358390"/>
                    </a:ext>
                  </a:extLst>
                </a:gridCol>
                <a:gridCol w="917580">
                  <a:extLst>
                    <a:ext uri="{9D8B030D-6E8A-4147-A177-3AD203B41FA5}">
                      <a16:colId xmlns:a16="http://schemas.microsoft.com/office/drawing/2014/main" val="3271377544"/>
                    </a:ext>
                  </a:extLst>
                </a:gridCol>
                <a:gridCol w="904875">
                  <a:extLst>
                    <a:ext uri="{9D8B030D-6E8A-4147-A177-3AD203B41FA5}">
                      <a16:colId xmlns:a16="http://schemas.microsoft.com/office/drawing/2014/main" val="3661022747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3600770287"/>
                    </a:ext>
                  </a:extLst>
                </a:gridCol>
                <a:gridCol w="885825">
                  <a:extLst>
                    <a:ext uri="{9D8B030D-6E8A-4147-A177-3AD203B41FA5}">
                      <a16:colId xmlns:a16="http://schemas.microsoft.com/office/drawing/2014/main" val="923908617"/>
                    </a:ext>
                  </a:extLst>
                </a:gridCol>
                <a:gridCol w="827831">
                  <a:extLst>
                    <a:ext uri="{9D8B030D-6E8A-4147-A177-3AD203B41FA5}">
                      <a16:colId xmlns:a16="http://schemas.microsoft.com/office/drawing/2014/main" val="4046034664"/>
                    </a:ext>
                  </a:extLst>
                </a:gridCol>
              </a:tblGrid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№ </a:t>
                      </a:r>
                    </a:p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п/п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Целевой показатель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Измеритель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2021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2022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2023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2024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2025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344222280"/>
                  </a:ext>
                </a:extLst>
              </a:tr>
              <a:tr h="742952"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1.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Количество специалистов, прошедших повышение квалификации на базе Центров непрерывного образования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человек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19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23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23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20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25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87714832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Количество волонтёров, вовлечённых в программу «Волонтёров культуры»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человек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15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19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kern="1200" dirty="0" smtClean="0">
                          <a:solidFill>
                            <a:schemeClr val="dk1"/>
                          </a:solidFill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23</a:t>
                      </a:r>
                      <a:endParaRPr lang="ru-RU" sz="1400" b="0" kern="1200" dirty="0">
                        <a:solidFill>
                          <a:schemeClr val="dk1"/>
                        </a:solidFill>
                        <a:latin typeface="Bahnschrift SemiCondensed" panose="020B0502040204020203" pitchFamily="34" charset="0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27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4829442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3.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400" b="0" dirty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Количество онлайн-трансляций мероприятий, размещенных на портале «</a:t>
                      </a:r>
                      <a:r>
                        <a:rPr lang="ru-RU" sz="1400" b="0" dirty="0" err="1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Культура.РФ</a:t>
                      </a:r>
                      <a:endParaRPr lang="ru-RU" sz="1400" b="0" dirty="0">
                        <a:solidFill>
                          <a:schemeClr val="tx1"/>
                        </a:solidFill>
                        <a:effectLst/>
                        <a:latin typeface="Bahnschrift SemiCondensed" panose="020B0502040204020203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тыс. ед.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12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17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26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31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99734452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Число посещений культурно-массовых мероприятий в КДУ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тыс. 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1208,36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1262,74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1320,83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1382,91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1447,91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5383766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Число посещений библиотек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тыс. 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429,25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439,28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449,30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451,32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455,36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82529219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6.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Число посещений музеев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тыс. 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57,6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57,9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58,3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58,6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58,9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92487373"/>
                  </a:ext>
                </a:extLst>
              </a:tr>
              <a:tr h="469133"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7.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400" b="0" kern="1200" dirty="0" smtClean="0">
                          <a:solidFill>
                            <a:schemeClr val="tx1"/>
                          </a:solidFill>
                          <a:effectLst/>
                          <a:latin typeface="Bahnschrift SemiCondensed" panose="020B0502040204020203" pitchFamily="34" charset="0"/>
                          <a:ea typeface="+mn-ea"/>
                          <a:cs typeface="+mn-cs"/>
                        </a:rPr>
                        <a:t>Число посещений культурных мероприятий, проводимых ДШИ</a:t>
                      </a:r>
                      <a:endParaRPr lang="ru-RU" sz="1400" b="0" dirty="0">
                        <a:solidFill>
                          <a:schemeClr val="tx1"/>
                        </a:solidFill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dirty="0" smtClean="0">
                          <a:solidFill>
                            <a:schemeClr val="tx1"/>
                          </a:solidFill>
                          <a:latin typeface="Bahnschrift SemiCondensed" panose="020B0502040204020203" pitchFamily="34" charset="0"/>
                        </a:rPr>
                        <a:t>тыс. ед.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6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8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9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10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0" dirty="0" smtClean="0">
                          <a:latin typeface="Bahnschrift SemiCondensed" panose="020B0502040204020203" pitchFamily="34" charset="0"/>
                        </a:rPr>
                        <a:t>11</a:t>
                      </a:r>
                      <a:endParaRPr lang="ru-RU" sz="1400" b="0" dirty="0">
                        <a:latin typeface="Bahnschrift SemiCondensed" panose="020B0502040204020203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596880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90772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15" y="2592324"/>
            <a:ext cx="10658309" cy="2783928"/>
          </a:xfrm>
          <a:prstGeom prst="rect">
            <a:avLst/>
          </a:prstGeom>
        </p:spPr>
      </p:pic>
      <p:sp>
        <p:nvSpPr>
          <p:cNvPr id="7" name="Подзаголовок 2"/>
          <p:cNvSpPr txBox="1">
            <a:spLocks/>
          </p:cNvSpPr>
          <p:nvPr/>
        </p:nvSpPr>
        <p:spPr>
          <a:xfrm>
            <a:off x="4463462" y="5637862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latin typeface="+mj-lt"/>
              </a:rPr>
              <a:t>Спасибо за внимание!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828272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129716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889631" y="468760"/>
            <a:ext cx="3944815" cy="980586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Профайл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учреждения</a:t>
            </a:r>
            <a:r>
              <a:rPr lang="ru-RU" b="1" dirty="0">
                <a:latin typeface="+mj-lt"/>
              </a:rPr>
              <a:t> </a:t>
            </a:r>
            <a:endParaRPr lang="ru-RU" dirty="0">
              <a:latin typeface="+mj-lt"/>
            </a:endParaRPr>
          </a:p>
          <a:p>
            <a:endParaRPr lang="ru-RU" dirty="0"/>
          </a:p>
        </p:txBody>
      </p:sp>
      <p:sp>
        <p:nvSpPr>
          <p:cNvPr id="6" name="Заголовок 1"/>
          <p:cNvSpPr>
            <a:spLocks noGrp="1"/>
          </p:cNvSpPr>
          <p:nvPr>
            <p:ph type="ctrTitle"/>
          </p:nvPr>
        </p:nvSpPr>
        <p:spPr>
          <a:xfrm>
            <a:off x="2101672" y="1096209"/>
            <a:ext cx="4270131" cy="589083"/>
          </a:xfrm>
        </p:spPr>
        <p:txBody>
          <a:bodyPr>
            <a:normAutofit fontScale="90000"/>
          </a:bodyPr>
          <a:lstStyle/>
          <a:p>
            <a:r>
              <a:rPr lang="en-US" sz="2200" b="1" dirty="0" smtClean="0">
                <a:solidFill>
                  <a:srgbClr val="1A77BA"/>
                </a:solidFill>
              </a:rPr>
              <a:t>             </a:t>
            </a:r>
            <a:r>
              <a:rPr lang="ru-RU" sz="2200" b="1" dirty="0" smtClean="0">
                <a:solidFill>
                  <a:srgbClr val="1A77BA"/>
                </a:solidFill>
              </a:rPr>
              <a:t>Структура управления культуры</a:t>
            </a:r>
            <a:br>
              <a:rPr lang="ru-RU" sz="2200" b="1" dirty="0" smtClean="0">
                <a:solidFill>
                  <a:srgbClr val="1A77BA"/>
                </a:solidFill>
              </a:rPr>
            </a:br>
            <a:endParaRPr lang="ru-RU" sz="4000" dirty="0">
              <a:solidFill>
                <a:srgbClr val="1A77BA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11556" y="1262096"/>
            <a:ext cx="9349161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иблиотеки </a:t>
            </a:r>
            <a:r>
              <a:rPr lang="ru-RU" sz="1400" dirty="0" err="1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Валуйской</a:t>
            </a: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централизованной библиотечной системы (33 филиала</a:t>
            </a: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культурно-досуговая сеть (Центр культурного развития, Организационно-методический центр, </a:t>
            </a:r>
          </a:p>
          <a:p>
            <a:pPr algn="just">
              <a:spcAft>
                <a:spcPts val="0"/>
              </a:spcAft>
              <a:buClr>
                <a:schemeClr val="accent5">
                  <a:lumMod val="75000"/>
                </a:schemeClr>
              </a:buClr>
            </a:pP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Дворец культуры и спорта с 43 филиалами)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музея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 учреждения дополнительного образования (3 Детских школ искусств и 1 детская художественная школа);</a:t>
            </a:r>
            <a:endParaRPr lang="ru-RU" sz="14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>
                <a:solidFill>
                  <a:srgbClr val="000000"/>
                </a:solidFill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административно-хозяйственный центр (роль консалтинговой фирмы, обслуживающей учреждения культуры)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4069174" y="2795988"/>
            <a:ext cx="4270131" cy="48068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000" b="1" dirty="0" smtClean="0">
                <a:solidFill>
                  <a:srgbClr val="1A77BA"/>
                </a:solidFill>
              </a:rPr>
              <a:t>371 </a:t>
            </a:r>
            <a:r>
              <a:rPr lang="ru-RU" sz="2000" b="1" dirty="0" smtClean="0">
                <a:solidFill>
                  <a:srgbClr val="1A77BA"/>
                </a:solidFill>
              </a:rPr>
              <a:t>специалист</a:t>
            </a:r>
            <a:endParaRPr lang="ru-RU" sz="2000" b="1" dirty="0">
              <a:solidFill>
                <a:srgbClr val="1A77BA"/>
              </a:solidFill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74207" y="4055606"/>
            <a:ext cx="11717793" cy="3399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963148" y="3999173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2686487" y="3995991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4682909" y="3999173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679331" y="4005711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855480" y="4005710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10940905" y="4009081"/>
            <a:ext cx="167054" cy="123459"/>
          </a:xfrm>
          <a:prstGeom prst="ellipse">
            <a:avLst/>
          </a:prstGeom>
          <a:solidFill>
            <a:srgbClr val="3366FF"/>
          </a:solidFill>
          <a:ln>
            <a:solidFill>
              <a:srgbClr val="33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03016" y="3324494"/>
            <a:ext cx="6791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186</a:t>
            </a: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КДУ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63646" y="4089596"/>
            <a:ext cx="1438637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50</a:t>
            </a: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библиотеки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439801" y="3338728"/>
            <a:ext cx="6791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53</a:t>
            </a: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ДШИ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423273" y="4108323"/>
            <a:ext cx="6791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</a:t>
            </a: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музеи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8599423" y="3342847"/>
            <a:ext cx="67916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57</a:t>
            </a: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АХЦ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0416116" y="4089597"/>
            <a:ext cx="1218809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2000" dirty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</a:t>
            </a:r>
            <a:endParaRPr lang="ru-RU" sz="2000" dirty="0" smtClean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  <a:buClr>
                <a:srgbClr val="3366FF"/>
              </a:buClr>
            </a:pPr>
            <a:r>
              <a:rPr lang="ru-RU" sz="1400" dirty="0" smtClean="0">
                <a:latin typeface="Bahnschrift SemiLight" panose="020B0502040204020203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управление</a:t>
            </a:r>
            <a:endParaRPr lang="ru-RU" sz="1400" dirty="0">
              <a:latin typeface="Bahnschrift SemiLight" panose="020B050204020402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524784" y="4971402"/>
            <a:ext cx="2338129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365</a:t>
            </a:r>
            <a:r>
              <a:rPr lang="ru-RU" sz="1400" b="1" dirty="0" smtClean="0">
                <a:latin typeface="+mj-lt"/>
              </a:rPr>
              <a:t> основные</a:t>
            </a:r>
          </a:p>
          <a:p>
            <a:pPr>
              <a:lnSpc>
                <a:spcPct val="150000"/>
              </a:lnSpc>
            </a:pPr>
            <a:r>
              <a:rPr lang="ru-RU" sz="1400" b="1" dirty="0">
                <a:solidFill>
                  <a:srgbClr val="1A77BA"/>
                </a:solidFill>
                <a:latin typeface="Bahnschrift SemiLight" panose="020B0502040204020203" pitchFamily="34" charset="0"/>
              </a:rPr>
              <a:t>6</a:t>
            </a:r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совместителей 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46</a:t>
            </a:r>
            <a:r>
              <a:rPr lang="ru-RU" sz="1400" b="1" dirty="0" smtClean="0">
                <a:solidFill>
                  <a:srgbClr val="3366FF"/>
                </a:solidFill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лет – средний возраст </a:t>
            </a: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26,5 % </a:t>
            </a:r>
            <a:r>
              <a:rPr lang="ru-RU" sz="1400" b="1" dirty="0">
                <a:latin typeface="+mj-lt"/>
              </a:rPr>
              <a:t>– мужчины, </a:t>
            </a:r>
            <a:endParaRPr lang="ru-RU" sz="1400" b="1" dirty="0" smtClean="0"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73,5 % </a:t>
            </a:r>
            <a:r>
              <a:rPr lang="ru-RU" sz="1400" b="1" dirty="0">
                <a:latin typeface="+mj-lt"/>
              </a:rPr>
              <a:t>– женщины. </a:t>
            </a:r>
          </a:p>
          <a:p>
            <a:endParaRPr lang="ru-RU" sz="1400" b="1" dirty="0" smtClean="0">
              <a:latin typeface="+mj-lt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5691642" y="4866622"/>
            <a:ext cx="594328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67,8 % </a:t>
            </a:r>
            <a:r>
              <a:rPr lang="ru-RU" sz="1400" b="1" dirty="0">
                <a:latin typeface="+mj-lt"/>
              </a:rPr>
              <a:t>имеют высшее </a:t>
            </a:r>
            <a:r>
              <a:rPr lang="ru-RU" sz="1400" b="1" dirty="0" smtClean="0">
                <a:latin typeface="+mj-lt"/>
              </a:rPr>
              <a:t>образование</a:t>
            </a:r>
          </a:p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31,2 % </a:t>
            </a:r>
            <a:r>
              <a:rPr lang="ru-RU" sz="1400" b="1" dirty="0">
                <a:latin typeface="+mj-lt"/>
              </a:rPr>
              <a:t>имеют среднее специальное образование по профилю </a:t>
            </a:r>
            <a:r>
              <a:rPr lang="ru-RU" sz="1400" b="1" dirty="0" smtClean="0">
                <a:latin typeface="+mj-lt"/>
              </a:rPr>
              <a:t>деятельности</a:t>
            </a:r>
          </a:p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1 % </a:t>
            </a:r>
            <a:r>
              <a:rPr lang="ru-RU" sz="1400" b="1" dirty="0" smtClean="0">
                <a:latin typeface="+mj-lt"/>
              </a:rPr>
              <a:t>не имеет образование</a:t>
            </a:r>
          </a:p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29</a:t>
            </a:r>
            <a:r>
              <a:rPr lang="ru-RU" sz="1400" b="1" dirty="0" smtClean="0">
                <a:solidFill>
                  <a:srgbClr val="FF0000"/>
                </a:solidFill>
                <a:latin typeface="Bahnschrift SemiLight" panose="020B0502040204020203" pitchFamily="34" charset="0"/>
              </a:rPr>
              <a:t> </a:t>
            </a:r>
            <a:r>
              <a:rPr lang="ru-RU" sz="1400" b="1" dirty="0">
                <a:latin typeface="+mj-lt"/>
              </a:rPr>
              <a:t>сотрудников </a:t>
            </a:r>
            <a:r>
              <a:rPr lang="ru-RU" sz="1400" b="1" dirty="0" smtClean="0">
                <a:latin typeface="+mj-lt"/>
              </a:rPr>
              <a:t>повышают квалификацию в </a:t>
            </a:r>
            <a:r>
              <a:rPr lang="ru-RU" sz="1400" b="1" dirty="0">
                <a:latin typeface="+mj-lt"/>
              </a:rPr>
              <a:t>рамках федерального проекта «Творческие люди</a:t>
            </a:r>
            <a:r>
              <a:rPr lang="ru-RU" sz="1400" b="1" dirty="0" smtClean="0">
                <a:latin typeface="+mj-lt"/>
              </a:rPr>
              <a:t>»</a:t>
            </a:r>
            <a:endParaRPr lang="ru-RU" sz="1400" b="1" dirty="0">
              <a:latin typeface="+mj-lt"/>
            </a:endParaRPr>
          </a:p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15</a:t>
            </a:r>
            <a:r>
              <a:rPr lang="ru-RU" sz="1400" b="1" dirty="0" smtClean="0">
                <a:latin typeface="+mj-lt"/>
              </a:rPr>
              <a:t> человек обучается</a:t>
            </a:r>
            <a:r>
              <a:rPr lang="ru-RU" sz="1400" b="1" dirty="0"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в БГИИК </a:t>
            </a:r>
          </a:p>
          <a:p>
            <a:r>
              <a:rPr lang="ru-RU" sz="1400" b="1" dirty="0">
                <a:solidFill>
                  <a:srgbClr val="1A77BA"/>
                </a:solidFill>
                <a:latin typeface="Bahnschrift SemiLight" panose="020B0502040204020203" pitchFamily="34" charset="0"/>
              </a:rPr>
              <a:t>4</a:t>
            </a:r>
            <a:r>
              <a:rPr lang="ru-RU" sz="1400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1400" b="1" dirty="0" smtClean="0">
                <a:latin typeface="+mj-lt"/>
              </a:rPr>
              <a:t>человека обучается по программам среднего специального образования</a:t>
            </a:r>
          </a:p>
          <a:p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5</a:t>
            </a:r>
            <a:r>
              <a:rPr lang="ru-RU" sz="1400" b="1" dirty="0" smtClean="0">
                <a:latin typeface="+mj-lt"/>
              </a:rPr>
              <a:t> человек поступили в ВУЗ в этом </a:t>
            </a:r>
            <a:r>
              <a:rPr lang="ru-RU" sz="1400" b="1" dirty="0">
                <a:latin typeface="+mj-lt"/>
              </a:rPr>
              <a:t>году </a:t>
            </a:r>
            <a:r>
              <a:rPr lang="ru-RU" sz="1400" b="1" dirty="0" smtClean="0">
                <a:latin typeface="+mj-lt"/>
              </a:rPr>
              <a:t>(</a:t>
            </a:r>
            <a:r>
              <a:rPr lang="ru-RU" sz="1400" b="1" dirty="0">
                <a:latin typeface="+mj-lt"/>
              </a:rPr>
              <a:t>2 - библиотекаря, 3 работника КДУ</a:t>
            </a:r>
            <a:r>
              <a:rPr lang="ru-RU" sz="1400" b="1" dirty="0" smtClean="0">
                <a:latin typeface="+mj-lt"/>
              </a:rPr>
              <a:t>)</a:t>
            </a:r>
            <a:endParaRPr lang="ru-RU" sz="1400" b="1" dirty="0">
              <a:latin typeface="+mj-lt"/>
            </a:endParaRPr>
          </a:p>
        </p:txBody>
      </p:sp>
      <p:pic>
        <p:nvPicPr>
          <p:cNvPr id="26" name="Picture 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2909" y="2846977"/>
            <a:ext cx="530533" cy="531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7115" y="741678"/>
            <a:ext cx="546426" cy="547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8359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716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42031" y="222106"/>
            <a:ext cx="3944815" cy="980586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Профайл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учреждения</a:t>
            </a:r>
            <a:endParaRPr lang="ru-RU" dirty="0">
              <a:latin typeface="+mj-lt"/>
            </a:endParaRPr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4220459775"/>
              </p:ext>
            </p:extLst>
          </p:nvPr>
        </p:nvGraphicFramePr>
        <p:xfrm>
          <a:off x="2809269" y="1202692"/>
          <a:ext cx="6511925" cy="46619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7733" y="1202692"/>
            <a:ext cx="508834" cy="50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744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716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Диаграмма 15"/>
          <p:cNvGraphicFramePr/>
          <p:nvPr>
            <p:extLst>
              <p:ext uri="{D42A27DB-BD31-4B8C-83A1-F6EECF244321}">
                <p14:modId xmlns:p14="http://schemas.microsoft.com/office/powerpoint/2010/main" val="441209250"/>
              </p:ext>
            </p:extLst>
          </p:nvPr>
        </p:nvGraphicFramePr>
        <p:xfrm>
          <a:off x="993949" y="1419470"/>
          <a:ext cx="4726362" cy="40445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6919914" y="1542627"/>
            <a:ext cx="4314825" cy="4308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3366FF"/>
              </a:buClr>
            </a:pPr>
            <a:r>
              <a:rPr lang="ru-RU" b="1" dirty="0" smtClean="0">
                <a:solidFill>
                  <a:schemeClr val="accent5">
                    <a:lumMod val="75000"/>
                  </a:schemeClr>
                </a:solidFill>
                <a:latin typeface="+mj-lt"/>
              </a:rPr>
              <a:t>              </a:t>
            </a:r>
            <a:r>
              <a:rPr lang="ru-RU" b="1" dirty="0" smtClean="0">
                <a:solidFill>
                  <a:srgbClr val="1A77BA"/>
                </a:solidFill>
                <a:latin typeface="+mj-lt"/>
              </a:rPr>
              <a:t>Автопарк управления</a:t>
            </a:r>
            <a:endParaRPr lang="ru-RU" dirty="0">
              <a:solidFill>
                <a:srgbClr val="1A77BA"/>
              </a:solidFill>
              <a:latin typeface="+mj-lt"/>
            </a:endParaRPr>
          </a:p>
          <a:p>
            <a:pPr>
              <a:buClr>
                <a:srgbClr val="3366FF"/>
              </a:buClr>
            </a:pPr>
            <a:endParaRPr lang="ru-RU" sz="1400" b="1" dirty="0" smtClean="0"/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/>
              <a:t>Ваз </a:t>
            </a:r>
            <a:r>
              <a:rPr lang="ru-RU" sz="1400" b="1" dirty="0"/>
              <a:t>2170 </a:t>
            </a:r>
            <a:r>
              <a:rPr lang="en-US" sz="1400" b="1" dirty="0" err="1"/>
              <a:t>Priora</a:t>
            </a:r>
            <a:r>
              <a:rPr lang="ru-RU" sz="1400" dirty="0"/>
              <a:t> 2012 </a:t>
            </a:r>
            <a:r>
              <a:rPr lang="ru-RU" sz="1400" dirty="0" err="1"/>
              <a:t>г.в</a:t>
            </a:r>
            <a:r>
              <a:rPr lang="ru-RU" sz="1400" dirty="0"/>
              <a:t>., пробег 418240.</a:t>
            </a: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/>
              <a:t>Газ А67</a:t>
            </a:r>
            <a:r>
              <a:rPr lang="en-US" sz="1400" b="1" dirty="0"/>
              <a:t>R</a:t>
            </a:r>
            <a:r>
              <a:rPr lang="ru-RU" sz="1400" b="1" dirty="0"/>
              <a:t>42 </a:t>
            </a:r>
            <a:r>
              <a:rPr lang="en-US" sz="1400" b="1" dirty="0" err="1"/>
              <a:t>Hext</a:t>
            </a:r>
            <a:r>
              <a:rPr lang="ru-RU" sz="1400" dirty="0"/>
              <a:t> 2016 </a:t>
            </a:r>
            <a:r>
              <a:rPr lang="ru-RU" sz="1400" dirty="0" err="1"/>
              <a:t>г.в</a:t>
            </a:r>
            <a:r>
              <a:rPr lang="ru-RU" sz="1400" dirty="0"/>
              <a:t>., пробег </a:t>
            </a:r>
            <a:r>
              <a:rPr lang="ru-RU" sz="1400" dirty="0" smtClean="0"/>
              <a:t>95338</a:t>
            </a:r>
            <a:r>
              <a:rPr lang="ru-RU" sz="1400" dirty="0" smtClean="0">
                <a:solidFill>
                  <a:srgbClr val="0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400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/>
              <a:t>Газ 2752 </a:t>
            </a:r>
            <a:r>
              <a:rPr lang="en-US" sz="1400" b="1" dirty="0" err="1"/>
              <a:t>Priora</a:t>
            </a:r>
            <a:r>
              <a:rPr lang="ru-RU" sz="1400" dirty="0"/>
              <a:t> 2008 </a:t>
            </a:r>
            <a:r>
              <a:rPr lang="ru-RU" sz="1400" dirty="0" err="1"/>
              <a:t>г.в</a:t>
            </a:r>
            <a:r>
              <a:rPr lang="ru-RU" sz="1400" dirty="0"/>
              <a:t>., пробег 241987.</a:t>
            </a: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err="1"/>
              <a:t>Уаз</a:t>
            </a:r>
            <a:r>
              <a:rPr lang="ru-RU" sz="1400" b="1" dirty="0"/>
              <a:t> 39099</a:t>
            </a:r>
            <a:r>
              <a:rPr lang="ru-RU" sz="1400" dirty="0"/>
              <a:t> 1999 </a:t>
            </a:r>
            <a:r>
              <a:rPr lang="ru-RU" sz="1400" dirty="0" err="1"/>
              <a:t>г.в</a:t>
            </a:r>
            <a:r>
              <a:rPr lang="ru-RU" sz="1400" dirty="0"/>
              <a:t>., пробег </a:t>
            </a:r>
            <a:r>
              <a:rPr lang="ru-RU" sz="1400" dirty="0" smtClean="0"/>
              <a:t>66417</a:t>
            </a: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/>
              <a:t>Паз 32050</a:t>
            </a:r>
            <a:r>
              <a:rPr lang="en-US" sz="1400" b="1" dirty="0"/>
              <a:t>R</a:t>
            </a:r>
            <a:r>
              <a:rPr lang="en-US" sz="1400" dirty="0"/>
              <a:t> </a:t>
            </a:r>
            <a:r>
              <a:rPr lang="ru-RU" sz="1400" dirty="0"/>
              <a:t>1998 </a:t>
            </a:r>
            <a:r>
              <a:rPr lang="ru-RU" sz="1400" dirty="0" err="1"/>
              <a:t>г.в</a:t>
            </a:r>
            <a:r>
              <a:rPr lang="ru-RU" sz="1400" dirty="0"/>
              <a:t>., пробег 59144.</a:t>
            </a:r>
          </a:p>
          <a:p>
            <a:pPr>
              <a:buClr>
                <a:srgbClr val="3366FF"/>
              </a:buClr>
            </a:pPr>
            <a:endParaRPr lang="ru-RU" sz="1400" dirty="0" smtClean="0"/>
          </a:p>
          <a:p>
            <a:pPr>
              <a:buClr>
                <a:srgbClr val="3366FF"/>
              </a:buClr>
            </a:pPr>
            <a:r>
              <a:rPr lang="ru-RU" sz="1400" b="1" dirty="0">
                <a:latin typeface="+mj-lt"/>
              </a:rPr>
              <a:t>Н</a:t>
            </a:r>
            <a:r>
              <a:rPr lang="ru-RU" sz="1400" b="1" dirty="0" smtClean="0">
                <a:latin typeface="+mj-lt"/>
              </a:rPr>
              <a:t>еобходимо списание</a:t>
            </a:r>
          </a:p>
          <a:p>
            <a:pPr>
              <a:buClr>
                <a:srgbClr val="3366FF"/>
              </a:buClr>
            </a:pPr>
            <a:endParaRPr lang="ru-RU" sz="1400" b="1" dirty="0" smtClean="0"/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err="1"/>
              <a:t>Уаз</a:t>
            </a:r>
            <a:r>
              <a:rPr lang="ru-RU" sz="1400" b="1" dirty="0"/>
              <a:t> 39099</a:t>
            </a:r>
            <a:r>
              <a:rPr lang="ru-RU" sz="1400" dirty="0"/>
              <a:t> 1999 </a:t>
            </a:r>
            <a:r>
              <a:rPr lang="ru-RU" sz="1400" dirty="0" err="1"/>
              <a:t>г.в</a:t>
            </a:r>
            <a:r>
              <a:rPr lang="ru-RU" sz="1400" dirty="0" smtClean="0"/>
              <a:t>.,</a:t>
            </a:r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/>
              <a:t>Паз </a:t>
            </a:r>
            <a:r>
              <a:rPr lang="ru-RU" sz="1400" b="1" dirty="0"/>
              <a:t>32050</a:t>
            </a:r>
            <a:r>
              <a:rPr lang="en-US" sz="1400" b="1" dirty="0"/>
              <a:t>R</a:t>
            </a:r>
            <a:r>
              <a:rPr lang="en-US" sz="1400" dirty="0"/>
              <a:t> </a:t>
            </a:r>
            <a:r>
              <a:rPr lang="ru-RU" sz="1400" dirty="0"/>
              <a:t>1998 </a:t>
            </a:r>
            <a:r>
              <a:rPr lang="ru-RU" sz="1400" dirty="0" err="1"/>
              <a:t>г.в</a:t>
            </a:r>
            <a:r>
              <a:rPr lang="ru-RU" sz="1400" dirty="0" smtClean="0"/>
              <a:t>.</a:t>
            </a:r>
          </a:p>
          <a:p>
            <a:pPr marL="285750" indent="-285750">
              <a:buClr>
                <a:srgbClr val="3366FF"/>
              </a:buClr>
              <a:buFont typeface="Wingdings" panose="05000000000000000000" pitchFamily="2" charset="2"/>
              <a:buChar char="§"/>
            </a:pPr>
            <a:endParaRPr lang="ru-RU" sz="1400" dirty="0"/>
          </a:p>
          <a:p>
            <a:pPr>
              <a:buClr>
                <a:srgbClr val="3366FF"/>
              </a:buClr>
            </a:pPr>
            <a:r>
              <a:rPr lang="ru-RU" sz="1400" b="1" dirty="0"/>
              <a:t>Н</a:t>
            </a:r>
            <a:r>
              <a:rPr lang="ru-RU" sz="1400" b="1" dirty="0" smtClean="0"/>
              <a:t>еобходимо  приобрести</a:t>
            </a:r>
          </a:p>
          <a:p>
            <a:pPr>
              <a:buClr>
                <a:srgbClr val="3366FF"/>
              </a:buClr>
            </a:pPr>
            <a:endParaRPr lang="ru-RU" sz="1400" b="1" dirty="0" smtClean="0"/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/>
              <a:t>1 грузопассажирская </a:t>
            </a:r>
            <a:r>
              <a:rPr lang="ru-RU" sz="1400" dirty="0"/>
              <a:t>газель </a:t>
            </a:r>
            <a:endParaRPr lang="ru-RU" sz="1400" dirty="0" smtClean="0"/>
          </a:p>
          <a:p>
            <a:pPr marL="28575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dirty="0" smtClean="0"/>
              <a:t>1 автобус </a:t>
            </a:r>
            <a:r>
              <a:rPr lang="ru-RU" sz="1400" dirty="0"/>
              <a:t>не менее чем на 25 мест. </a:t>
            </a:r>
          </a:p>
          <a:p>
            <a:pPr>
              <a:buClr>
                <a:srgbClr val="3366FF"/>
              </a:buClr>
            </a:pPr>
            <a:endParaRPr lang="ru-RU" sz="1400" dirty="0" smtClean="0"/>
          </a:p>
          <a:p>
            <a:pPr marL="285750" indent="-285750">
              <a:buClr>
                <a:srgbClr val="3366FF"/>
              </a:buClr>
              <a:buFont typeface="Wingdings" panose="05000000000000000000" pitchFamily="2" charset="2"/>
              <a:buChar char="§"/>
            </a:pPr>
            <a:endParaRPr lang="ru-RU" b="1" dirty="0">
              <a:latin typeface="+mj-lt"/>
            </a:endParaRPr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042031" y="222106"/>
            <a:ext cx="3944815" cy="980586"/>
          </a:xfrm>
        </p:spPr>
        <p:txBody>
          <a:bodyPr>
            <a:normAutofit/>
          </a:bodyPr>
          <a:lstStyle/>
          <a:p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Профайл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учреждения</a:t>
            </a:r>
            <a:endParaRPr lang="ru-RU" dirty="0">
              <a:latin typeface="+mj-lt"/>
            </a:endParaRPr>
          </a:p>
        </p:txBody>
      </p:sp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1863" y="1460112"/>
            <a:ext cx="522491" cy="5236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968" y="1460112"/>
            <a:ext cx="561608" cy="562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457959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4648"/>
            <a:ext cx="12192000" cy="712971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1273426" y="2153034"/>
            <a:ext cx="10918574" cy="8648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972127" y="644929"/>
            <a:ext cx="6902302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проект «Цифровая культура»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Функционирует виртуальный концертный зал  в ЦКР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Соцгородок</a:t>
            </a:r>
            <a:endParaRPr lang="ru-RU" sz="1400" b="1" dirty="0" smtClean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Созданы мультимедиа-гиды </a:t>
            </a:r>
            <a:r>
              <a:rPr lang="ru-RU" sz="1400" b="1" dirty="0">
                <a:latin typeface="+mj-lt"/>
              </a:rPr>
              <a:t>по выставкам с использованием технологии дополненной реальности на основе цифровой </a:t>
            </a:r>
            <a:r>
              <a:rPr lang="ru-RU" sz="1400" b="1" dirty="0" smtClean="0">
                <a:latin typeface="+mj-lt"/>
              </a:rPr>
              <a:t>платформы </a:t>
            </a:r>
            <a:r>
              <a:rPr lang="ru-RU" sz="1400" b="1" dirty="0">
                <a:latin typeface="+mj-lt"/>
              </a:rPr>
              <a:t>«</a:t>
            </a:r>
            <a:r>
              <a:rPr lang="ru-RU" sz="1400" b="1" dirty="0" smtClean="0">
                <a:latin typeface="+mj-lt"/>
              </a:rPr>
              <a:t>Артефакт» в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Валуйском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историко-художественном музее и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Уразовском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краеведческом музее</a:t>
            </a:r>
            <a:endParaRPr lang="ru-RU" sz="14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108706" y="237918"/>
            <a:ext cx="3944815" cy="980586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Деятельность управления</a:t>
            </a:r>
            <a:endParaRPr lang="ru-RU" dirty="0">
              <a:solidFill>
                <a:schemeClr val="accent1">
                  <a:lumMod val="20000"/>
                  <a:lumOff val="80000"/>
                </a:schemeClr>
              </a:solidFill>
              <a:latin typeface="+mj-lt"/>
            </a:endParaRPr>
          </a:p>
          <a:p>
            <a:endParaRPr lang="ru-RU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25813" y="2328356"/>
            <a:ext cx="503725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Федеральный партийный проект </a:t>
            </a:r>
          </a:p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«Культура малой Родины»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Оснащение ЦКР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Соцгородок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ЦКР с. Шелаево 9,4 млн ₽</a:t>
            </a: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Оснащение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Медиацентра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4,5 млн 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01951" y="4445028"/>
            <a:ext cx="503725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МКУ «АХЦ обслуживания УК и ДО»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бухгалтерский учет</a:t>
            </a:r>
          </a:p>
          <a:p>
            <a:pPr marL="285750" indent="-285750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отдел кадров</a:t>
            </a:r>
          </a:p>
          <a:p>
            <a:pPr marL="285750" indent="-285750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юридическая служба</a:t>
            </a:r>
          </a:p>
          <a:p>
            <a:pPr marL="285750" indent="-285750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административно-хозяйственный отдел.</a:t>
            </a:r>
            <a:endParaRPr lang="ru-RU" sz="1400" b="1" dirty="0" smtClean="0">
              <a:solidFill>
                <a:srgbClr val="0502A7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763484" y="2330714"/>
            <a:ext cx="50372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Участие в конкурсах </a:t>
            </a:r>
            <a:r>
              <a:rPr lang="ru-RU" b="1" dirty="0" err="1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грантовой</a:t>
            </a: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поддержки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0502A7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В 2020 году получили 2 НКО в сумме 631 006 ₽</a:t>
            </a: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2021 году получили 2 НКО в сумме 230 784 ₽</a:t>
            </a: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 2021 году создан проектный офис;</a:t>
            </a: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Проведение конкурса проектов в сфере культуры на грант главы администрации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Валуйского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городского округа в размере 50 тыс. ₽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130183" y="4075917"/>
            <a:ext cx="503725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Региональный проект «Обеспечение качественно нового уровня развития инфраструктуры культуры «Культурная среда»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latin typeface="+mj-lt"/>
              </a:rPr>
              <a:t>приобретены музыкальные инструменты на </a:t>
            </a:r>
            <a:r>
              <a:rPr lang="ru-RU" sz="1400" b="1" dirty="0" smtClean="0">
                <a:latin typeface="+mj-lt"/>
              </a:rPr>
              <a:t>сумму 2,96 </a:t>
            </a:r>
            <a:r>
              <a:rPr lang="ru-RU" sz="1400" b="1" dirty="0">
                <a:latin typeface="+mj-lt"/>
              </a:rPr>
              <a:t>млн</a:t>
            </a:r>
            <a:r>
              <a:rPr lang="ru-RU" sz="1400" b="1" dirty="0" smtClean="0">
                <a:latin typeface="+mj-lt"/>
              </a:rPr>
              <a:t>. руб</a:t>
            </a:r>
            <a:r>
              <a:rPr lang="ru-RU" sz="1400" b="1" dirty="0">
                <a:latin typeface="+mj-lt"/>
              </a:rPr>
              <a:t>.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для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Уразовской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детской школы искусств и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Валуйской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детской школы </a:t>
            </a:r>
            <a:r>
              <a:rPr lang="ru-RU" sz="14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икусств</a:t>
            </a:r>
            <a:r>
              <a:rPr lang="ru-RU" sz="14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№2</a:t>
            </a:r>
          </a:p>
        </p:txBody>
      </p:sp>
    </p:spTree>
    <p:extLst>
      <p:ext uri="{BB962C8B-B14F-4D97-AF65-F5344CB8AC3E}">
        <p14:creationId xmlns:p14="http://schemas.microsoft.com/office/powerpoint/2010/main" val="3167809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712971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1255428" y="2325126"/>
            <a:ext cx="10936571" cy="92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045903" y="777532"/>
            <a:ext cx="690230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Платные услуги</a:t>
            </a:r>
          </a:p>
          <a:p>
            <a:pPr algn="ctr">
              <a:spcAft>
                <a:spcPts val="0"/>
              </a:spcAft>
            </a:pPr>
            <a:endParaRPr lang="ru-RU" b="1" dirty="0" smtClean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latin typeface="+mj-lt"/>
              </a:rPr>
              <a:t>Библиотечная сеть </a:t>
            </a: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57</a:t>
            </a:r>
            <a:endParaRPr lang="en-US" sz="1400" b="1" dirty="0" smtClean="0">
              <a:solidFill>
                <a:srgbClr val="1A77BA"/>
              </a:solidFill>
              <a:latin typeface="Bahnschrift Semi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КДУ</a:t>
            </a:r>
            <a:r>
              <a:rPr lang="en-US" sz="1400" b="1" dirty="0" smtClean="0">
                <a:latin typeface="+mj-lt"/>
              </a:rPr>
              <a:t> </a:t>
            </a: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67</a:t>
            </a:r>
            <a:endParaRPr lang="en-US" sz="1400" b="1" dirty="0" smtClean="0">
              <a:solidFill>
                <a:srgbClr val="1A77BA"/>
              </a:solidFill>
              <a:latin typeface="Bahnschrift Semi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latin typeface="+mj-lt"/>
              </a:rPr>
              <a:t>Музейная деятельность </a:t>
            </a:r>
            <a:r>
              <a:rPr lang="ru-RU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67</a:t>
            </a:r>
            <a:endParaRPr lang="en-US" sz="1400" b="1" dirty="0" smtClean="0">
              <a:solidFill>
                <a:srgbClr val="1A77BA"/>
              </a:solidFill>
              <a:latin typeface="Bahnschrift SemiLight" panose="020B0502040204020203" pitchFamily="34" charset="0"/>
            </a:endParaRPr>
          </a:p>
          <a:p>
            <a:pPr marL="285750" indent="-285750" algn="just">
              <a:spcAft>
                <a:spcPts val="0"/>
              </a:spcAft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>
                <a:latin typeface="+mj-lt"/>
              </a:rPr>
              <a:t>Дополнительное </a:t>
            </a:r>
            <a:r>
              <a:rPr lang="ru-RU" sz="1400" b="1" dirty="0" smtClean="0">
                <a:latin typeface="+mj-lt"/>
              </a:rPr>
              <a:t>образование</a:t>
            </a:r>
            <a:r>
              <a:rPr lang="en-US" sz="1400" b="1" dirty="0" smtClean="0">
                <a:latin typeface="+mj-lt"/>
              </a:rPr>
              <a:t> – </a:t>
            </a:r>
            <a:r>
              <a:rPr lang="en-US" sz="1400" b="1" dirty="0" smtClean="0">
                <a:solidFill>
                  <a:srgbClr val="1A77BA"/>
                </a:solidFill>
                <a:latin typeface="Bahnschrift SemiLight" panose="020B0502040204020203" pitchFamily="34" charset="0"/>
              </a:rPr>
              <a:t>14</a:t>
            </a:r>
            <a:r>
              <a:rPr lang="en-US" sz="1400" b="1" dirty="0" smtClean="0">
                <a:solidFill>
                  <a:srgbClr val="1A77BA"/>
                </a:solidFill>
                <a:latin typeface="+mj-lt"/>
              </a:rPr>
              <a:t> </a:t>
            </a:r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краткосрочных обучающих программ</a:t>
            </a:r>
            <a:endParaRPr lang="en-US" sz="1400" b="1" dirty="0" smtClean="0">
              <a:solidFill>
                <a:srgbClr val="1A77BA"/>
              </a:solidFill>
              <a:latin typeface="+mj-lt"/>
            </a:endParaRPr>
          </a:p>
          <a:p>
            <a:pPr algn="just">
              <a:spcAft>
                <a:spcPts val="0"/>
              </a:spcAft>
              <a:buClr>
                <a:srgbClr val="0603A8"/>
              </a:buClr>
            </a:pPr>
            <a:endParaRPr lang="ru-RU" sz="14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042031" y="222106"/>
            <a:ext cx="3944815" cy="9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err="1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Профайл</a:t>
            </a:r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 учреждения</a:t>
            </a:r>
            <a:endParaRPr lang="ru-RU" dirty="0">
              <a:latin typeface="+mj-lt"/>
            </a:endParaRPr>
          </a:p>
        </p:txBody>
      </p:sp>
      <p:graphicFrame>
        <p:nvGraphicFramePr>
          <p:cNvPr id="9" name="Диаграмма 8"/>
          <p:cNvGraphicFramePr/>
          <p:nvPr>
            <p:extLst>
              <p:ext uri="{D42A27DB-BD31-4B8C-83A1-F6EECF244321}">
                <p14:modId xmlns:p14="http://schemas.microsoft.com/office/powerpoint/2010/main" val="1513151100"/>
              </p:ext>
            </p:extLst>
          </p:nvPr>
        </p:nvGraphicFramePr>
        <p:xfrm>
          <a:off x="1839222" y="2800354"/>
          <a:ext cx="4254500" cy="3633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Диаграмма 16"/>
          <p:cNvGraphicFramePr/>
          <p:nvPr>
            <p:extLst>
              <p:ext uri="{D42A27DB-BD31-4B8C-83A1-F6EECF244321}">
                <p14:modId xmlns:p14="http://schemas.microsoft.com/office/powerpoint/2010/main" val="3606744648"/>
              </p:ext>
            </p:extLst>
          </p:nvPr>
        </p:nvGraphicFramePr>
        <p:xfrm>
          <a:off x="7501714" y="2710885"/>
          <a:ext cx="4254500" cy="36332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648553" y="2424079"/>
            <a:ext cx="14173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b="1" dirty="0" smtClean="0">
                <a:solidFill>
                  <a:srgbClr val="1A77BA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Сегментация</a:t>
            </a:r>
            <a:endParaRPr lang="ru-RU" b="1" dirty="0">
              <a:solidFill>
                <a:srgbClr val="1A77BA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6960" y="2431325"/>
            <a:ext cx="521593" cy="522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9754" y="692749"/>
            <a:ext cx="508834" cy="5099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864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28332"/>
            <a:ext cx="12192000" cy="712971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3648811" y="3941383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556832" y="2290141"/>
            <a:ext cx="7334513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Выявление, развитие и реализация культурного потенциала граждан </a:t>
            </a:r>
          </a:p>
          <a:p>
            <a:pPr algn="ctr">
              <a:spcAft>
                <a:spcPts val="0"/>
              </a:spcAft>
            </a:pPr>
            <a:r>
              <a:rPr lang="ru-RU" sz="3000" b="1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Валуйского</a:t>
            </a:r>
            <a:r>
              <a:rPr lang="ru-RU" sz="30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городского округа</a:t>
            </a:r>
          </a:p>
          <a:p>
            <a:pPr algn="just">
              <a:spcAft>
                <a:spcPts val="0"/>
              </a:spcAft>
              <a:buClr>
                <a:srgbClr val="0603A8"/>
              </a:buClr>
            </a:pPr>
            <a:endParaRPr lang="ru-RU" sz="14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451607" y="68813"/>
            <a:ext cx="3645144" cy="9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Миссия</a:t>
            </a:r>
            <a:endParaRPr lang="ru-RU" dirty="0">
              <a:latin typeface="+mj-lt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48811" y="2093533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29153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1716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247186" y="0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Переформатирование учреждений культуры к 2025 году</a:t>
            </a:r>
            <a:endParaRPr lang="ru-RU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385828" y="1415705"/>
            <a:ext cx="869247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latin typeface="+mj-lt"/>
              </a:rPr>
              <a:t> </a:t>
            </a: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</a:rPr>
              <a:t>СОВЕРШЕНСТВОВАНИЕ СИСТЕМЫ ПРОФЕССИОНАЛЬНОГО РАЗВИТИЯ КАДРОВ</a:t>
            </a:r>
          </a:p>
          <a:p>
            <a:pPr marL="285750" lvl="0" indent="-285750">
              <a:buFontTx/>
              <a:buChar char="-"/>
            </a:pPr>
            <a:endParaRPr lang="ru-RU" sz="1400" b="1" dirty="0">
              <a:latin typeface="+mj-lt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СОЗДАНИЕ БИБЛИОТЕКИ НОВОГО ПОКОЛЕНИЯ (ВАЛУЙСКАЯ МЦБ) В РАМКАХ НАЦИОНАЛЬНОГО ПРОЕКТА «КУЛЬТУРА»</a:t>
            </a:r>
          </a:p>
          <a:p>
            <a:pPr lvl="0"/>
            <a:endParaRPr lang="ru-RU" sz="1400" b="1" dirty="0" smtClean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МОДЕРНИЗАЦИЯ ДОМА РЕМЕСЕЛ ПУТЕМ ВЫВЕДЕНИЯ ИЗ ФИЛИАЛЬНОЙ СЕТИ И СОЗДАНИЯ ЮРИДИЧЕСКОГО ЛИЦА</a:t>
            </a:r>
          </a:p>
          <a:p>
            <a:pPr lvl="0"/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      Преобразование </a:t>
            </a:r>
            <a:r>
              <a:rPr lang="ru-RU" sz="14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кружковой работы в профессиональные студии, основанной на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развитии</a:t>
            </a:r>
          </a:p>
          <a:p>
            <a:pPr lvl="0"/>
            <a:r>
              <a:rPr lang="ru-RU" sz="14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     ремесленничества</a:t>
            </a:r>
            <a:r>
              <a:rPr lang="ru-RU" sz="14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. Организация работы сувенирной лавки, производство и продажа сувенирной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продукции</a:t>
            </a:r>
            <a:endParaRPr lang="ru-RU" sz="14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/>
            <a:endParaRPr lang="ru-RU" sz="1400" b="1" dirty="0" smtClean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РАЗВИТИЕ МЕДИАЦЕНТРА</a:t>
            </a:r>
          </a:p>
          <a:p>
            <a:pPr lvl="0"/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      Создание </a:t>
            </a:r>
            <a:r>
              <a:rPr lang="ru-RU" sz="14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визуальной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коммуникации</a:t>
            </a:r>
            <a:r>
              <a:rPr lang="en-US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для </a:t>
            </a:r>
            <a:r>
              <a:rPr lang="ru-RU" sz="1400" dirty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продвижения мероприятий </a:t>
            </a:r>
            <a:r>
              <a:rPr lang="ru-RU" sz="1400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культуры</a:t>
            </a:r>
            <a:endParaRPr lang="ru-RU" sz="1400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lvl="0"/>
            <a:endParaRPr lang="ru-RU" sz="1400" b="1" dirty="0" smtClean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ПРЕОБРАЗОВАНИЕ УЧРЕЖДЕНИЙ КУЛЬТУРЫ ПУТЕМ ОРГАНИЗАЦИИ СТУДИЙ ИНТЕЛЛЕКТУАЛЬНОГО, КОММУНИКАТИВНОГО РАЗВИТИЯ ДЕТЕЙ И МОЛОДЕЖИ</a:t>
            </a:r>
          </a:p>
          <a:p>
            <a:pPr lvl="0"/>
            <a:endParaRPr lang="ru-RU" sz="1400" b="1" dirty="0" smtClean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ТРАНСФОРМИРОВАНИЕ КУЛЬТУРНЫХ ПРОСТРАНСТВ УЧРЕЖДЕНИЙ КУЛЬТУРЫ</a:t>
            </a:r>
          </a:p>
          <a:p>
            <a:pPr lvl="0"/>
            <a:endParaRPr lang="ru-RU" sz="1400" b="1" dirty="0" smtClean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  <a:p>
            <a:pPr marL="285750" lvl="0" indent="-285750"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400" b="1" dirty="0" smtClean="0">
                <a:latin typeface="+mj-lt"/>
                <a:ea typeface="Lato" panose="020F0502020204030203" pitchFamily="34" charset="0"/>
                <a:cs typeface="Lato" panose="020F0502020204030203" pitchFamily="34" charset="0"/>
              </a:rPr>
              <a:t>ОБЪЕДИНЕНИЕ РАБОТЫ ЦЕНТРОВ КАЗАЧЬЕЙ КУЛЬТУРЫ, ЗАКРЕПИВ ВЕКТОР УПРАВЛЕНИЯ ЗА ОМЦ</a:t>
            </a:r>
            <a:endParaRPr lang="ru-RU" sz="1400" b="1" dirty="0">
              <a:latin typeface="+mj-lt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flipV="1">
            <a:off x="2976013" y="5367220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2976013" y="4919202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V="1">
            <a:off x="2976013" y="4304195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2976013" y="3654152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2976013" y="2566994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V="1">
            <a:off x="2976013" y="1954551"/>
            <a:ext cx="5338396" cy="1289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1582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1884"/>
            <a:ext cx="12192000" cy="712971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334969" y="2330714"/>
            <a:ext cx="46276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spcAft>
                <a:spcPts val="0"/>
              </a:spcAft>
            </a:pPr>
            <a:endParaRPr lang="ru-RU" sz="1400" dirty="0" smtClean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>
              <a:spcAft>
                <a:spcPts val="0"/>
              </a:spcAft>
            </a:pPr>
            <a:endParaRPr lang="ru-RU" sz="1400" dirty="0">
              <a:solidFill>
                <a:srgbClr val="000000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Подзаголовок 2"/>
          <p:cNvSpPr txBox="1">
            <a:spLocks/>
          </p:cNvSpPr>
          <p:nvPr/>
        </p:nvSpPr>
        <p:spPr>
          <a:xfrm>
            <a:off x="8298517" y="134236"/>
            <a:ext cx="3763840" cy="98058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+mj-lt"/>
              </a:rPr>
              <a:t>Эффекты переформатирования</a:t>
            </a:r>
            <a:endParaRPr lang="ru-RU" dirty="0">
              <a:latin typeface="+mj-lt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flipV="1">
            <a:off x="694592" y="3019287"/>
            <a:ext cx="11497408" cy="118533"/>
          </a:xfrm>
          <a:prstGeom prst="line">
            <a:avLst/>
          </a:prstGeom>
          <a:ln w="444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Овал 22"/>
          <p:cNvSpPr/>
          <p:nvPr/>
        </p:nvSpPr>
        <p:spPr>
          <a:xfrm>
            <a:off x="1691304" y="3000935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3420897" y="2964069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5137750" y="2960019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6895878" y="2947567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Овал 27"/>
          <p:cNvSpPr/>
          <p:nvPr/>
        </p:nvSpPr>
        <p:spPr>
          <a:xfrm>
            <a:off x="8715769" y="2947567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Овал 28"/>
          <p:cNvSpPr/>
          <p:nvPr/>
        </p:nvSpPr>
        <p:spPr>
          <a:xfrm>
            <a:off x="10527180" y="2902993"/>
            <a:ext cx="257175" cy="237068"/>
          </a:xfrm>
          <a:prstGeom prst="ellipse">
            <a:avLst/>
          </a:prstGeom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524366" y="3284821"/>
            <a:ext cx="26888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СФОРМИРОВАНА</a:t>
            </a:r>
            <a:r>
              <a:rPr lang="ru-RU" sz="1400" dirty="0" smtClean="0">
                <a:solidFill>
                  <a:srgbClr val="1A77BA"/>
                </a:solidFill>
                <a:latin typeface="+mj-lt"/>
              </a:rPr>
              <a:t> </a:t>
            </a:r>
          </a:p>
          <a:p>
            <a:pPr lvl="0" algn="ctr"/>
            <a:endParaRPr lang="ru-RU" sz="1400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эффективная </a:t>
            </a:r>
            <a:r>
              <a:rPr lang="ru-RU" sz="1400" b="1" dirty="0">
                <a:latin typeface="+mj-lt"/>
              </a:rPr>
              <a:t>система выявления, </a:t>
            </a:r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поддержки </a:t>
            </a:r>
            <a:r>
              <a:rPr lang="ru-RU" sz="1400" b="1" dirty="0">
                <a:latin typeface="+mj-lt"/>
              </a:rPr>
              <a:t>и развития способностей </a:t>
            </a:r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и </a:t>
            </a:r>
            <a:r>
              <a:rPr lang="ru-RU" sz="1400" b="1" dirty="0">
                <a:latin typeface="+mj-lt"/>
              </a:rPr>
              <a:t>талантов у детей и </a:t>
            </a:r>
            <a:r>
              <a:rPr lang="ru-RU" sz="1400" b="1" dirty="0" smtClean="0">
                <a:latin typeface="+mj-lt"/>
              </a:rPr>
              <a:t>молодежи</a:t>
            </a:r>
            <a:endParaRPr lang="ru-RU" sz="1400" b="1" dirty="0">
              <a:latin typeface="+mj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2205035" y="1935567"/>
            <a:ext cx="26888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РАЗВИТЫ</a:t>
            </a:r>
          </a:p>
          <a:p>
            <a:pPr lvl="0" algn="ctr"/>
            <a:r>
              <a:rPr lang="ru-RU" sz="1400" b="1" dirty="0" smtClean="0">
                <a:latin typeface="+mj-lt"/>
              </a:rPr>
              <a:t> </a:t>
            </a:r>
          </a:p>
          <a:p>
            <a:pPr lvl="0" algn="ctr"/>
            <a:r>
              <a:rPr lang="ru-RU" sz="1400" b="1" dirty="0" smtClean="0">
                <a:latin typeface="+mj-lt"/>
              </a:rPr>
              <a:t>форматы </a:t>
            </a:r>
            <a:r>
              <a:rPr lang="ru-RU" sz="1400" b="1" dirty="0">
                <a:latin typeface="+mj-lt"/>
              </a:rPr>
              <a:t>интеллектуального </a:t>
            </a:r>
            <a:r>
              <a:rPr lang="ru-RU" sz="1400" b="1" dirty="0" smtClean="0">
                <a:latin typeface="+mj-lt"/>
              </a:rPr>
              <a:t>досуга</a:t>
            </a:r>
            <a:endParaRPr lang="ru-RU" sz="1400" b="1" dirty="0">
              <a:latin typeface="+mj-lt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3892403" y="3285670"/>
            <a:ext cx="274786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СОЗДАНИЕ</a:t>
            </a:r>
          </a:p>
          <a:p>
            <a:pPr lvl="0" algn="ctr"/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err="1" smtClean="0">
                <a:latin typeface="+mj-lt"/>
              </a:rPr>
              <a:t>Медиацентром</a:t>
            </a:r>
            <a:r>
              <a:rPr lang="ru-RU" sz="1400" b="1" dirty="0" smtClean="0">
                <a:latin typeface="+mj-lt"/>
              </a:rPr>
              <a:t> </a:t>
            </a:r>
          </a:p>
          <a:p>
            <a:pPr lvl="0" algn="ctr"/>
            <a:r>
              <a:rPr lang="ru-RU" sz="1400" b="1" dirty="0" smtClean="0">
                <a:latin typeface="+mj-lt"/>
              </a:rPr>
              <a:t>информационных архитектур </a:t>
            </a:r>
          </a:p>
          <a:p>
            <a:pPr lvl="0" algn="ctr"/>
            <a:r>
              <a:rPr lang="ru-RU" sz="1400" b="1" dirty="0" smtClean="0">
                <a:latin typeface="+mj-lt"/>
              </a:rPr>
              <a:t>для </a:t>
            </a:r>
            <a:r>
              <a:rPr lang="ru-RU" sz="1400" b="1" dirty="0">
                <a:latin typeface="+mj-lt"/>
              </a:rPr>
              <a:t>размещения контента </a:t>
            </a:r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в </a:t>
            </a:r>
            <a:r>
              <a:rPr lang="ru-RU" sz="1400" b="1" dirty="0">
                <a:latin typeface="+mj-lt"/>
              </a:rPr>
              <a:t>социальных сетях и </a:t>
            </a:r>
            <a:r>
              <a:rPr lang="ru-RU" sz="1400" b="1" dirty="0" err="1">
                <a:latin typeface="+mj-lt"/>
              </a:rPr>
              <a:t>медиасфере</a:t>
            </a:r>
            <a:r>
              <a:rPr lang="ru-RU" sz="1400" b="1" dirty="0">
                <a:latin typeface="+mj-lt"/>
              </a:rPr>
              <a:t> </a:t>
            </a:r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с </a:t>
            </a:r>
            <a:r>
              <a:rPr lang="ru-RU" sz="1400" b="1" dirty="0">
                <a:latin typeface="+mj-lt"/>
              </a:rPr>
              <a:t>целью </a:t>
            </a:r>
            <a:r>
              <a:rPr lang="ru-RU" sz="1400" b="1" dirty="0" smtClean="0">
                <a:latin typeface="+mj-lt"/>
              </a:rPr>
              <a:t>продвижения </a:t>
            </a:r>
          </a:p>
          <a:p>
            <a:pPr lvl="0" algn="ctr"/>
            <a:r>
              <a:rPr lang="ru-RU" sz="1400" b="1" dirty="0" smtClean="0">
                <a:latin typeface="+mj-lt"/>
              </a:rPr>
              <a:t>мероприятий культуры</a:t>
            </a:r>
            <a:endParaRPr lang="ru-RU" sz="1400" b="1" dirty="0">
              <a:latin typeface="+mj-lt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5727105" y="1663262"/>
            <a:ext cx="268889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МОДЕРНИЗАЦИЯ</a:t>
            </a:r>
          </a:p>
          <a:p>
            <a:pPr lvl="0" algn="ctr"/>
            <a:r>
              <a:rPr lang="ru-RU" sz="1400" b="1" dirty="0" smtClean="0">
                <a:solidFill>
                  <a:srgbClr val="4A72EB"/>
                </a:solidFill>
                <a:latin typeface="+mj-lt"/>
              </a:rPr>
              <a:t> </a:t>
            </a:r>
          </a:p>
          <a:p>
            <a:pPr lvl="0" algn="ctr"/>
            <a:r>
              <a:rPr lang="ru-RU" sz="1400" b="1" dirty="0" smtClean="0">
                <a:latin typeface="+mj-lt"/>
              </a:rPr>
              <a:t>учреждений </a:t>
            </a:r>
            <a:r>
              <a:rPr lang="ru-RU" sz="1400" b="1" dirty="0">
                <a:latin typeface="+mj-lt"/>
              </a:rPr>
              <a:t>и их продвижение через </a:t>
            </a:r>
            <a:r>
              <a:rPr lang="ru-RU" sz="1400" b="1" dirty="0" err="1">
                <a:latin typeface="+mj-lt"/>
              </a:rPr>
              <a:t>грантовую</a:t>
            </a:r>
            <a:r>
              <a:rPr lang="ru-RU" sz="1400" b="1" dirty="0">
                <a:latin typeface="+mj-lt"/>
              </a:rPr>
              <a:t> поддержку и внебюджетное </a:t>
            </a:r>
            <a:r>
              <a:rPr lang="ru-RU" sz="1400" b="1" dirty="0" smtClean="0">
                <a:latin typeface="+mj-lt"/>
              </a:rPr>
              <a:t>финансирование</a:t>
            </a:r>
            <a:endParaRPr lang="ru-RU" sz="1400" b="1" dirty="0">
              <a:latin typeface="+mj-lt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628495" y="3238003"/>
            <a:ext cx="268889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ТЕХНИЧЕСКОЕ ПЕРЕОСНАЩЕНИЕ</a:t>
            </a:r>
          </a:p>
          <a:p>
            <a:pPr lvl="0" algn="ctr"/>
            <a:r>
              <a:rPr lang="ru-RU" sz="1400" b="1" dirty="0" smtClean="0">
                <a:solidFill>
                  <a:srgbClr val="4A72EB"/>
                </a:solidFill>
                <a:latin typeface="+mj-lt"/>
              </a:rPr>
              <a:t> </a:t>
            </a:r>
          </a:p>
          <a:p>
            <a:pPr lvl="0" algn="ctr"/>
            <a:r>
              <a:rPr lang="ru-RU" sz="1400" b="1" dirty="0" smtClean="0">
                <a:latin typeface="+mj-lt"/>
              </a:rPr>
              <a:t>музеев</a:t>
            </a:r>
            <a:r>
              <a:rPr lang="ru-RU" sz="1400" b="1" dirty="0">
                <a:latin typeface="+mj-lt"/>
              </a:rPr>
              <a:t>, создание новых музейных экспозиций, пополнение музейных </a:t>
            </a:r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коллекций</a:t>
            </a:r>
            <a:endParaRPr lang="ru-RU" sz="1400" b="1" dirty="0">
              <a:latin typeface="+mj-lt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249176" y="1900708"/>
            <a:ext cx="281318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400" b="1" dirty="0" smtClean="0">
                <a:solidFill>
                  <a:srgbClr val="1A77BA"/>
                </a:solidFill>
                <a:latin typeface="+mj-lt"/>
              </a:rPr>
              <a:t>СОЗДАНИЕ И РАСПРОСТРАНЕНИЕ </a:t>
            </a:r>
          </a:p>
          <a:p>
            <a:pPr lvl="0" algn="ctr"/>
            <a:endParaRPr lang="ru-RU" sz="1400" b="1" dirty="0" smtClean="0">
              <a:latin typeface="+mj-lt"/>
            </a:endParaRPr>
          </a:p>
          <a:p>
            <a:pPr lvl="0" algn="ctr"/>
            <a:r>
              <a:rPr lang="ru-RU" sz="1400" b="1" dirty="0" smtClean="0">
                <a:latin typeface="+mj-lt"/>
              </a:rPr>
              <a:t>собственного </a:t>
            </a:r>
            <a:r>
              <a:rPr lang="ru-RU" sz="1400" b="1" dirty="0">
                <a:latin typeface="+mj-lt"/>
              </a:rPr>
              <a:t>календаря </a:t>
            </a:r>
            <a:r>
              <a:rPr lang="ru-RU" sz="1400" b="1" dirty="0" smtClean="0">
                <a:latin typeface="+mj-lt"/>
              </a:rPr>
              <a:t>событий</a:t>
            </a:r>
          </a:p>
          <a:p>
            <a:pPr lvl="0" algn="ctr"/>
            <a:r>
              <a:rPr lang="ru-RU" sz="1400" b="1" dirty="0" smtClean="0">
                <a:latin typeface="+mj-lt"/>
              </a:rPr>
              <a:t>(Фестивальный </a:t>
            </a:r>
            <a:r>
              <a:rPr lang="ru-RU" sz="1400" b="1" dirty="0">
                <a:latin typeface="+mj-lt"/>
              </a:rPr>
              <a:t>календарь</a:t>
            </a:r>
            <a:r>
              <a:rPr lang="ru-RU" sz="1400" b="1" dirty="0" smtClean="0">
                <a:latin typeface="+mj-lt"/>
              </a:rPr>
              <a:t>)</a:t>
            </a:r>
            <a:endParaRPr lang="ru-RU" sz="1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12956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1126</TotalTime>
  <Words>1026</Words>
  <Application>Microsoft Office PowerPoint</Application>
  <PresentationFormat>Широкоэкранный</PresentationFormat>
  <Paragraphs>280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22" baseType="lpstr">
      <vt:lpstr>Arial</vt:lpstr>
      <vt:lpstr>Bahnschrift SemiCondensed</vt:lpstr>
      <vt:lpstr>Bahnschrift SemiLight</vt:lpstr>
      <vt:lpstr>Calibri</vt:lpstr>
      <vt:lpstr>Calibri Light</vt:lpstr>
      <vt:lpstr>Lato</vt:lpstr>
      <vt:lpstr>Times New Roman</vt:lpstr>
      <vt:lpstr>Wingdings</vt:lpstr>
      <vt:lpstr>Тема Office</vt:lpstr>
      <vt:lpstr>План стратегического развития культуры Валуйского городского округа </vt:lpstr>
      <vt:lpstr>             Структура управления культуры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Mediacentr CKR</cp:lastModifiedBy>
  <cp:revision>82</cp:revision>
  <cp:lastPrinted>2021-08-18T05:28:56Z</cp:lastPrinted>
  <dcterms:created xsi:type="dcterms:W3CDTF">2021-08-16T08:56:21Z</dcterms:created>
  <dcterms:modified xsi:type="dcterms:W3CDTF">2021-08-18T06:22:21Z</dcterms:modified>
</cp:coreProperties>
</file>