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311" r:id="rId3"/>
    <p:sldId id="277" r:id="rId4"/>
    <p:sldId id="316" r:id="rId5"/>
    <p:sldId id="313" r:id="rId6"/>
    <p:sldId id="318" r:id="rId7"/>
    <p:sldId id="319" r:id="rId8"/>
    <p:sldId id="317" r:id="rId9"/>
    <p:sldId id="307" r:id="rId10"/>
  </p:sldIdLst>
  <p:sldSz cx="15125700" cy="8509000"/>
  <p:notesSz cx="9928225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492" y="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134427" y="2637790"/>
            <a:ext cx="12856845" cy="178689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2268855" y="4765040"/>
            <a:ext cx="10587990" cy="21272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259763" y="5516681"/>
            <a:ext cx="45720" cy="2988945"/>
          </a:xfrm>
          <a:custGeom>
            <a:avLst/>
            <a:gdLst/>
            <a:ahLst/>
            <a:cxnLst/>
            <a:rect l="l" t="t" r="r" b="b"/>
            <a:pathLst>
              <a:path w="45719" h="2988945">
                <a:moveTo>
                  <a:pt x="0" y="2988316"/>
                </a:moveTo>
                <a:lnTo>
                  <a:pt x="45286" y="2988316"/>
                </a:lnTo>
                <a:lnTo>
                  <a:pt x="45286" y="0"/>
                </a:lnTo>
                <a:lnTo>
                  <a:pt x="0" y="0"/>
                </a:lnTo>
                <a:lnTo>
                  <a:pt x="0" y="2988316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2305050" cy="8509000"/>
          </a:xfrm>
          <a:custGeom>
            <a:avLst/>
            <a:gdLst/>
            <a:ahLst/>
            <a:cxnLst/>
            <a:rect l="l" t="t" r="r" b="b"/>
            <a:pathLst>
              <a:path w="2305050" h="8509000">
                <a:moveTo>
                  <a:pt x="2305050" y="0"/>
                </a:moveTo>
                <a:lnTo>
                  <a:pt x="0" y="0"/>
                </a:lnTo>
                <a:lnTo>
                  <a:pt x="0" y="8509000"/>
                </a:lnTo>
                <a:lnTo>
                  <a:pt x="2305050" y="8509000"/>
                </a:lnTo>
                <a:lnTo>
                  <a:pt x="2305050" y="2988322"/>
                </a:lnTo>
                <a:lnTo>
                  <a:pt x="2305050" y="12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2714043" y="7932228"/>
            <a:ext cx="11808460" cy="0"/>
          </a:xfrm>
          <a:custGeom>
            <a:avLst/>
            <a:gdLst/>
            <a:ahLst/>
            <a:cxnLst/>
            <a:rect l="l" t="t" r="r" b="b"/>
            <a:pathLst>
              <a:path w="11808460">
                <a:moveTo>
                  <a:pt x="0" y="0"/>
                </a:moveTo>
                <a:lnTo>
                  <a:pt x="11807888" y="0"/>
                </a:lnTo>
              </a:path>
            </a:pathLst>
          </a:custGeom>
          <a:ln w="35559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2732043" y="878649"/>
            <a:ext cx="0" cy="2110105"/>
          </a:xfrm>
          <a:custGeom>
            <a:avLst/>
            <a:gdLst/>
            <a:ahLst/>
            <a:cxnLst/>
            <a:rect l="l" t="t" r="r" b="b"/>
            <a:pathLst>
              <a:path h="2110105">
                <a:moveTo>
                  <a:pt x="0" y="0"/>
                </a:moveTo>
                <a:lnTo>
                  <a:pt x="0" y="2109666"/>
                </a:lnTo>
              </a:path>
            </a:pathLst>
          </a:custGeom>
          <a:ln w="36000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2714043" y="860234"/>
            <a:ext cx="1021080" cy="0"/>
          </a:xfrm>
          <a:custGeom>
            <a:avLst/>
            <a:gdLst/>
            <a:ahLst/>
            <a:cxnLst/>
            <a:rect l="l" t="t" r="r" b="b"/>
            <a:pathLst>
              <a:path w="1021079">
                <a:moveTo>
                  <a:pt x="0" y="0"/>
                </a:moveTo>
                <a:lnTo>
                  <a:pt x="1020748" y="0"/>
                </a:lnTo>
              </a:path>
            </a:pathLst>
          </a:custGeom>
          <a:ln w="36829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bg object 21"/>
          <p:cNvSpPr/>
          <p:nvPr/>
        </p:nvSpPr>
        <p:spPr>
          <a:xfrm>
            <a:off x="14503933" y="878649"/>
            <a:ext cx="0" cy="7035800"/>
          </a:xfrm>
          <a:custGeom>
            <a:avLst/>
            <a:gdLst/>
            <a:ahLst/>
            <a:cxnLst/>
            <a:rect l="l" t="t" r="r" b="b"/>
            <a:pathLst>
              <a:path h="7035800">
                <a:moveTo>
                  <a:pt x="0" y="0"/>
                </a:moveTo>
                <a:lnTo>
                  <a:pt x="0" y="7035800"/>
                </a:lnTo>
              </a:path>
            </a:pathLst>
          </a:custGeom>
          <a:ln w="35999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756285" y="1957070"/>
            <a:ext cx="6579679" cy="5615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7789735" y="1957070"/>
            <a:ext cx="6579679" cy="5615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259763" y="0"/>
            <a:ext cx="12860655" cy="8505190"/>
          </a:xfrm>
          <a:custGeom>
            <a:avLst/>
            <a:gdLst/>
            <a:ahLst/>
            <a:cxnLst/>
            <a:rect l="l" t="t" r="r" b="b"/>
            <a:pathLst>
              <a:path w="12860655" h="8505190">
                <a:moveTo>
                  <a:pt x="12860235" y="0"/>
                </a:moveTo>
                <a:lnTo>
                  <a:pt x="0" y="0"/>
                </a:lnTo>
                <a:lnTo>
                  <a:pt x="0" y="8504998"/>
                </a:lnTo>
                <a:lnTo>
                  <a:pt x="12860235" y="8504998"/>
                </a:lnTo>
                <a:lnTo>
                  <a:pt x="12860235" y="0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5256530" cy="8505190"/>
          </a:xfrm>
          <a:custGeom>
            <a:avLst/>
            <a:gdLst/>
            <a:ahLst/>
            <a:cxnLst/>
            <a:rect l="l" t="t" r="r" b="b"/>
            <a:pathLst>
              <a:path w="5256530" h="8505190">
                <a:moveTo>
                  <a:pt x="5256531" y="0"/>
                </a:moveTo>
                <a:lnTo>
                  <a:pt x="0" y="0"/>
                </a:lnTo>
                <a:lnTo>
                  <a:pt x="0" y="8505003"/>
                </a:lnTo>
                <a:lnTo>
                  <a:pt x="5256531" y="8505003"/>
                </a:lnTo>
                <a:lnTo>
                  <a:pt x="5256531" y="0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1283144" y="3900919"/>
            <a:ext cx="1882139" cy="1882139"/>
          </a:xfrm>
          <a:custGeom>
            <a:avLst/>
            <a:gdLst/>
            <a:ahLst/>
            <a:cxnLst/>
            <a:rect l="l" t="t" r="r" b="b"/>
            <a:pathLst>
              <a:path w="1882139" h="1882139">
                <a:moveTo>
                  <a:pt x="171030" y="0"/>
                </a:moveTo>
                <a:lnTo>
                  <a:pt x="0" y="0"/>
                </a:lnTo>
                <a:lnTo>
                  <a:pt x="0" y="171043"/>
                </a:lnTo>
                <a:lnTo>
                  <a:pt x="171030" y="171043"/>
                </a:lnTo>
                <a:lnTo>
                  <a:pt x="171030" y="0"/>
                </a:lnTo>
                <a:close/>
              </a:path>
              <a:path w="1882139" h="1882139">
                <a:moveTo>
                  <a:pt x="513156" y="0"/>
                </a:moveTo>
                <a:lnTo>
                  <a:pt x="342112" y="0"/>
                </a:lnTo>
                <a:lnTo>
                  <a:pt x="342112" y="342074"/>
                </a:lnTo>
                <a:lnTo>
                  <a:pt x="513156" y="342074"/>
                </a:lnTo>
                <a:lnTo>
                  <a:pt x="513156" y="0"/>
                </a:lnTo>
                <a:close/>
              </a:path>
              <a:path w="1882139" h="1882139">
                <a:moveTo>
                  <a:pt x="1026299" y="0"/>
                </a:moveTo>
                <a:lnTo>
                  <a:pt x="855268" y="0"/>
                </a:lnTo>
                <a:lnTo>
                  <a:pt x="855268" y="342074"/>
                </a:lnTo>
                <a:lnTo>
                  <a:pt x="1026299" y="342074"/>
                </a:lnTo>
                <a:lnTo>
                  <a:pt x="1026299" y="0"/>
                </a:lnTo>
                <a:close/>
              </a:path>
              <a:path w="1882139" h="1882139">
                <a:moveTo>
                  <a:pt x="1197394" y="684199"/>
                </a:moveTo>
                <a:lnTo>
                  <a:pt x="684885" y="684199"/>
                </a:lnTo>
                <a:lnTo>
                  <a:pt x="684885" y="786701"/>
                </a:lnTo>
                <a:lnTo>
                  <a:pt x="1022413" y="786701"/>
                </a:lnTo>
                <a:lnTo>
                  <a:pt x="684225" y="1124877"/>
                </a:lnTo>
                <a:lnTo>
                  <a:pt x="756716" y="1197356"/>
                </a:lnTo>
                <a:lnTo>
                  <a:pt x="1094879" y="859180"/>
                </a:lnTo>
                <a:lnTo>
                  <a:pt x="1094879" y="1196695"/>
                </a:lnTo>
                <a:lnTo>
                  <a:pt x="1197394" y="1196695"/>
                </a:lnTo>
                <a:lnTo>
                  <a:pt x="1197394" y="859180"/>
                </a:lnTo>
                <a:lnTo>
                  <a:pt x="1197394" y="684199"/>
                </a:lnTo>
                <a:close/>
              </a:path>
              <a:path w="1882139" h="1882139">
                <a:moveTo>
                  <a:pt x="1881606" y="1624977"/>
                </a:moveTo>
                <a:lnTo>
                  <a:pt x="1625003" y="1624977"/>
                </a:lnTo>
                <a:lnTo>
                  <a:pt x="1625003" y="1881568"/>
                </a:lnTo>
                <a:lnTo>
                  <a:pt x="1881606" y="1881568"/>
                </a:lnTo>
                <a:lnTo>
                  <a:pt x="1881606" y="1624977"/>
                </a:lnTo>
                <a:close/>
              </a:path>
              <a:path w="1882139" h="1882139">
                <a:moveTo>
                  <a:pt x="1881619" y="520"/>
                </a:moveTo>
                <a:lnTo>
                  <a:pt x="1710550" y="520"/>
                </a:lnTo>
                <a:lnTo>
                  <a:pt x="1710550" y="170700"/>
                </a:lnTo>
                <a:lnTo>
                  <a:pt x="1710550" y="342150"/>
                </a:lnTo>
                <a:lnTo>
                  <a:pt x="1539506" y="342150"/>
                </a:lnTo>
                <a:lnTo>
                  <a:pt x="1539506" y="170700"/>
                </a:lnTo>
                <a:lnTo>
                  <a:pt x="1710550" y="170700"/>
                </a:lnTo>
                <a:lnTo>
                  <a:pt x="1710550" y="520"/>
                </a:lnTo>
                <a:lnTo>
                  <a:pt x="1368437" y="520"/>
                </a:lnTo>
                <a:lnTo>
                  <a:pt x="1368437" y="170700"/>
                </a:lnTo>
                <a:lnTo>
                  <a:pt x="1368437" y="342150"/>
                </a:lnTo>
                <a:lnTo>
                  <a:pt x="1368437" y="513600"/>
                </a:lnTo>
                <a:lnTo>
                  <a:pt x="1368437" y="855230"/>
                </a:lnTo>
                <a:lnTo>
                  <a:pt x="1368437" y="1026680"/>
                </a:lnTo>
                <a:lnTo>
                  <a:pt x="1368437" y="1368310"/>
                </a:lnTo>
                <a:lnTo>
                  <a:pt x="513156" y="1368310"/>
                </a:lnTo>
                <a:lnTo>
                  <a:pt x="513156" y="1026680"/>
                </a:lnTo>
                <a:lnTo>
                  <a:pt x="513156" y="855230"/>
                </a:lnTo>
                <a:lnTo>
                  <a:pt x="513156" y="513600"/>
                </a:lnTo>
                <a:lnTo>
                  <a:pt x="1368437" y="513600"/>
                </a:lnTo>
                <a:lnTo>
                  <a:pt x="1368437" y="342150"/>
                </a:lnTo>
                <a:lnTo>
                  <a:pt x="0" y="342150"/>
                </a:lnTo>
                <a:lnTo>
                  <a:pt x="0" y="513600"/>
                </a:lnTo>
                <a:lnTo>
                  <a:pt x="342112" y="513600"/>
                </a:lnTo>
                <a:lnTo>
                  <a:pt x="342112" y="855230"/>
                </a:lnTo>
                <a:lnTo>
                  <a:pt x="0" y="855230"/>
                </a:lnTo>
                <a:lnTo>
                  <a:pt x="0" y="1026680"/>
                </a:lnTo>
                <a:lnTo>
                  <a:pt x="342112" y="1026680"/>
                </a:lnTo>
                <a:lnTo>
                  <a:pt x="342112" y="1368310"/>
                </a:lnTo>
                <a:lnTo>
                  <a:pt x="342112" y="1539760"/>
                </a:lnTo>
                <a:lnTo>
                  <a:pt x="342112" y="1709940"/>
                </a:lnTo>
                <a:lnTo>
                  <a:pt x="171081" y="1709940"/>
                </a:lnTo>
                <a:lnTo>
                  <a:pt x="171081" y="1539760"/>
                </a:lnTo>
                <a:lnTo>
                  <a:pt x="342112" y="1539760"/>
                </a:lnTo>
                <a:lnTo>
                  <a:pt x="342112" y="1368310"/>
                </a:lnTo>
                <a:lnTo>
                  <a:pt x="0" y="1368310"/>
                </a:lnTo>
                <a:lnTo>
                  <a:pt x="0" y="1539760"/>
                </a:lnTo>
                <a:lnTo>
                  <a:pt x="0" y="1709940"/>
                </a:lnTo>
                <a:lnTo>
                  <a:pt x="0" y="1881390"/>
                </a:lnTo>
                <a:lnTo>
                  <a:pt x="513156" y="1881390"/>
                </a:lnTo>
                <a:lnTo>
                  <a:pt x="513156" y="1710537"/>
                </a:lnTo>
                <a:lnTo>
                  <a:pt x="513156" y="1709940"/>
                </a:lnTo>
                <a:lnTo>
                  <a:pt x="513156" y="1539760"/>
                </a:lnTo>
                <a:lnTo>
                  <a:pt x="855268" y="1539760"/>
                </a:lnTo>
                <a:lnTo>
                  <a:pt x="855268" y="1881593"/>
                </a:lnTo>
                <a:lnTo>
                  <a:pt x="1026299" y="1881593"/>
                </a:lnTo>
                <a:lnTo>
                  <a:pt x="1026299" y="1539760"/>
                </a:lnTo>
                <a:lnTo>
                  <a:pt x="1368437" y="1539760"/>
                </a:lnTo>
                <a:lnTo>
                  <a:pt x="1368437" y="1881593"/>
                </a:lnTo>
                <a:lnTo>
                  <a:pt x="1539506" y="1881593"/>
                </a:lnTo>
                <a:lnTo>
                  <a:pt x="1539506" y="1539760"/>
                </a:lnTo>
                <a:lnTo>
                  <a:pt x="1881619" y="1539760"/>
                </a:lnTo>
                <a:lnTo>
                  <a:pt x="1881619" y="1368310"/>
                </a:lnTo>
                <a:lnTo>
                  <a:pt x="1539506" y="1368310"/>
                </a:lnTo>
                <a:lnTo>
                  <a:pt x="1539506" y="1026680"/>
                </a:lnTo>
                <a:lnTo>
                  <a:pt x="1881619" y="1026680"/>
                </a:lnTo>
                <a:lnTo>
                  <a:pt x="1881619" y="855230"/>
                </a:lnTo>
                <a:lnTo>
                  <a:pt x="1539506" y="855230"/>
                </a:lnTo>
                <a:lnTo>
                  <a:pt x="1539506" y="513600"/>
                </a:lnTo>
                <a:lnTo>
                  <a:pt x="1881619" y="513600"/>
                </a:lnTo>
                <a:lnTo>
                  <a:pt x="1881619" y="342150"/>
                </a:lnTo>
                <a:lnTo>
                  <a:pt x="1881619" y="170700"/>
                </a:lnTo>
                <a:lnTo>
                  <a:pt x="1881619" y="52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5256531" y="801121"/>
            <a:ext cx="9864090" cy="0"/>
          </a:xfrm>
          <a:custGeom>
            <a:avLst/>
            <a:gdLst/>
            <a:ahLst/>
            <a:cxnLst/>
            <a:rect l="l" t="t" r="r" b="b"/>
            <a:pathLst>
              <a:path w="9864090">
                <a:moveTo>
                  <a:pt x="0" y="0"/>
                </a:moveTo>
                <a:lnTo>
                  <a:pt x="9863471" y="0"/>
                </a:lnTo>
              </a:path>
            </a:pathLst>
          </a:custGeom>
          <a:ln w="18647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bg object 19"/>
          <p:cNvSpPr/>
          <p:nvPr/>
        </p:nvSpPr>
        <p:spPr>
          <a:xfrm>
            <a:off x="0" y="791797"/>
            <a:ext cx="5256530" cy="19050"/>
          </a:xfrm>
          <a:custGeom>
            <a:avLst/>
            <a:gdLst/>
            <a:ahLst/>
            <a:cxnLst/>
            <a:rect l="l" t="t" r="r" b="b"/>
            <a:pathLst>
              <a:path w="5256530" h="19050">
                <a:moveTo>
                  <a:pt x="5256531" y="0"/>
                </a:moveTo>
                <a:lnTo>
                  <a:pt x="0" y="0"/>
                </a:lnTo>
                <a:lnTo>
                  <a:pt x="0" y="18647"/>
                </a:lnTo>
                <a:lnTo>
                  <a:pt x="5256531" y="18647"/>
                </a:lnTo>
                <a:lnTo>
                  <a:pt x="5256531" y="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bg object 20"/>
          <p:cNvSpPr/>
          <p:nvPr/>
        </p:nvSpPr>
        <p:spPr>
          <a:xfrm>
            <a:off x="0" y="0"/>
            <a:ext cx="15120619" cy="8505190"/>
          </a:xfrm>
          <a:custGeom>
            <a:avLst/>
            <a:gdLst/>
            <a:ahLst/>
            <a:cxnLst/>
            <a:rect l="l" t="t" r="r" b="b"/>
            <a:pathLst>
              <a:path w="15120619" h="8505190">
                <a:moveTo>
                  <a:pt x="0" y="0"/>
                </a:moveTo>
                <a:lnTo>
                  <a:pt x="15120000" y="0"/>
                </a:lnTo>
                <a:lnTo>
                  <a:pt x="15120000" y="8504999"/>
                </a:lnTo>
                <a:lnTo>
                  <a:pt x="0" y="8504999"/>
                </a:lnTo>
                <a:lnTo>
                  <a:pt x="0" y="0"/>
                </a:lnTo>
                <a:close/>
              </a:path>
            </a:pathLst>
          </a:custGeom>
          <a:ln w="7199">
            <a:solidFill>
              <a:srgbClr val="151616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1" name="bg object 21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200649" y="0"/>
            <a:ext cx="9925050" cy="85089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744945" y="617409"/>
            <a:ext cx="3108960" cy="14700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8003" y="2626310"/>
            <a:ext cx="13818235" cy="50177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5142738" y="7913370"/>
            <a:ext cx="4840224" cy="425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756285" y="7913370"/>
            <a:ext cx="3478911" cy="425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0890504" y="7913370"/>
            <a:ext cx="3478911" cy="425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381;p51"/>
          <p:cNvPicPr preferRelativeResize="0"/>
          <p:nvPr/>
        </p:nvPicPr>
        <p:blipFill>
          <a:blip r:embed="rId2">
            <a:alphaModFix amt="90000"/>
          </a:blip>
          <a:stretch>
            <a:fillRect/>
          </a:stretch>
        </p:blipFill>
        <p:spPr>
          <a:xfrm>
            <a:off x="5200650" y="0"/>
            <a:ext cx="9925050" cy="8509000"/>
          </a:xfrm>
          <a:prstGeom prst="rect">
            <a:avLst/>
          </a:prstGeom>
          <a:blipFill dpi="0" rotWithShape="1">
            <a:blip r:embed="rId3">
              <a:alphaModFix amt="85000"/>
            </a:blip>
            <a:srcRect/>
            <a:stretch>
              <a:fillRect/>
            </a:stretch>
          </a:blipFill>
          <a:ln>
            <a:noFill/>
          </a:ln>
        </p:spPr>
      </p:pic>
      <p:sp>
        <p:nvSpPr>
          <p:cNvPr id="6" name="object 6"/>
          <p:cNvSpPr/>
          <p:nvPr/>
        </p:nvSpPr>
        <p:spPr>
          <a:xfrm>
            <a:off x="5256531" y="801121"/>
            <a:ext cx="9864090" cy="0"/>
          </a:xfrm>
          <a:custGeom>
            <a:avLst/>
            <a:gdLst/>
            <a:ahLst/>
            <a:cxnLst/>
            <a:rect l="l" t="t" r="r" b="b"/>
            <a:pathLst>
              <a:path w="9864090">
                <a:moveTo>
                  <a:pt x="0" y="0"/>
                </a:moveTo>
                <a:lnTo>
                  <a:pt x="9863471" y="0"/>
                </a:lnTo>
              </a:path>
            </a:pathLst>
          </a:custGeom>
          <a:ln w="18647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Прямоугольник 6"/>
          <p:cNvSpPr/>
          <p:nvPr/>
        </p:nvSpPr>
        <p:spPr>
          <a:xfrm>
            <a:off x="142191" y="837377"/>
            <a:ext cx="4953000" cy="215230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4010"/>
              </a:lnSpc>
            </a:pPr>
            <a:r>
              <a:rPr lang="ru-RU" sz="2800" b="1" dirty="0" smtClean="0">
                <a:solidFill>
                  <a:schemeClr val="bg1"/>
                </a:solidFill>
                <a:latin typeface="Verdana"/>
              </a:rPr>
              <a:t>«О </a:t>
            </a:r>
            <a:r>
              <a:rPr lang="ru-RU" sz="2800" b="1" dirty="0">
                <a:solidFill>
                  <a:schemeClr val="bg1"/>
                </a:solidFill>
                <a:latin typeface="Verdana"/>
              </a:rPr>
              <a:t>стратегии развития отрасли «Культура» Белгородской области до 2030 </a:t>
            </a:r>
            <a:r>
              <a:rPr lang="ru-RU" sz="2800" b="1" dirty="0" smtClean="0">
                <a:solidFill>
                  <a:schemeClr val="bg1"/>
                </a:solidFill>
                <a:latin typeface="Verdana"/>
              </a:rPr>
              <a:t>года»</a:t>
            </a:r>
            <a:endParaRPr lang="ru" sz="2800" dirty="0">
              <a:solidFill>
                <a:schemeClr val="bg1"/>
              </a:solidFill>
              <a:latin typeface="Verdana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363450" y="3096602"/>
            <a:ext cx="3581400" cy="1462698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indent="0">
              <a:lnSpc>
                <a:spcPct val="150000"/>
              </a:lnSpc>
            </a:pPr>
            <a:r>
              <a:rPr lang="ru" sz="2000" spc="450" dirty="0">
                <a:solidFill>
                  <a:schemeClr val="bg1"/>
                </a:solidFill>
                <a:latin typeface="Franklin Gothic Book"/>
              </a:rPr>
              <a:t>ВРЕМЯ НОВЫХ■</a:t>
            </a:r>
          </a:p>
          <a:p>
            <a:pPr indent="0">
              <a:lnSpc>
                <a:spcPct val="150000"/>
              </a:lnSpc>
            </a:pPr>
            <a:r>
              <a:rPr lang="ru" sz="2000" b="1" dirty="0">
                <a:solidFill>
                  <a:schemeClr val="bg1"/>
                </a:solidFill>
                <a:latin typeface="Verdana"/>
              </a:rPr>
              <a:t>ВОЗМОЖНОСТЕЙ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2259763" y="5516681"/>
            <a:ext cx="45720" cy="2988945"/>
          </a:xfrm>
          <a:custGeom>
            <a:avLst/>
            <a:gdLst/>
            <a:ahLst/>
            <a:cxnLst/>
            <a:rect l="l" t="t" r="r" b="b"/>
            <a:pathLst>
              <a:path w="45719" h="2988945">
                <a:moveTo>
                  <a:pt x="0" y="2988316"/>
                </a:moveTo>
                <a:lnTo>
                  <a:pt x="45286" y="2988316"/>
                </a:lnTo>
                <a:lnTo>
                  <a:pt x="45286" y="0"/>
                </a:lnTo>
                <a:lnTo>
                  <a:pt x="0" y="0"/>
                </a:lnTo>
                <a:lnTo>
                  <a:pt x="0" y="2988316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0"/>
            <a:ext cx="2305050" cy="8509000"/>
          </a:xfrm>
          <a:custGeom>
            <a:avLst/>
            <a:gdLst/>
            <a:ahLst/>
            <a:cxnLst/>
            <a:rect l="l" t="t" r="r" b="b"/>
            <a:pathLst>
              <a:path w="2305050" h="8509000">
                <a:moveTo>
                  <a:pt x="2305050" y="0"/>
                </a:moveTo>
                <a:lnTo>
                  <a:pt x="0" y="0"/>
                </a:lnTo>
                <a:lnTo>
                  <a:pt x="0" y="8509000"/>
                </a:lnTo>
                <a:lnTo>
                  <a:pt x="2305050" y="8509000"/>
                </a:lnTo>
                <a:lnTo>
                  <a:pt x="2305050" y="2988322"/>
                </a:lnTo>
                <a:lnTo>
                  <a:pt x="2305050" y="12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714043" y="7932228"/>
            <a:ext cx="11808460" cy="0"/>
          </a:xfrm>
          <a:custGeom>
            <a:avLst/>
            <a:gdLst/>
            <a:ahLst/>
            <a:cxnLst/>
            <a:rect l="l" t="t" r="r" b="b"/>
            <a:pathLst>
              <a:path w="11808460">
                <a:moveTo>
                  <a:pt x="0" y="0"/>
                </a:moveTo>
                <a:lnTo>
                  <a:pt x="11807888" y="0"/>
                </a:lnTo>
              </a:path>
            </a:pathLst>
          </a:custGeom>
          <a:ln w="35559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2732043" y="878649"/>
            <a:ext cx="0" cy="2110105"/>
          </a:xfrm>
          <a:custGeom>
            <a:avLst/>
            <a:gdLst/>
            <a:ahLst/>
            <a:cxnLst/>
            <a:rect l="l" t="t" r="r" b="b"/>
            <a:pathLst>
              <a:path h="2110105">
                <a:moveTo>
                  <a:pt x="0" y="0"/>
                </a:moveTo>
                <a:lnTo>
                  <a:pt x="0" y="2109666"/>
                </a:lnTo>
              </a:path>
            </a:pathLst>
          </a:custGeom>
          <a:ln w="36000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2732043" y="5516683"/>
            <a:ext cx="0" cy="2398395"/>
          </a:xfrm>
          <a:custGeom>
            <a:avLst/>
            <a:gdLst/>
            <a:ahLst/>
            <a:cxnLst/>
            <a:rect l="l" t="t" r="r" b="b"/>
            <a:pathLst>
              <a:path h="2398395">
                <a:moveTo>
                  <a:pt x="0" y="0"/>
                </a:moveTo>
                <a:lnTo>
                  <a:pt x="0" y="2397767"/>
                </a:lnTo>
              </a:path>
            </a:pathLst>
          </a:custGeom>
          <a:ln w="36000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2714043" y="860234"/>
            <a:ext cx="1021080" cy="0"/>
          </a:xfrm>
          <a:custGeom>
            <a:avLst/>
            <a:gdLst/>
            <a:ahLst/>
            <a:cxnLst/>
            <a:rect l="l" t="t" r="r" b="b"/>
            <a:pathLst>
              <a:path w="1021079">
                <a:moveTo>
                  <a:pt x="0" y="0"/>
                </a:moveTo>
                <a:lnTo>
                  <a:pt x="1020748" y="0"/>
                </a:lnTo>
              </a:path>
            </a:pathLst>
          </a:custGeom>
          <a:ln w="36829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8" name="object 8"/>
          <p:cNvGrpSpPr/>
          <p:nvPr/>
        </p:nvGrpSpPr>
        <p:grpSpPr>
          <a:xfrm>
            <a:off x="10687046" y="841820"/>
            <a:ext cx="3835400" cy="7072630"/>
            <a:chOff x="10687046" y="841820"/>
            <a:chExt cx="3835400" cy="7072630"/>
          </a:xfrm>
        </p:grpSpPr>
        <p:sp>
          <p:nvSpPr>
            <p:cNvPr id="9" name="object 9"/>
            <p:cNvSpPr/>
            <p:nvPr/>
          </p:nvSpPr>
          <p:spPr>
            <a:xfrm>
              <a:off x="14503933" y="878649"/>
              <a:ext cx="0" cy="7035800"/>
            </a:xfrm>
            <a:custGeom>
              <a:avLst/>
              <a:gdLst/>
              <a:ahLst/>
              <a:cxnLst/>
              <a:rect l="l" t="t" r="r" b="b"/>
              <a:pathLst>
                <a:path h="7035800">
                  <a:moveTo>
                    <a:pt x="0" y="0"/>
                  </a:moveTo>
                  <a:lnTo>
                    <a:pt x="0" y="7035800"/>
                  </a:lnTo>
                </a:path>
              </a:pathLst>
            </a:custGeom>
            <a:ln w="35999">
              <a:solidFill>
                <a:srgbClr val="1F77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10687046" y="860234"/>
              <a:ext cx="3835400" cy="0"/>
            </a:xfrm>
            <a:custGeom>
              <a:avLst/>
              <a:gdLst/>
              <a:ahLst/>
              <a:cxnLst/>
              <a:rect l="l" t="t" r="r" b="b"/>
              <a:pathLst>
                <a:path w="3835400">
                  <a:moveTo>
                    <a:pt x="0" y="0"/>
                  </a:moveTo>
                  <a:lnTo>
                    <a:pt x="3834885" y="0"/>
                  </a:lnTo>
                </a:path>
              </a:pathLst>
            </a:custGeom>
            <a:ln w="36829">
              <a:solidFill>
                <a:srgbClr val="1F77BA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258122" y="3040435"/>
            <a:ext cx="2560320" cy="2560320"/>
            <a:chOff x="586173" y="2972441"/>
            <a:chExt cx="2560320" cy="2560320"/>
          </a:xfrm>
        </p:grpSpPr>
        <p:sp>
          <p:nvSpPr>
            <p:cNvPr id="12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4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5" name="object 15"/>
          <p:cNvSpPr txBox="1">
            <a:spLocks noGrp="1"/>
          </p:cNvSpPr>
          <p:nvPr>
            <p:ph type="title"/>
          </p:nvPr>
        </p:nvSpPr>
        <p:spPr>
          <a:xfrm>
            <a:off x="3905250" y="545955"/>
            <a:ext cx="6182683" cy="50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marL="12700">
              <a:spcBef>
                <a:spcPts val="140"/>
              </a:spcBef>
              <a:tabLst>
                <a:tab pos="3209290" algn="l"/>
              </a:tabLst>
            </a:pPr>
            <a:r>
              <a:rPr lang="ru-RU" sz="3200" kern="1200" spc="200" dirty="0" smtClean="0">
                <a:solidFill>
                  <a:srgbClr val="1F77BA"/>
                </a:solidFill>
                <a:ea typeface="+mn-ea"/>
              </a:rPr>
              <a:t>Зоны роста. Приоритеты</a:t>
            </a:r>
            <a:endParaRPr sz="3200" kern="1200" spc="200" dirty="0">
              <a:solidFill>
                <a:srgbClr val="1F77BA"/>
              </a:solidFill>
              <a:ea typeface="+mn-ea"/>
            </a:endParaRPr>
          </a:p>
        </p:txBody>
      </p:sp>
      <p:sp>
        <p:nvSpPr>
          <p:cNvPr id="18" name="object 18"/>
          <p:cNvSpPr txBox="1"/>
          <p:nvPr/>
        </p:nvSpPr>
        <p:spPr>
          <a:xfrm>
            <a:off x="4342582" y="3746500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 smtClean="0">
                <a:solidFill>
                  <a:srgbClr val="FFFFFF"/>
                </a:solidFill>
                <a:latin typeface="Lucida Sans Unicode"/>
                <a:cs typeface="Lucida Sans Unicode"/>
              </a:rPr>
              <a:t>1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21" name="object 21"/>
          <p:cNvSpPr txBox="1"/>
          <p:nvPr/>
        </p:nvSpPr>
        <p:spPr>
          <a:xfrm>
            <a:off x="4342582" y="4919979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30" dirty="0">
                <a:solidFill>
                  <a:srgbClr val="FFFFFF"/>
                </a:solidFill>
                <a:latin typeface="Lucida Sans Unicode"/>
                <a:cs typeface="Lucida Sans Unicode"/>
              </a:rPr>
              <a:t>2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4342582" y="6090411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800" spc="-215" dirty="0">
                <a:solidFill>
                  <a:srgbClr val="FFFFFF"/>
                </a:solidFill>
                <a:latin typeface="Lucida Sans Unicode"/>
                <a:cs typeface="Lucida Sans Unicode"/>
              </a:rPr>
              <a:t>3</a:t>
            </a:r>
            <a:endParaRPr sz="2800">
              <a:latin typeface="Lucida Sans Unicode"/>
              <a:cs typeface="Lucida Sans Unicode"/>
            </a:endParaRPr>
          </a:p>
        </p:txBody>
      </p:sp>
      <p:sp>
        <p:nvSpPr>
          <p:cNvPr id="25" name="object 25"/>
          <p:cNvSpPr/>
          <p:nvPr/>
        </p:nvSpPr>
        <p:spPr>
          <a:xfrm flipV="1">
            <a:off x="3159037" y="1915195"/>
            <a:ext cx="10576013" cy="62458"/>
          </a:xfrm>
          <a:custGeom>
            <a:avLst/>
            <a:gdLst/>
            <a:ahLst/>
            <a:cxnLst/>
            <a:rect l="l" t="t" r="r" b="b"/>
            <a:pathLst>
              <a:path w="7053580" h="76200">
                <a:moveTo>
                  <a:pt x="6976809" y="42862"/>
                </a:moveTo>
                <a:lnTo>
                  <a:pt x="6976809" y="76200"/>
                </a:lnTo>
                <a:lnTo>
                  <a:pt x="7043484" y="42862"/>
                </a:lnTo>
                <a:lnTo>
                  <a:pt x="6976809" y="42862"/>
                </a:lnTo>
                <a:close/>
              </a:path>
              <a:path w="7053580" h="76200">
                <a:moveTo>
                  <a:pt x="6976809" y="33337"/>
                </a:moveTo>
                <a:lnTo>
                  <a:pt x="6976809" y="42862"/>
                </a:lnTo>
                <a:lnTo>
                  <a:pt x="6989517" y="42862"/>
                </a:lnTo>
                <a:lnTo>
                  <a:pt x="6989517" y="33337"/>
                </a:lnTo>
                <a:lnTo>
                  <a:pt x="6976809" y="33337"/>
                </a:lnTo>
                <a:close/>
              </a:path>
              <a:path w="7053580" h="76200">
                <a:moveTo>
                  <a:pt x="6976809" y="0"/>
                </a:moveTo>
                <a:lnTo>
                  <a:pt x="6976809" y="33337"/>
                </a:lnTo>
                <a:lnTo>
                  <a:pt x="6989517" y="33337"/>
                </a:lnTo>
                <a:lnTo>
                  <a:pt x="6989517" y="42862"/>
                </a:lnTo>
                <a:lnTo>
                  <a:pt x="7043487" y="42861"/>
                </a:lnTo>
                <a:lnTo>
                  <a:pt x="7053009" y="38100"/>
                </a:lnTo>
                <a:lnTo>
                  <a:pt x="6976809" y="0"/>
                </a:lnTo>
                <a:close/>
              </a:path>
              <a:path w="7053580" h="76200">
                <a:moveTo>
                  <a:pt x="0" y="33336"/>
                </a:moveTo>
                <a:lnTo>
                  <a:pt x="0" y="42861"/>
                </a:lnTo>
                <a:lnTo>
                  <a:pt x="6976809" y="42862"/>
                </a:lnTo>
                <a:lnTo>
                  <a:pt x="6976809" y="33337"/>
                </a:lnTo>
                <a:lnTo>
                  <a:pt x="0" y="33336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3227685" y="1341174"/>
            <a:ext cx="4335166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2400" b="1" spc="185" dirty="0" smtClean="0">
                <a:solidFill>
                  <a:srgbClr val="1F77BA"/>
                </a:solidFill>
                <a:latin typeface="Arial"/>
                <a:cs typeface="Arial"/>
              </a:rPr>
              <a:t>Федеральная аналитика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3" name="object 26"/>
          <p:cNvSpPr txBox="1"/>
          <p:nvPr/>
        </p:nvSpPr>
        <p:spPr>
          <a:xfrm>
            <a:off x="8775972" y="1380257"/>
            <a:ext cx="4335166" cy="383438"/>
          </a:xfrm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sz="2400" b="1" spc="185" dirty="0" smtClean="0">
                <a:solidFill>
                  <a:srgbClr val="1F77BA"/>
                </a:solidFill>
                <a:latin typeface="Arial"/>
                <a:cs typeface="Arial"/>
              </a:rPr>
              <a:t>Муниципальные сессии</a:t>
            </a:r>
            <a:endParaRPr sz="2400" dirty="0">
              <a:latin typeface="Arial"/>
              <a:cs typeface="Arial"/>
            </a:endParaRPr>
          </a:p>
        </p:txBody>
      </p:sp>
      <p:sp>
        <p:nvSpPr>
          <p:cNvPr id="39" name="object 18"/>
          <p:cNvSpPr txBox="1"/>
          <p:nvPr/>
        </p:nvSpPr>
        <p:spPr>
          <a:xfrm>
            <a:off x="4488572" y="3911282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3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41" name="object 18"/>
          <p:cNvSpPr txBox="1"/>
          <p:nvPr/>
        </p:nvSpPr>
        <p:spPr>
          <a:xfrm>
            <a:off x="4462340" y="5086818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2</a:t>
            </a:r>
            <a:endParaRPr sz="2800" spc="-110" dirty="0">
              <a:solidFill>
                <a:srgbClr val="FFFFFF"/>
              </a:solidFill>
              <a:latin typeface="Lucida Sans Unicode"/>
              <a:cs typeface="Lucida Sans Unicode"/>
            </a:endParaRPr>
          </a:p>
        </p:txBody>
      </p:sp>
      <p:sp>
        <p:nvSpPr>
          <p:cNvPr id="45" name="object 18"/>
          <p:cNvSpPr txBox="1"/>
          <p:nvPr/>
        </p:nvSpPr>
        <p:spPr>
          <a:xfrm>
            <a:off x="11694747" y="4952251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3</a:t>
            </a:r>
            <a:endParaRPr sz="2800" spc="-110" dirty="0">
              <a:solidFill>
                <a:srgbClr val="FFFFFF"/>
              </a:solidFill>
              <a:latin typeface="Lucida Sans Unicode"/>
              <a:cs typeface="Lucida Sans Unicode"/>
            </a:endParaRPr>
          </a:p>
        </p:txBody>
      </p:sp>
      <p:sp>
        <p:nvSpPr>
          <p:cNvPr id="47" name="object 18"/>
          <p:cNvSpPr txBox="1"/>
          <p:nvPr/>
        </p:nvSpPr>
        <p:spPr>
          <a:xfrm>
            <a:off x="11697813" y="3787457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2</a:t>
            </a:r>
            <a:endParaRPr sz="2800" spc="-110" dirty="0">
              <a:solidFill>
                <a:srgbClr val="FFFFFF"/>
              </a:solidFill>
              <a:latin typeface="Lucida Sans Unicode"/>
              <a:cs typeface="Lucida Sans Unicode"/>
            </a:endParaRPr>
          </a:p>
        </p:txBody>
      </p:sp>
      <p:sp>
        <p:nvSpPr>
          <p:cNvPr id="49" name="object 18"/>
          <p:cNvSpPr txBox="1"/>
          <p:nvPr/>
        </p:nvSpPr>
        <p:spPr>
          <a:xfrm>
            <a:off x="4483043" y="2603871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spc="-110" dirty="0" smtClean="0">
                <a:solidFill>
                  <a:srgbClr val="FFFFFF"/>
                </a:solidFill>
                <a:latin typeface="Lucida Sans Unicode"/>
                <a:cs typeface="Lucida Sans Unicode"/>
              </a:rPr>
              <a:t>1</a:t>
            </a:r>
            <a:endParaRPr sz="2800" spc="-110" dirty="0">
              <a:solidFill>
                <a:srgbClr val="FFFFFF"/>
              </a:solidFill>
              <a:latin typeface="Lucida Sans Unicode"/>
              <a:cs typeface="Lucida Sans Unicode"/>
            </a:endParaRPr>
          </a:p>
        </p:txBody>
      </p:sp>
      <p:sp>
        <p:nvSpPr>
          <p:cNvPr id="52" name="object 18"/>
          <p:cNvSpPr txBox="1"/>
          <p:nvPr/>
        </p:nvSpPr>
        <p:spPr>
          <a:xfrm>
            <a:off x="11689428" y="6145364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 smtClean="0">
                <a:solidFill>
                  <a:srgbClr val="FFFFFF"/>
                </a:solidFill>
                <a:latin typeface="Lucida Sans Unicode"/>
                <a:cs typeface="Lucida Sans Unicode"/>
              </a:rPr>
              <a:t>1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53" name="object 18"/>
          <p:cNvSpPr txBox="1"/>
          <p:nvPr/>
        </p:nvSpPr>
        <p:spPr>
          <a:xfrm>
            <a:off x="4483043" y="6169616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800" spc="-110" dirty="0">
                <a:solidFill>
                  <a:srgbClr val="FFFFFF"/>
                </a:solidFill>
                <a:latin typeface="Lucida Sans Unicode"/>
                <a:cs typeface="Lucida Sans Unicode"/>
              </a:rPr>
              <a:t>4</a:t>
            </a:r>
            <a:endParaRPr sz="2800" spc="-110" dirty="0">
              <a:solidFill>
                <a:srgbClr val="FFFFFF"/>
              </a:solidFill>
              <a:latin typeface="Lucida Sans Unicode"/>
              <a:cs typeface="Lucida Sans Unicode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847536" y="2111675"/>
            <a:ext cx="4742127" cy="5562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object 17"/>
          <p:cNvSpPr/>
          <p:nvPr/>
        </p:nvSpPr>
        <p:spPr>
          <a:xfrm>
            <a:off x="3023154" y="2339153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17"/>
          <p:cNvSpPr/>
          <p:nvPr/>
        </p:nvSpPr>
        <p:spPr>
          <a:xfrm>
            <a:off x="3003294" y="3687017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17"/>
          <p:cNvSpPr/>
          <p:nvPr/>
        </p:nvSpPr>
        <p:spPr>
          <a:xfrm>
            <a:off x="2995097" y="5214698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17"/>
          <p:cNvSpPr/>
          <p:nvPr/>
        </p:nvSpPr>
        <p:spPr>
          <a:xfrm>
            <a:off x="3007498" y="6600585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FFC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18"/>
          <p:cNvSpPr txBox="1"/>
          <p:nvPr/>
        </p:nvSpPr>
        <p:spPr>
          <a:xfrm>
            <a:off x="11841828" y="6297764"/>
            <a:ext cx="223520" cy="45212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800" spc="-110" dirty="0" smtClean="0">
                <a:solidFill>
                  <a:srgbClr val="FFFFFF"/>
                </a:solidFill>
                <a:latin typeface="Lucida Sans Unicode"/>
                <a:cs typeface="Lucida Sans Unicode"/>
              </a:rPr>
              <a:t>1</a:t>
            </a:r>
            <a:endParaRPr sz="2800" dirty="0">
              <a:latin typeface="Lucida Sans Unicode"/>
              <a:cs typeface="Lucida Sans Unicode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227378" y="2476522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70C0"/>
                </a:solidFill>
              </a:rPr>
              <a:t>1</a:t>
            </a:r>
            <a:endParaRPr lang="ru-RU" sz="3200" dirty="0">
              <a:solidFill>
                <a:srgbClr val="0070C0"/>
              </a:solidFill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29621" y="3790142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3212926" y="5314548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3</a:t>
            </a:r>
          </a:p>
        </p:txBody>
      </p:sp>
      <p:sp>
        <p:nvSpPr>
          <p:cNvPr id="62" name="TextBox 61"/>
          <p:cNvSpPr txBox="1"/>
          <p:nvPr/>
        </p:nvSpPr>
        <p:spPr>
          <a:xfrm>
            <a:off x="3197195" y="6719764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0070C0"/>
                </a:solidFill>
              </a:rPr>
              <a:t>4</a:t>
            </a:r>
          </a:p>
        </p:txBody>
      </p:sp>
      <p:sp>
        <p:nvSpPr>
          <p:cNvPr id="63" name="object 32"/>
          <p:cNvSpPr txBox="1"/>
          <p:nvPr/>
        </p:nvSpPr>
        <p:spPr>
          <a:xfrm>
            <a:off x="3850286" y="2394662"/>
            <a:ext cx="3626796" cy="55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3525" b="1" spc="-225" baseline="1182" dirty="0" smtClean="0">
                <a:solidFill>
                  <a:srgbClr val="FFC000"/>
                </a:solidFill>
                <a:latin typeface="Arial"/>
                <a:cs typeface="Arial"/>
              </a:rPr>
              <a:t>Креативные индустрии</a:t>
            </a:r>
            <a:endParaRPr sz="1600" dirty="0">
              <a:solidFill>
                <a:srgbClr val="FFC000"/>
              </a:solidFill>
              <a:latin typeface="Trebuchet MS"/>
              <a:cs typeface="Trebuchet MS"/>
            </a:endParaRPr>
          </a:p>
        </p:txBody>
      </p:sp>
      <p:sp>
        <p:nvSpPr>
          <p:cNvPr id="65" name="object 27"/>
          <p:cNvSpPr txBox="1"/>
          <p:nvPr/>
        </p:nvSpPr>
        <p:spPr>
          <a:xfrm>
            <a:off x="4339796" y="3694637"/>
            <a:ext cx="1177707" cy="561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525" b="1" spc="52" baseline="1182" dirty="0" smtClean="0">
                <a:solidFill>
                  <a:srgbClr val="FFC000"/>
                </a:solidFill>
                <a:latin typeface="Arial"/>
                <a:cs typeface="Arial"/>
              </a:rPr>
              <a:t>Туризм</a:t>
            </a:r>
            <a:endParaRPr sz="1600" dirty="0">
              <a:solidFill>
                <a:srgbClr val="FFC000"/>
              </a:solidFill>
              <a:latin typeface="Trebuchet MS"/>
              <a:cs typeface="Trebuchet MS"/>
            </a:endParaRPr>
          </a:p>
        </p:txBody>
      </p:sp>
      <p:sp>
        <p:nvSpPr>
          <p:cNvPr id="66" name="object 28"/>
          <p:cNvSpPr txBox="1"/>
          <p:nvPr/>
        </p:nvSpPr>
        <p:spPr>
          <a:xfrm>
            <a:off x="3965156" y="5277178"/>
            <a:ext cx="3546866" cy="55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3525" b="1" spc="247" baseline="1182" dirty="0" smtClean="0">
                <a:solidFill>
                  <a:srgbClr val="FFC000"/>
                </a:solidFill>
                <a:latin typeface="Arial"/>
                <a:cs typeface="Arial"/>
              </a:rPr>
              <a:t>Материальная база</a:t>
            </a:r>
            <a:endParaRPr sz="1600" dirty="0">
              <a:solidFill>
                <a:srgbClr val="FFC000"/>
              </a:solidFill>
              <a:latin typeface="Trebuchet MS"/>
              <a:cs typeface="Trebuchet MS"/>
            </a:endParaRPr>
          </a:p>
        </p:txBody>
      </p:sp>
      <p:sp>
        <p:nvSpPr>
          <p:cNvPr id="68" name="object 27"/>
          <p:cNvSpPr txBox="1"/>
          <p:nvPr/>
        </p:nvSpPr>
        <p:spPr>
          <a:xfrm>
            <a:off x="4706563" y="6629488"/>
            <a:ext cx="1164915" cy="55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525" b="1" spc="52" baseline="1182" dirty="0" smtClean="0">
                <a:solidFill>
                  <a:srgbClr val="FFC000"/>
                </a:solidFill>
                <a:latin typeface="Arial"/>
                <a:cs typeface="Arial"/>
              </a:rPr>
              <a:t>Кадры</a:t>
            </a:r>
            <a:endParaRPr sz="1600" dirty="0">
              <a:solidFill>
                <a:srgbClr val="FFC000"/>
              </a:solidFill>
              <a:latin typeface="Trebuchet MS"/>
              <a:cs typeface="Trebuchet MS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9249769" y="2138679"/>
            <a:ext cx="4742127" cy="55626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object 17"/>
          <p:cNvSpPr/>
          <p:nvPr/>
        </p:nvSpPr>
        <p:spPr>
          <a:xfrm>
            <a:off x="9613079" y="6395676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17"/>
          <p:cNvSpPr/>
          <p:nvPr/>
        </p:nvSpPr>
        <p:spPr>
          <a:xfrm>
            <a:off x="9525058" y="4254333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17"/>
          <p:cNvSpPr/>
          <p:nvPr/>
        </p:nvSpPr>
        <p:spPr>
          <a:xfrm>
            <a:off x="9544841" y="2300357"/>
            <a:ext cx="832485" cy="832485"/>
          </a:xfrm>
          <a:custGeom>
            <a:avLst/>
            <a:gdLst/>
            <a:ahLst/>
            <a:cxnLst/>
            <a:rect l="l" t="t" r="r" b="b"/>
            <a:pathLst>
              <a:path w="832485" h="832485">
                <a:moveTo>
                  <a:pt x="416224" y="0"/>
                </a:moveTo>
                <a:lnTo>
                  <a:pt x="367684" y="2800"/>
                </a:lnTo>
                <a:lnTo>
                  <a:pt x="320788" y="10992"/>
                </a:lnTo>
                <a:lnTo>
                  <a:pt x="275849" y="24265"/>
                </a:lnTo>
                <a:lnTo>
                  <a:pt x="233179" y="42305"/>
                </a:lnTo>
                <a:lnTo>
                  <a:pt x="193091" y="64801"/>
                </a:lnTo>
                <a:lnTo>
                  <a:pt x="155897" y="91440"/>
                </a:lnTo>
                <a:lnTo>
                  <a:pt x="121909" y="121909"/>
                </a:lnTo>
                <a:lnTo>
                  <a:pt x="91439" y="155897"/>
                </a:lnTo>
                <a:lnTo>
                  <a:pt x="64801" y="193091"/>
                </a:lnTo>
                <a:lnTo>
                  <a:pt x="42305" y="233179"/>
                </a:lnTo>
                <a:lnTo>
                  <a:pt x="24265" y="275849"/>
                </a:lnTo>
                <a:lnTo>
                  <a:pt x="10992" y="320788"/>
                </a:lnTo>
                <a:lnTo>
                  <a:pt x="2800" y="367684"/>
                </a:lnTo>
                <a:lnTo>
                  <a:pt x="0" y="416224"/>
                </a:lnTo>
                <a:lnTo>
                  <a:pt x="2800" y="464765"/>
                </a:lnTo>
                <a:lnTo>
                  <a:pt x="10992" y="511661"/>
                </a:lnTo>
                <a:lnTo>
                  <a:pt x="24265" y="556600"/>
                </a:lnTo>
                <a:lnTo>
                  <a:pt x="42305" y="599270"/>
                </a:lnTo>
                <a:lnTo>
                  <a:pt x="64801" y="639358"/>
                </a:lnTo>
                <a:lnTo>
                  <a:pt x="91439" y="676552"/>
                </a:lnTo>
                <a:lnTo>
                  <a:pt x="121909" y="710540"/>
                </a:lnTo>
                <a:lnTo>
                  <a:pt x="155897" y="741009"/>
                </a:lnTo>
                <a:lnTo>
                  <a:pt x="193091" y="767648"/>
                </a:lnTo>
                <a:lnTo>
                  <a:pt x="233179" y="790143"/>
                </a:lnTo>
                <a:lnTo>
                  <a:pt x="275849" y="808184"/>
                </a:lnTo>
                <a:lnTo>
                  <a:pt x="320788" y="821456"/>
                </a:lnTo>
                <a:lnTo>
                  <a:pt x="367684" y="829649"/>
                </a:lnTo>
                <a:lnTo>
                  <a:pt x="416224" y="832449"/>
                </a:lnTo>
                <a:lnTo>
                  <a:pt x="464765" y="829649"/>
                </a:lnTo>
                <a:lnTo>
                  <a:pt x="511661" y="821456"/>
                </a:lnTo>
                <a:lnTo>
                  <a:pt x="556600" y="808184"/>
                </a:lnTo>
                <a:lnTo>
                  <a:pt x="599270" y="790143"/>
                </a:lnTo>
                <a:lnTo>
                  <a:pt x="639358" y="767648"/>
                </a:lnTo>
                <a:lnTo>
                  <a:pt x="676552" y="741009"/>
                </a:lnTo>
                <a:lnTo>
                  <a:pt x="710540" y="710540"/>
                </a:lnTo>
                <a:lnTo>
                  <a:pt x="741009" y="676552"/>
                </a:lnTo>
                <a:lnTo>
                  <a:pt x="767648" y="639358"/>
                </a:lnTo>
                <a:lnTo>
                  <a:pt x="790143" y="599270"/>
                </a:lnTo>
                <a:lnTo>
                  <a:pt x="808184" y="556600"/>
                </a:lnTo>
                <a:lnTo>
                  <a:pt x="821456" y="511661"/>
                </a:lnTo>
                <a:lnTo>
                  <a:pt x="829649" y="464765"/>
                </a:lnTo>
                <a:lnTo>
                  <a:pt x="832449" y="416224"/>
                </a:lnTo>
                <a:lnTo>
                  <a:pt x="829649" y="367684"/>
                </a:lnTo>
                <a:lnTo>
                  <a:pt x="821456" y="320788"/>
                </a:lnTo>
                <a:lnTo>
                  <a:pt x="808184" y="275849"/>
                </a:lnTo>
                <a:lnTo>
                  <a:pt x="790143" y="233179"/>
                </a:lnTo>
                <a:lnTo>
                  <a:pt x="767648" y="193091"/>
                </a:lnTo>
                <a:lnTo>
                  <a:pt x="741009" y="155897"/>
                </a:lnTo>
                <a:lnTo>
                  <a:pt x="710540" y="121909"/>
                </a:lnTo>
                <a:lnTo>
                  <a:pt x="676552" y="91440"/>
                </a:lnTo>
                <a:lnTo>
                  <a:pt x="639358" y="64801"/>
                </a:lnTo>
                <a:lnTo>
                  <a:pt x="599270" y="42305"/>
                </a:lnTo>
                <a:lnTo>
                  <a:pt x="556600" y="24265"/>
                </a:lnTo>
                <a:lnTo>
                  <a:pt x="511661" y="10992"/>
                </a:lnTo>
                <a:lnTo>
                  <a:pt x="464765" y="2800"/>
                </a:lnTo>
                <a:lnTo>
                  <a:pt x="416224" y="0"/>
                </a:lnTo>
                <a:close/>
              </a:path>
            </a:pathLst>
          </a:custGeom>
          <a:solidFill>
            <a:srgbClr val="1F77B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27"/>
          <p:cNvSpPr txBox="1"/>
          <p:nvPr/>
        </p:nvSpPr>
        <p:spPr>
          <a:xfrm>
            <a:off x="11004016" y="6505297"/>
            <a:ext cx="1177707" cy="56148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525" b="1" spc="52" baseline="1182" dirty="0" smtClean="0">
                <a:solidFill>
                  <a:srgbClr val="0070C0"/>
                </a:solidFill>
                <a:latin typeface="Arial"/>
                <a:cs typeface="Arial"/>
              </a:rPr>
              <a:t>Туризм</a:t>
            </a:r>
            <a:endParaRPr sz="1600" dirty="0">
              <a:solidFill>
                <a:srgbClr val="0070C0"/>
              </a:solidFill>
              <a:latin typeface="Trebuchet MS"/>
              <a:cs typeface="Trebuchet MS"/>
            </a:endParaRPr>
          </a:p>
        </p:txBody>
      </p:sp>
      <p:sp>
        <p:nvSpPr>
          <p:cNvPr id="74" name="object 27"/>
          <p:cNvSpPr txBox="1"/>
          <p:nvPr/>
        </p:nvSpPr>
        <p:spPr>
          <a:xfrm>
            <a:off x="11028198" y="2325596"/>
            <a:ext cx="1164915" cy="55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525" b="1" spc="52" baseline="1182" dirty="0" smtClean="0">
                <a:solidFill>
                  <a:srgbClr val="0070C0"/>
                </a:solidFill>
                <a:latin typeface="Arial"/>
                <a:cs typeface="Arial"/>
              </a:rPr>
              <a:t>Кадры</a:t>
            </a:r>
            <a:endParaRPr sz="1600" dirty="0">
              <a:solidFill>
                <a:srgbClr val="0070C0"/>
              </a:solidFill>
              <a:latin typeface="Trebuchet MS"/>
              <a:cs typeface="Trebuchet MS"/>
            </a:endParaRPr>
          </a:p>
        </p:txBody>
      </p:sp>
      <p:sp>
        <p:nvSpPr>
          <p:cNvPr id="76" name="object 28"/>
          <p:cNvSpPr txBox="1"/>
          <p:nvPr/>
        </p:nvSpPr>
        <p:spPr>
          <a:xfrm>
            <a:off x="10445030" y="4354306"/>
            <a:ext cx="3546866" cy="5552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00"/>
              </a:spcBef>
            </a:pPr>
            <a:r>
              <a:rPr lang="ru-RU" sz="3525" b="1" spc="247" baseline="1182" dirty="0" smtClean="0">
                <a:solidFill>
                  <a:srgbClr val="0070C0"/>
                </a:solidFill>
                <a:latin typeface="Arial"/>
                <a:cs typeface="Arial"/>
              </a:rPr>
              <a:t>Материальная база</a:t>
            </a:r>
            <a:endParaRPr sz="1600" dirty="0">
              <a:solidFill>
                <a:srgbClr val="0070C0"/>
              </a:solidFill>
              <a:latin typeface="Trebuchet MS"/>
              <a:cs typeface="Trebuchet MS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9848567" y="6489926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3</a:t>
            </a:r>
          </a:p>
        </p:txBody>
      </p:sp>
      <p:sp>
        <p:nvSpPr>
          <p:cNvPr id="78" name="TextBox 77"/>
          <p:cNvSpPr txBox="1"/>
          <p:nvPr/>
        </p:nvSpPr>
        <p:spPr>
          <a:xfrm>
            <a:off x="9728090" y="4360638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solidFill>
                  <a:srgbClr val="FFC000"/>
                </a:solidFill>
              </a:rPr>
              <a:t>2</a:t>
            </a:r>
          </a:p>
        </p:txBody>
      </p:sp>
      <p:sp>
        <p:nvSpPr>
          <p:cNvPr id="79" name="TextBox 78"/>
          <p:cNvSpPr txBox="1"/>
          <p:nvPr/>
        </p:nvSpPr>
        <p:spPr>
          <a:xfrm>
            <a:off x="9749347" y="2424211"/>
            <a:ext cx="4487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C000"/>
                </a:solidFill>
              </a:rPr>
              <a:t>1</a:t>
            </a:r>
            <a:endParaRPr lang="ru-RU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7471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5"/>
          <p:cNvSpPr txBox="1">
            <a:spLocks/>
          </p:cNvSpPr>
          <p:nvPr/>
        </p:nvSpPr>
        <p:spPr>
          <a:xfrm>
            <a:off x="7016869" y="317920"/>
            <a:ext cx="6104165" cy="50975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200" kern="0" dirty="0" smtClean="0">
                <a:solidFill>
                  <a:srgbClr val="0070C0"/>
                </a:solidFill>
                <a:latin typeface="Lucida Sans Unicode"/>
                <a:cs typeface="Lucida Sans Unicode"/>
              </a:rPr>
              <a:t>Решения</a:t>
            </a:r>
            <a:endParaRPr lang="ru-RU" sz="3200" kern="0" dirty="0">
              <a:solidFill>
                <a:srgbClr val="0070C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2" name="object 2"/>
          <p:cNvGrpSpPr/>
          <p:nvPr/>
        </p:nvGrpSpPr>
        <p:grpSpPr>
          <a:xfrm>
            <a:off x="43903" y="42263"/>
            <a:ext cx="15128240" cy="8512810"/>
            <a:chOff x="-3810" y="0"/>
            <a:chExt cx="15128240" cy="85128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120619" cy="8505190"/>
            </a:xfrm>
            <a:custGeom>
              <a:avLst/>
              <a:gdLst/>
              <a:ahLst/>
              <a:cxnLst/>
              <a:rect l="l" t="t" r="r" b="b"/>
              <a:pathLst>
                <a:path w="15120619" h="8505190">
                  <a:moveTo>
                    <a:pt x="0" y="0"/>
                  </a:moveTo>
                  <a:lnTo>
                    <a:pt x="15120000" y="0"/>
                  </a:lnTo>
                  <a:lnTo>
                    <a:pt x="15120000" y="8504999"/>
                  </a:lnTo>
                  <a:lnTo>
                    <a:pt x="0" y="8504999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7541895" cy="8509000"/>
            </a:xfrm>
            <a:custGeom>
              <a:avLst/>
              <a:gdLst/>
              <a:ahLst/>
              <a:cxnLst/>
              <a:rect l="l" t="t" r="r" b="b"/>
              <a:pathLst>
                <a:path w="7541895" h="8509000">
                  <a:moveTo>
                    <a:pt x="7541633" y="0"/>
                  </a:moveTo>
                  <a:lnTo>
                    <a:pt x="0" y="0"/>
                  </a:lnTo>
                  <a:lnTo>
                    <a:pt x="0" y="8508999"/>
                  </a:lnTo>
                  <a:lnTo>
                    <a:pt x="7541633" y="8508999"/>
                  </a:lnTo>
                  <a:lnTo>
                    <a:pt x="7541633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66721" y="996238"/>
            <a:ext cx="6104165" cy="5713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ru-RU" sz="3600" dirty="0" smtClean="0">
                <a:latin typeface="Lucida Sans Unicode"/>
                <a:cs typeface="Lucida Sans Unicode"/>
              </a:rPr>
              <a:t>Вызовы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70201" y="1781829"/>
            <a:ext cx="6500685" cy="6385722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5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Креативная </a:t>
            </a:r>
            <a:r>
              <a:rPr lang="ru-RU" sz="2000" b="1" spc="-10" dirty="0" err="1" smtClean="0">
                <a:solidFill>
                  <a:srgbClr val="FFFFFF"/>
                </a:solidFill>
                <a:latin typeface="Calibri"/>
                <a:cs typeface="Calibri"/>
              </a:rPr>
              <a:t>Белгородчина</a:t>
            </a:r>
            <a:endParaRPr lang="ru-RU" sz="2000" b="1" spc="-1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  <a:tabLst>
                <a:tab pos="366395" algn="l"/>
                <a:tab pos="367030" algn="l"/>
              </a:tabLst>
            </a:pPr>
            <a:endParaRPr lang="ru-RU" sz="2000" b="1" spc="-1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latin typeface="Calibri"/>
                <a:cs typeface="Calibri"/>
              </a:rPr>
              <a:t>Низкая </a:t>
            </a:r>
            <a:r>
              <a:rPr lang="ru-RU" sz="2000" spc="-10" dirty="0">
                <a:solidFill>
                  <a:srgbClr val="FFFFFF"/>
                </a:solidFill>
                <a:latin typeface="Calibri"/>
                <a:cs typeface="Calibri"/>
              </a:rPr>
              <a:t>доля организаций, работающих в креативных </a:t>
            </a:r>
            <a:r>
              <a:rPr lang="ru-RU" sz="2000" spc="-10" dirty="0" smtClean="0">
                <a:solidFill>
                  <a:srgbClr val="FFFFFF"/>
                </a:solidFill>
                <a:latin typeface="Calibri"/>
                <a:cs typeface="Calibri"/>
              </a:rPr>
              <a:t>индустриях</a:t>
            </a:r>
            <a:r>
              <a:rPr lang="ru-RU" sz="2000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lang="ru-RU" sz="2000" spc="-10" dirty="0" smtClean="0">
                <a:solidFill>
                  <a:srgbClr val="FFFFFF"/>
                </a:solidFill>
                <a:latin typeface="Calibri"/>
                <a:cs typeface="Calibri"/>
              </a:rPr>
              <a:t>– 6,9 % </a:t>
            </a:r>
            <a:r>
              <a:rPr lang="ru-RU" sz="2000" spc="-10" dirty="0">
                <a:solidFill>
                  <a:srgbClr val="FFFFFF"/>
                </a:solidFill>
                <a:latin typeface="Calibri"/>
                <a:cs typeface="Calibri"/>
              </a:rPr>
              <a:t>(2019 г</a:t>
            </a:r>
            <a:r>
              <a:rPr lang="ru-RU" sz="2000" spc="-10" dirty="0" smtClean="0">
                <a:solidFill>
                  <a:srgbClr val="FFFFFF"/>
                </a:solidFill>
                <a:latin typeface="Calibri"/>
                <a:cs typeface="Calibri"/>
              </a:rPr>
              <a:t>.)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Отсутствуют </a:t>
            </a:r>
            <a:r>
              <a:rPr lang="ru-RU" sz="2000" spc="-10" dirty="0">
                <a:solidFill>
                  <a:srgbClr val="FFFFFF"/>
                </a:solidFill>
                <a:cs typeface="Calibri"/>
              </a:rPr>
              <a:t>региональные меры поддержки креативных </a:t>
            </a: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индустрий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Пространства </a:t>
            </a:r>
            <a:r>
              <a:rPr lang="ru-RU" sz="2000" spc="-10" dirty="0">
                <a:solidFill>
                  <a:srgbClr val="FFFFFF"/>
                </a:solidFill>
                <a:cs typeface="Calibri"/>
              </a:rPr>
              <a:t>учреждений культуры не адаптированы для создания условий по развитию креативных </a:t>
            </a: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индустрий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endParaRPr lang="ru-RU" sz="2000" spc="-10" dirty="0" smtClean="0">
              <a:solidFill>
                <a:srgbClr val="FFFFFF"/>
              </a:solidFill>
              <a:cs typeface="Calibri"/>
            </a:endParaRPr>
          </a:p>
          <a:p>
            <a:pPr marL="12700">
              <a:spcBef>
                <a:spcPts val="100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Туристический край</a:t>
            </a:r>
          </a:p>
          <a:p>
            <a:pPr marL="12700">
              <a:spcBef>
                <a:spcPts val="100"/>
              </a:spcBef>
              <a:tabLst>
                <a:tab pos="366395" algn="l"/>
                <a:tab pos="367030" algn="l"/>
              </a:tabLst>
            </a:pPr>
            <a:endParaRPr lang="ru-RU" sz="2000" b="1" spc="-10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>
                <a:solidFill>
                  <a:srgbClr val="FFFFFF"/>
                </a:solidFill>
                <a:cs typeface="Calibri"/>
              </a:rPr>
              <a:t>Отсутствие полноценного туристического портала </a:t>
            </a: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и </a:t>
            </a:r>
            <a:r>
              <a:rPr lang="ru-RU" sz="2000" spc="-10" dirty="0">
                <a:solidFill>
                  <a:srgbClr val="FFFFFF"/>
                </a:solidFill>
                <a:cs typeface="Calibri"/>
              </a:rPr>
              <a:t>информационного </a:t>
            </a: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центра</a:t>
            </a:r>
          </a:p>
          <a:p>
            <a:pPr marL="367030" indent="-354330"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>
                <a:solidFill>
                  <a:srgbClr val="FFFFFF"/>
                </a:solidFill>
                <a:cs typeface="Calibri"/>
              </a:rPr>
              <a:t>Нехватка кадров в сфере гостиничного, ресторанного и туристического бизнеса</a:t>
            </a:r>
          </a:p>
          <a:p>
            <a:pPr marL="367030" indent="-354330"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>
                <a:solidFill>
                  <a:srgbClr val="FFFFFF"/>
                </a:solidFill>
                <a:cs typeface="Calibri"/>
              </a:rPr>
              <a:t>Недостаточная обеспеченность туристской инфраструктурой (магазины, кафе, зоны отдыха и т.д.)</a:t>
            </a:r>
          </a:p>
          <a:p>
            <a:pPr marL="367030" indent="-354330"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z="2000" spc="-10" dirty="0">
                <a:solidFill>
                  <a:srgbClr val="FFFFFF"/>
                </a:solidFill>
                <a:cs typeface="Calibri"/>
              </a:rPr>
              <a:t>Нехватка объектов для детского оздоровительного </a:t>
            </a:r>
            <a:r>
              <a:rPr lang="ru-RU" sz="2000" spc="-10" dirty="0" smtClean="0">
                <a:solidFill>
                  <a:srgbClr val="FFFFFF"/>
                </a:solidFill>
                <a:cs typeface="Calibri"/>
              </a:rPr>
              <a:t>туризма</a:t>
            </a:r>
            <a:endParaRPr sz="2000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58177" y="982476"/>
            <a:ext cx="6591781" cy="5588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object 11"/>
          <p:cNvGrpSpPr/>
          <p:nvPr/>
        </p:nvGrpSpPr>
        <p:grpSpPr>
          <a:xfrm>
            <a:off x="6724504" y="567380"/>
            <a:ext cx="1294779" cy="1185758"/>
            <a:chOff x="586173" y="2972441"/>
            <a:chExt cx="2560320" cy="2560320"/>
          </a:xfrm>
        </p:grpSpPr>
        <p:sp>
          <p:nvSpPr>
            <p:cNvPr id="30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16"/>
          <p:cNvSpPr txBox="1"/>
          <p:nvPr/>
        </p:nvSpPr>
        <p:spPr>
          <a:xfrm>
            <a:off x="8232535" y="1039327"/>
            <a:ext cx="6714516" cy="7299434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spcAft>
                <a:spcPts val="500"/>
              </a:spcAft>
            </a:pPr>
            <a:r>
              <a:rPr lang="ru-RU" sz="2000" b="1" spc="80" dirty="0" smtClean="0">
                <a:cs typeface="Trebuchet MS"/>
              </a:rPr>
              <a:t>Креативная </a:t>
            </a:r>
            <a:r>
              <a:rPr lang="ru-RU" sz="2000" b="1" spc="80" dirty="0" err="1" smtClean="0">
                <a:cs typeface="Trebuchet MS"/>
              </a:rPr>
              <a:t>Белгородчина</a:t>
            </a:r>
            <a:endParaRPr lang="ru-RU" sz="2000" b="1" spc="80" dirty="0" smtClean="0">
              <a:cs typeface="Trebuchet MS"/>
            </a:endParaRPr>
          </a:p>
          <a:p>
            <a:pPr marL="12700">
              <a:spcAft>
                <a:spcPts val="500"/>
              </a:spcAft>
            </a:pPr>
            <a:endParaRPr lang="ru-RU" sz="800" b="1" spc="80" dirty="0" smtClean="0">
              <a:cs typeface="Trebuchet MS"/>
            </a:endParaRP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80" dirty="0" smtClean="0">
                <a:cs typeface="Trebuchet MS"/>
              </a:rPr>
              <a:t>Формирование </a:t>
            </a:r>
            <a:r>
              <a:rPr lang="ru-RU" sz="1600" spc="80" dirty="0">
                <a:cs typeface="Trebuchet MS"/>
              </a:rPr>
              <a:t>регионального перечня креативных индустрий и разработка системных мер их поддержки</a:t>
            </a:r>
            <a:endParaRPr lang="ru-RU" sz="1600" dirty="0">
              <a:cs typeface="Trebuchet MS"/>
            </a:endParaRP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 smtClean="0">
                <a:cs typeface="Trebuchet MS"/>
              </a:rPr>
              <a:t>Расширение </a:t>
            </a:r>
            <a:r>
              <a:rPr lang="ru-RU" sz="1600" spc="105" dirty="0">
                <a:cs typeface="Trebuchet MS"/>
              </a:rPr>
              <a:t>программы инициативного бюджетирования на сферу </a:t>
            </a:r>
            <a:r>
              <a:rPr lang="ru-RU" sz="1600" spc="105" dirty="0" smtClean="0">
                <a:cs typeface="Trebuchet MS"/>
              </a:rPr>
              <a:t>культуры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80" dirty="0" smtClean="0">
                <a:cs typeface="Trebuchet MS"/>
              </a:rPr>
              <a:t>Организация </a:t>
            </a:r>
            <a:r>
              <a:rPr lang="ru-RU" sz="1600" spc="80" dirty="0">
                <a:cs typeface="Trebuchet MS"/>
              </a:rPr>
              <a:t>курсов по ведению бизнеса для представителей креативных </a:t>
            </a:r>
            <a:r>
              <a:rPr lang="ru-RU" sz="1600" spc="80" dirty="0" smtClean="0">
                <a:cs typeface="Trebuchet MS"/>
              </a:rPr>
              <a:t>индустрий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 smtClean="0">
                <a:cs typeface="Trebuchet MS"/>
              </a:rPr>
              <a:t>Модернизация </a:t>
            </a:r>
            <a:r>
              <a:rPr lang="ru-RU" sz="1600" spc="105" dirty="0">
                <a:cs typeface="Trebuchet MS"/>
              </a:rPr>
              <a:t>инфраструктуры </a:t>
            </a:r>
            <a:r>
              <a:rPr lang="ru-RU" sz="1600" spc="105" dirty="0" smtClean="0">
                <a:cs typeface="Trebuchet MS"/>
              </a:rPr>
              <a:t>и </a:t>
            </a:r>
            <a:r>
              <a:rPr lang="ru-RU" sz="1600" spc="125" dirty="0" smtClean="0">
                <a:cs typeface="Trebuchet MS"/>
              </a:rPr>
              <a:t>цифровизация деятельности учреждений </a:t>
            </a:r>
            <a:r>
              <a:rPr lang="ru-RU" sz="1600" spc="105" dirty="0" smtClean="0">
                <a:cs typeface="Trebuchet MS"/>
              </a:rPr>
              <a:t>культуры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30" dirty="0" smtClean="0">
                <a:cs typeface="Trebuchet MS"/>
              </a:rPr>
              <a:t>Привлечение </a:t>
            </a:r>
            <a:r>
              <a:rPr lang="ru-RU" sz="1600" spc="130" dirty="0">
                <a:cs typeface="Trebuchet MS"/>
              </a:rPr>
              <a:t>инвестиций в восстановление и сохранение объектов культурного наследия</a:t>
            </a:r>
            <a:endParaRPr lang="ru-RU" sz="1600" dirty="0">
              <a:cs typeface="Trebuchet MS"/>
            </a:endParaRP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80" dirty="0">
                <a:cs typeface="Trebuchet MS"/>
              </a:rPr>
              <a:t>Формирование системы мотивационного профессионального роста работников </a:t>
            </a:r>
            <a:r>
              <a:rPr lang="ru-RU" sz="1600" spc="80" dirty="0" smtClean="0">
                <a:cs typeface="Trebuchet MS"/>
              </a:rPr>
              <a:t>культуры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endParaRPr lang="ru-RU" sz="800" spc="80" dirty="0" smtClean="0">
              <a:cs typeface="Trebuchet MS"/>
            </a:endParaRPr>
          </a:p>
          <a:p>
            <a:pPr marL="12700">
              <a:spcAft>
                <a:spcPts val="500"/>
              </a:spcAft>
            </a:pPr>
            <a:r>
              <a:rPr lang="ru-RU" sz="2000" b="1" spc="80" dirty="0" smtClean="0">
                <a:cs typeface="Trebuchet MS"/>
              </a:rPr>
              <a:t>Туристический край</a:t>
            </a:r>
          </a:p>
          <a:p>
            <a:pPr marL="12700">
              <a:spcAft>
                <a:spcPts val="500"/>
              </a:spcAft>
            </a:pPr>
            <a:endParaRPr lang="ru-RU" sz="800" b="1" spc="80" dirty="0" smtClean="0">
              <a:cs typeface="Trebuchet MS"/>
            </a:endParaRP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75" dirty="0" smtClean="0">
                <a:cs typeface="Trebuchet MS"/>
              </a:rPr>
              <a:t>Создание и масштабное продвижение </a:t>
            </a:r>
            <a:r>
              <a:rPr lang="ru-RU" sz="1600" spc="75" dirty="0">
                <a:cs typeface="Trebuchet MS"/>
              </a:rPr>
              <a:t>бренда Белгородской </a:t>
            </a:r>
            <a:r>
              <a:rPr lang="ru-RU" sz="1600" spc="75" dirty="0" smtClean="0">
                <a:cs typeface="Trebuchet MS"/>
              </a:rPr>
              <a:t>области в </a:t>
            </a:r>
            <a:r>
              <a:rPr lang="ru-RU" sz="1600" spc="75" dirty="0">
                <a:cs typeface="Trebuchet MS"/>
              </a:rPr>
              <a:t>сфере туризма</a:t>
            </a:r>
            <a:endParaRPr lang="ru-RU" sz="1600" dirty="0">
              <a:cs typeface="Trebuchet MS"/>
            </a:endParaRPr>
          </a:p>
          <a:p>
            <a:pPr marL="298450" indent="-285750"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ru-RU" sz="1600" spc="20" dirty="0" smtClean="0">
                <a:cs typeface="Trebuchet MS"/>
              </a:rPr>
              <a:t>Сбор </a:t>
            </a:r>
            <a:r>
              <a:rPr lang="ru-RU" sz="1600" spc="20" dirty="0">
                <a:cs typeface="Trebuchet MS"/>
              </a:rPr>
              <a:t>уникальных документов по истории </a:t>
            </a:r>
            <a:r>
              <a:rPr lang="ru-RU" sz="1600" spc="20" dirty="0" err="1" smtClean="0">
                <a:cs typeface="Trebuchet MS"/>
              </a:rPr>
              <a:t>Белгородчины</a:t>
            </a:r>
            <a:r>
              <a:rPr lang="ru-RU" sz="1600" spc="20" dirty="0" smtClean="0">
                <a:cs typeface="Trebuchet MS"/>
              </a:rPr>
              <a:t> и </a:t>
            </a:r>
            <a:r>
              <a:rPr lang="ru-RU" sz="1600" spc="20" dirty="0">
                <a:cs typeface="Trebuchet MS"/>
              </a:rPr>
              <a:t>создание контента для повышения туристической и культурной привлекательности региона (книги, фильмы, сайты и т.д</a:t>
            </a:r>
            <a:r>
              <a:rPr lang="ru-RU" sz="1600" spc="20" dirty="0" smtClean="0">
                <a:cs typeface="Trebuchet MS"/>
              </a:rPr>
              <a:t>.)</a:t>
            </a:r>
          </a:p>
          <a:p>
            <a:pPr marL="298450" indent="-285750"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ru-RU" sz="1600" spc="105" dirty="0">
                <a:cs typeface="Trebuchet MS"/>
              </a:rPr>
              <a:t>Развитие </a:t>
            </a:r>
            <a:r>
              <a:rPr lang="ru-RU" sz="1600" spc="105" dirty="0" smtClean="0">
                <a:cs typeface="Trebuchet MS"/>
              </a:rPr>
              <a:t>традиционных </a:t>
            </a:r>
            <a:r>
              <a:rPr lang="ru-RU" sz="1600" spc="105" dirty="0">
                <a:cs typeface="Trebuchet MS"/>
              </a:rPr>
              <a:t>(</a:t>
            </a:r>
            <a:r>
              <a:rPr lang="ru-RU" sz="1600" spc="105" dirty="0" err="1">
                <a:cs typeface="Trebuchet MS"/>
              </a:rPr>
              <a:t>гастротуризм</a:t>
            </a:r>
            <a:r>
              <a:rPr lang="ru-RU" sz="1600" spc="105" dirty="0">
                <a:cs typeface="Trebuchet MS"/>
              </a:rPr>
              <a:t>, </a:t>
            </a:r>
            <a:r>
              <a:rPr lang="ru-RU" sz="1600" spc="105" dirty="0" smtClean="0">
                <a:cs typeface="Trebuchet MS"/>
              </a:rPr>
              <a:t>сельский</a:t>
            </a:r>
            <a:r>
              <a:rPr lang="ru-RU" sz="1600" spc="105" dirty="0">
                <a:cs typeface="Trebuchet MS"/>
              </a:rPr>
              <a:t>, </a:t>
            </a:r>
            <a:r>
              <a:rPr lang="ru-RU" sz="1600" spc="105" dirty="0" smtClean="0">
                <a:cs typeface="Trebuchet MS"/>
              </a:rPr>
              <a:t>событийный) и новых направлений туризма (промышленный, экотуризм)</a:t>
            </a:r>
            <a:endParaRPr lang="ru-RU" sz="1600" spc="157" baseline="2525" dirty="0">
              <a:cs typeface="Trebuchet MS"/>
            </a:endParaRPr>
          </a:p>
          <a:p>
            <a:pPr marL="298450" indent="-285750"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ru-RU" sz="1600" spc="50" dirty="0">
                <a:cs typeface="Trebuchet MS"/>
              </a:rPr>
              <a:t>Повышение качества обслуживания и разнообразия туристских услуг</a:t>
            </a:r>
          </a:p>
          <a:p>
            <a:pPr marL="298450" indent="-285750">
              <a:spcBef>
                <a:spcPts val="200"/>
              </a:spcBef>
              <a:buFont typeface="Wingdings" panose="05000000000000000000" pitchFamily="2" charset="2"/>
              <a:buChar char="Ø"/>
            </a:pPr>
            <a:r>
              <a:rPr lang="ru-RU" sz="1600" spc="50" dirty="0">
                <a:cs typeface="Trebuchet MS"/>
              </a:rPr>
              <a:t>Модернизация и развитие инфраструктуры туристического </a:t>
            </a:r>
            <a:r>
              <a:rPr lang="ru-RU" sz="1600" spc="50" dirty="0" smtClean="0">
                <a:cs typeface="Trebuchet MS"/>
              </a:rPr>
              <a:t>бизнеса</a:t>
            </a:r>
            <a:endParaRPr lang="ru-RU" sz="1600" b="1" spc="-100" dirty="0">
              <a:cs typeface="Arial"/>
            </a:endParaRPr>
          </a:p>
        </p:txBody>
      </p:sp>
      <p:sp>
        <p:nvSpPr>
          <p:cNvPr id="61" name="object 5"/>
          <p:cNvSpPr txBox="1">
            <a:spLocks/>
          </p:cNvSpPr>
          <p:nvPr/>
        </p:nvSpPr>
        <p:spPr>
          <a:xfrm>
            <a:off x="533807" y="322162"/>
            <a:ext cx="6104165" cy="571310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ru-RU" sz="3600" kern="0" dirty="0" smtClean="0">
                <a:latin typeface="Lucida Sans Unicode"/>
                <a:cs typeface="Lucida Sans Unicode"/>
              </a:rPr>
              <a:t>Федеральная аналитика</a:t>
            </a:r>
            <a:endParaRPr lang="ru-RU" sz="3200" kern="0" dirty="0">
              <a:latin typeface="Lucida Sans Unicode"/>
              <a:cs typeface="Lucida Sans Unicode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30528" y="287973"/>
            <a:ext cx="6591781" cy="558815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grpSp>
        <p:nvGrpSpPr>
          <p:cNvPr id="5" name="object 2"/>
          <p:cNvGrpSpPr/>
          <p:nvPr/>
        </p:nvGrpSpPr>
        <p:grpSpPr>
          <a:xfrm>
            <a:off x="43903" y="42263"/>
            <a:ext cx="15128240" cy="8512810"/>
            <a:chOff x="-3810" y="0"/>
            <a:chExt cx="15128240" cy="8512810"/>
          </a:xfrm>
        </p:grpSpPr>
        <p:sp>
          <p:nvSpPr>
            <p:cNvPr id="6" name="object 3"/>
            <p:cNvSpPr/>
            <p:nvPr/>
          </p:nvSpPr>
          <p:spPr>
            <a:xfrm>
              <a:off x="0" y="0"/>
              <a:ext cx="15120619" cy="8505190"/>
            </a:xfrm>
            <a:custGeom>
              <a:avLst/>
              <a:gdLst/>
              <a:ahLst/>
              <a:cxnLst/>
              <a:rect l="l" t="t" r="r" b="b"/>
              <a:pathLst>
                <a:path w="15120619" h="8505190">
                  <a:moveTo>
                    <a:pt x="0" y="0"/>
                  </a:moveTo>
                  <a:lnTo>
                    <a:pt x="15120000" y="0"/>
                  </a:lnTo>
                  <a:lnTo>
                    <a:pt x="15120000" y="8504999"/>
                  </a:lnTo>
                  <a:lnTo>
                    <a:pt x="0" y="8504999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4"/>
            <p:cNvSpPr/>
            <p:nvPr/>
          </p:nvSpPr>
          <p:spPr>
            <a:xfrm>
              <a:off x="0" y="0"/>
              <a:ext cx="7541895" cy="8509000"/>
            </a:xfrm>
            <a:custGeom>
              <a:avLst/>
              <a:gdLst/>
              <a:ahLst/>
              <a:cxnLst/>
              <a:rect l="l" t="t" r="r" b="b"/>
              <a:pathLst>
                <a:path w="7541895" h="8509000">
                  <a:moveTo>
                    <a:pt x="7541633" y="0"/>
                  </a:moveTo>
                  <a:lnTo>
                    <a:pt x="0" y="0"/>
                  </a:lnTo>
                  <a:lnTo>
                    <a:pt x="0" y="8508999"/>
                  </a:lnTo>
                  <a:lnTo>
                    <a:pt x="7541633" y="8508999"/>
                  </a:lnTo>
                  <a:lnTo>
                    <a:pt x="7541633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3" y="244506"/>
            <a:ext cx="14170326" cy="8100703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616922" y="1605384"/>
            <a:ext cx="11346728" cy="764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lang="ru-RU" sz="1400" b="1" spc="185" dirty="0" smtClean="0">
                <a:solidFill>
                  <a:srgbClr val="0070C0"/>
                </a:solidFill>
                <a:latin typeface="Arial"/>
                <a:cs typeface="Arial"/>
              </a:rPr>
              <a:t>КРЕАТИВНЫЕ ИНДУСТРИИ - сферы деятельности, в которых в процессе</a:t>
            </a:r>
          </a:p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lang="ru-RU" sz="1400" b="1" u="sng" spc="185" dirty="0" smtClean="0">
                <a:solidFill>
                  <a:srgbClr val="0070C0"/>
                </a:solidFill>
                <a:latin typeface="Arial"/>
                <a:cs typeface="Arial"/>
              </a:rPr>
              <a:t>творческой </a:t>
            </a:r>
            <a:r>
              <a:rPr lang="ru-RU" sz="1400" b="1" u="sng" spc="185" dirty="0">
                <a:solidFill>
                  <a:srgbClr val="0070C0"/>
                </a:solidFill>
                <a:latin typeface="Arial"/>
                <a:cs typeface="Arial"/>
              </a:rPr>
              <a:t>и </a:t>
            </a:r>
            <a:r>
              <a:rPr lang="ru-RU" sz="1400" b="1" u="sng" spc="185" dirty="0" smtClean="0">
                <a:solidFill>
                  <a:srgbClr val="0070C0"/>
                </a:solidFill>
                <a:latin typeface="Arial"/>
                <a:cs typeface="Arial"/>
              </a:rPr>
              <a:t>культурной</a:t>
            </a:r>
            <a:r>
              <a:rPr lang="ru-RU" sz="1400" b="1" spc="185" dirty="0" smtClean="0">
                <a:solidFill>
                  <a:srgbClr val="0070C0"/>
                </a:solidFill>
                <a:latin typeface="Arial"/>
                <a:cs typeface="Arial"/>
              </a:rPr>
              <a:t> активности производятся </a:t>
            </a:r>
            <a:r>
              <a:rPr lang="ru-RU" sz="1400" b="1" spc="185" dirty="0">
                <a:solidFill>
                  <a:srgbClr val="0070C0"/>
                </a:solidFill>
                <a:latin typeface="Arial"/>
                <a:cs typeface="Arial"/>
              </a:rPr>
              <a:t>товары и </a:t>
            </a:r>
            <a:r>
              <a:rPr lang="ru-RU" sz="1400" b="1" spc="185" dirty="0" smtClean="0">
                <a:solidFill>
                  <a:srgbClr val="0070C0"/>
                </a:solidFill>
                <a:latin typeface="Arial"/>
                <a:cs typeface="Arial"/>
              </a:rPr>
              <a:t>услуги, </a:t>
            </a:r>
          </a:p>
          <a:p>
            <a:pPr marL="12700" algn="ctr">
              <a:lnSpc>
                <a:spcPct val="100000"/>
              </a:lnSpc>
              <a:spcBef>
                <a:spcPts val="110"/>
              </a:spcBef>
            </a:pPr>
            <a:r>
              <a:rPr lang="ru-RU" sz="1400" b="1" spc="185" dirty="0" smtClean="0">
                <a:solidFill>
                  <a:srgbClr val="0070C0"/>
                </a:solidFill>
                <a:latin typeface="Arial"/>
                <a:cs typeface="Arial"/>
              </a:rPr>
              <a:t>обладающие </a:t>
            </a:r>
            <a:r>
              <a:rPr lang="ru-RU" sz="1400" b="1" i="1" spc="185" dirty="0" smtClean="0">
                <a:solidFill>
                  <a:srgbClr val="0070C0"/>
                </a:solidFill>
                <a:latin typeface="Arial"/>
                <a:cs typeface="Arial"/>
              </a:rPr>
              <a:t>экономической ценностью</a:t>
            </a:r>
            <a:endParaRPr lang="ru-RU" sz="1100" b="1" i="1" spc="185" dirty="0">
              <a:solidFill>
                <a:srgbClr val="0070C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6316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5"/>
          <p:cNvSpPr txBox="1">
            <a:spLocks/>
          </p:cNvSpPr>
          <p:nvPr/>
        </p:nvSpPr>
        <p:spPr>
          <a:xfrm>
            <a:off x="7016869" y="317920"/>
            <a:ext cx="6104165" cy="50975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200" kern="0" dirty="0" smtClean="0">
                <a:solidFill>
                  <a:srgbClr val="0070C0"/>
                </a:solidFill>
                <a:latin typeface="Lucida Sans Unicode"/>
                <a:cs typeface="Lucida Sans Unicode"/>
              </a:rPr>
              <a:t>Решения</a:t>
            </a:r>
            <a:endParaRPr lang="ru-RU" sz="3200" kern="0" dirty="0">
              <a:solidFill>
                <a:srgbClr val="0070C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2" name="object 2"/>
          <p:cNvGrpSpPr/>
          <p:nvPr/>
        </p:nvGrpSpPr>
        <p:grpSpPr>
          <a:xfrm>
            <a:off x="43903" y="42263"/>
            <a:ext cx="15128240" cy="8512810"/>
            <a:chOff x="-3810" y="0"/>
            <a:chExt cx="15128240" cy="85128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120619" cy="8505190"/>
            </a:xfrm>
            <a:custGeom>
              <a:avLst/>
              <a:gdLst/>
              <a:ahLst/>
              <a:cxnLst/>
              <a:rect l="l" t="t" r="r" b="b"/>
              <a:pathLst>
                <a:path w="15120619" h="8505190">
                  <a:moveTo>
                    <a:pt x="0" y="0"/>
                  </a:moveTo>
                  <a:lnTo>
                    <a:pt x="15120000" y="0"/>
                  </a:lnTo>
                  <a:lnTo>
                    <a:pt x="15120000" y="8504999"/>
                  </a:lnTo>
                  <a:lnTo>
                    <a:pt x="0" y="8504999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7541895" cy="8509000"/>
            </a:xfrm>
            <a:custGeom>
              <a:avLst/>
              <a:gdLst/>
              <a:ahLst/>
              <a:cxnLst/>
              <a:rect l="l" t="t" r="r" b="b"/>
              <a:pathLst>
                <a:path w="7541895" h="8509000">
                  <a:moveTo>
                    <a:pt x="7541633" y="0"/>
                  </a:moveTo>
                  <a:lnTo>
                    <a:pt x="0" y="0"/>
                  </a:lnTo>
                  <a:lnTo>
                    <a:pt x="0" y="8508999"/>
                  </a:lnTo>
                  <a:lnTo>
                    <a:pt x="7541633" y="8508999"/>
                  </a:lnTo>
                  <a:lnTo>
                    <a:pt x="7541633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80841" y="797291"/>
            <a:ext cx="6104165" cy="50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ru-RU" sz="3200" dirty="0" smtClean="0">
                <a:latin typeface="Lucida Sans Unicode"/>
                <a:cs typeface="Lucida Sans Unicode"/>
              </a:rPr>
              <a:t>Вызовы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0528" y="1476439"/>
            <a:ext cx="7202308" cy="6816610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95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lang="ru-RU" sz="2000" b="1" u="sng" spc="-10" dirty="0" smtClean="0">
                <a:solidFill>
                  <a:srgbClr val="FFFFFF"/>
                </a:solidFill>
                <a:latin typeface="Calibri"/>
                <a:cs typeface="Calibri"/>
              </a:rPr>
              <a:t>Кадровый вопрос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Дефицит </a:t>
            </a:r>
            <a:r>
              <a:rPr lang="ru-RU" spc="-10" dirty="0">
                <a:solidFill>
                  <a:srgbClr val="FFFFFF"/>
                </a:solidFill>
                <a:cs typeface="Calibri"/>
              </a:rPr>
              <a:t>молодых специалистов в сельских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территориях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Отсутствие работников узких специализаций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Недостаточная компетентность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кадров</a:t>
            </a:r>
          </a:p>
          <a:p>
            <a:pPr marL="355600" indent="-342900">
              <a:lnSpc>
                <a:spcPct val="100000"/>
              </a:lnSpc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endParaRPr lang="ru-RU" sz="800" u="sng" spc="-10" dirty="0" smtClean="0">
              <a:solidFill>
                <a:srgbClr val="FFFFFF"/>
              </a:solidFill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95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lang="ru-RU" sz="2000" b="1" u="sng" spc="-10" dirty="0" smtClean="0">
                <a:solidFill>
                  <a:srgbClr val="FFFFFF"/>
                </a:solidFill>
                <a:latin typeface="Calibri"/>
                <a:cs typeface="Calibri"/>
              </a:rPr>
              <a:t>Материальная база</a:t>
            </a:r>
          </a:p>
          <a:p>
            <a:pPr marL="355600" indent="-342900"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Устаревшее техническое и технологическое оснащение</a:t>
            </a:r>
          </a:p>
          <a:p>
            <a:pPr marL="355600" indent="-342900"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Дефицит транспорта</a:t>
            </a:r>
          </a:p>
          <a:p>
            <a:pPr marL="355600" indent="-342900"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Недостаточное комплектование библиотечных фондов</a:t>
            </a:r>
          </a:p>
          <a:p>
            <a:pPr marL="355600" indent="-342900">
              <a:spcBef>
                <a:spcPts val="195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Несоответствие ПСД на строительство учреждений культуры современным требованиям </a:t>
            </a:r>
          </a:p>
          <a:p>
            <a:pPr marL="367030" indent="-354330"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Отсутствие возможности восстановления исторических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объектов</a:t>
            </a:r>
          </a:p>
          <a:p>
            <a:pPr marL="12700" algn="ctr">
              <a:spcBef>
                <a:spcPts val="100"/>
              </a:spcBef>
              <a:tabLst>
                <a:tab pos="366395" algn="l"/>
                <a:tab pos="367030" algn="l"/>
              </a:tabLst>
            </a:pPr>
            <a:endParaRPr lang="ru-RU" sz="800" b="1" spc="-1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2700">
              <a:spcBef>
                <a:spcPts val="100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r>
              <a:rPr lang="ru-RU" sz="2000" b="1" u="sng" spc="-10" dirty="0" smtClean="0">
                <a:solidFill>
                  <a:srgbClr val="FFFFFF"/>
                </a:solidFill>
                <a:latin typeface="Calibri"/>
                <a:cs typeface="Calibri"/>
              </a:rPr>
              <a:t>Туризм</a:t>
            </a:r>
            <a:endParaRPr lang="ru-RU" sz="2000" b="1" u="sng" spc="-10" dirty="0">
              <a:solidFill>
                <a:srgbClr val="FFFFFF"/>
              </a:solidFill>
              <a:latin typeface="Calibri"/>
              <a:cs typeface="Calibri"/>
            </a:endParaRP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Отсутствие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стратегии развития туристической отрасли</a:t>
            </a: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Отсутствие </a:t>
            </a:r>
            <a:r>
              <a:rPr lang="ru-RU" spc="-10" dirty="0">
                <a:solidFill>
                  <a:srgbClr val="FFFFFF"/>
                </a:solidFill>
                <a:cs typeface="Calibri"/>
              </a:rPr>
              <a:t>отдельной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структуры </a:t>
            </a:r>
            <a:r>
              <a:rPr lang="ru-RU" spc="-10" dirty="0">
                <a:solidFill>
                  <a:srgbClr val="FFFFFF"/>
                </a:solidFill>
                <a:cs typeface="Calibri"/>
              </a:rPr>
              <a:t>по координации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сферы туризма</a:t>
            </a: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Отсутствие областных механизмов поддержки туристических проектов</a:t>
            </a:r>
            <a:endParaRPr lang="ru-RU" spc="-10" dirty="0" smtClean="0">
              <a:solidFill>
                <a:srgbClr val="FFFFFF"/>
              </a:solidFill>
              <a:cs typeface="Calibri"/>
            </a:endParaRP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Отсутствие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фестивальной/туристической инфраструктуры</a:t>
            </a: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Низкий </a:t>
            </a:r>
            <a:r>
              <a:rPr lang="ru-RU" spc="-10" dirty="0">
                <a:solidFill>
                  <a:srgbClr val="FFFFFF"/>
                </a:solidFill>
                <a:cs typeface="Calibri"/>
              </a:rPr>
              <a:t>уровень заинтересованности туристических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операторов в региональных объектах и локациях</a:t>
            </a: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Недостаточная </a:t>
            </a:r>
            <a:r>
              <a:rPr lang="ru-RU" spc="-10" dirty="0">
                <a:solidFill>
                  <a:srgbClr val="FFFFFF"/>
                </a:solidFill>
                <a:cs typeface="Calibri"/>
              </a:rPr>
              <a:t>реклама культуры и туризма в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области</a:t>
            </a:r>
          </a:p>
          <a:p>
            <a:pPr marL="367030" indent="-354330">
              <a:lnSpc>
                <a:spcPct val="100000"/>
              </a:lnSpc>
              <a:spcBef>
                <a:spcPts val="100"/>
              </a:spcBef>
              <a:buFont typeface="Wingdings" panose="05000000000000000000" pitchFamily="2" charset="2"/>
              <a:buChar char="Ø"/>
              <a:tabLst>
                <a:tab pos="366395" algn="l"/>
                <a:tab pos="367030" algn="l"/>
              </a:tabLst>
            </a:pPr>
            <a:r>
              <a:rPr lang="ru-RU" spc="-10" dirty="0">
                <a:solidFill>
                  <a:srgbClr val="FFFFFF"/>
                </a:solidFill>
                <a:cs typeface="Calibri"/>
              </a:rPr>
              <a:t>Отсутствие механизмов взаимодействия между бизнес-сообществом и бюджетными </a:t>
            </a:r>
            <a:r>
              <a:rPr lang="ru-RU" spc="-10" dirty="0" smtClean="0">
                <a:solidFill>
                  <a:srgbClr val="FFFFFF"/>
                </a:solidFill>
                <a:cs typeface="Calibri"/>
              </a:rPr>
              <a:t>учреждениями</a:t>
            </a:r>
            <a:endParaRPr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802527" y="832909"/>
            <a:ext cx="6591781" cy="3967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object 11"/>
          <p:cNvGrpSpPr/>
          <p:nvPr/>
        </p:nvGrpSpPr>
        <p:grpSpPr>
          <a:xfrm>
            <a:off x="6724504" y="567380"/>
            <a:ext cx="1294779" cy="1185758"/>
            <a:chOff x="586173" y="2972441"/>
            <a:chExt cx="2560320" cy="2560320"/>
          </a:xfrm>
        </p:grpSpPr>
        <p:sp>
          <p:nvSpPr>
            <p:cNvPr id="30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16"/>
          <p:cNvSpPr txBox="1"/>
          <p:nvPr/>
        </p:nvSpPr>
        <p:spPr>
          <a:xfrm>
            <a:off x="8164536" y="911370"/>
            <a:ext cx="6865914" cy="7884210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pPr marL="12700">
              <a:spcAft>
                <a:spcPts val="500"/>
              </a:spcAft>
            </a:pPr>
            <a:r>
              <a:rPr lang="ru-RU" sz="2000" b="1" spc="80" dirty="0" smtClean="0">
                <a:cs typeface="Trebuchet MS"/>
              </a:rPr>
              <a:t>Кадровый вопрос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80" dirty="0" smtClean="0">
                <a:cs typeface="Trebuchet MS"/>
              </a:rPr>
              <a:t>Разработка программы </a:t>
            </a:r>
            <a:r>
              <a:rPr lang="ru-RU" sz="1600" spc="80" dirty="0">
                <a:cs typeface="Trebuchet MS"/>
              </a:rPr>
              <a:t>по поддержке молодых специалистов </a:t>
            </a:r>
            <a:r>
              <a:rPr lang="ru-RU" sz="1600" spc="80" dirty="0" smtClean="0">
                <a:cs typeface="Trebuchet MS"/>
              </a:rPr>
              <a:t>культуры в </a:t>
            </a:r>
            <a:r>
              <a:rPr lang="ru-RU" sz="1600" spc="80" dirty="0">
                <a:cs typeface="Trebuchet MS"/>
              </a:rPr>
              <a:t>регионе </a:t>
            </a:r>
            <a:r>
              <a:rPr lang="ru-RU" sz="1600" spc="80" dirty="0" smtClean="0">
                <a:cs typeface="Trebuchet MS"/>
              </a:rPr>
              <a:t>(жилье, премирование, продвижение проектов, стажировки)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 smtClean="0">
                <a:cs typeface="Trebuchet MS"/>
              </a:rPr>
              <a:t>Усиление </a:t>
            </a:r>
            <a:r>
              <a:rPr lang="ru-RU" sz="1600" spc="105" dirty="0">
                <a:cs typeface="Trebuchet MS"/>
              </a:rPr>
              <a:t>информационного сопровождения целевых </a:t>
            </a:r>
            <a:r>
              <a:rPr lang="ru-RU" sz="1600" spc="105" dirty="0" smtClean="0">
                <a:cs typeface="Trebuchet MS"/>
              </a:rPr>
              <a:t>направлений трудоустройства в сфере культуры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80" dirty="0" smtClean="0">
                <a:cs typeface="Trebuchet MS"/>
              </a:rPr>
              <a:t>Модернизация региональной системы по повышению </a:t>
            </a:r>
            <a:r>
              <a:rPr lang="ru-RU" sz="1600" spc="80" dirty="0">
                <a:cs typeface="Trebuchet MS"/>
              </a:rPr>
              <a:t>квалификации и </a:t>
            </a:r>
            <a:r>
              <a:rPr lang="ru-RU" sz="1600" spc="80" dirty="0" smtClean="0">
                <a:cs typeface="Trebuchet MS"/>
              </a:rPr>
              <a:t>переподготовке кадров в сфере культуры</a:t>
            </a:r>
          </a:p>
          <a:p>
            <a:pPr marL="12700">
              <a:spcAft>
                <a:spcPts val="500"/>
              </a:spcAft>
            </a:pPr>
            <a:r>
              <a:rPr lang="ru-RU" sz="2000" b="1" spc="80" dirty="0" smtClean="0">
                <a:cs typeface="Trebuchet MS"/>
              </a:rPr>
              <a:t>Материальная база</a:t>
            </a:r>
            <a:endParaRPr lang="ru-RU" sz="2000" b="1" spc="80" dirty="0">
              <a:cs typeface="Trebuchet MS"/>
            </a:endParaRP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>
                <a:cs typeface="Trebuchet MS"/>
              </a:rPr>
              <a:t>Разработка региональной программы по укреплению </a:t>
            </a:r>
            <a:r>
              <a:rPr lang="ru-RU" sz="1600" spc="105" dirty="0" smtClean="0">
                <a:cs typeface="Trebuchet MS"/>
              </a:rPr>
              <a:t>материально-технической </a:t>
            </a:r>
            <a:r>
              <a:rPr lang="ru-RU" sz="1600" spc="105" dirty="0">
                <a:cs typeface="Trebuchet MS"/>
              </a:rPr>
              <a:t>базы </a:t>
            </a:r>
            <a:r>
              <a:rPr lang="ru-RU" sz="1600" spc="105" dirty="0" smtClean="0">
                <a:cs typeface="Trebuchet MS"/>
              </a:rPr>
              <a:t>учреждений </a:t>
            </a:r>
            <a:r>
              <a:rPr lang="ru-RU" sz="1600" spc="105" dirty="0">
                <a:cs typeface="Trebuchet MS"/>
              </a:rPr>
              <a:t>культуры, комплектованию библиотечных </a:t>
            </a:r>
            <a:r>
              <a:rPr lang="ru-RU" sz="1600" spc="105" dirty="0" smtClean="0">
                <a:cs typeface="Trebuchet MS"/>
              </a:rPr>
              <a:t>фондов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 err="1" smtClean="0">
                <a:cs typeface="Trebuchet MS"/>
              </a:rPr>
              <a:t>Грантовая</a:t>
            </a:r>
            <a:r>
              <a:rPr lang="ru-RU" sz="1600" spc="105" dirty="0" smtClean="0">
                <a:cs typeface="Trebuchet MS"/>
              </a:rPr>
              <a:t> поддержка из областного бюджета и привлечение инвесторов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105" dirty="0" smtClean="0">
                <a:cs typeface="Trebuchet MS"/>
              </a:rPr>
              <a:t>Участие в федеральных программах без привлечения НКО</a:t>
            </a:r>
          </a:p>
          <a:p>
            <a:pPr marL="12700">
              <a:spcAft>
                <a:spcPts val="500"/>
              </a:spcAft>
            </a:pPr>
            <a:r>
              <a:rPr lang="ru-RU" sz="2000" b="1" spc="80" dirty="0" smtClean="0">
                <a:cs typeface="Trebuchet MS"/>
              </a:rPr>
              <a:t>Туризм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/>
              <a:t>Разработка стратегии по развитию </a:t>
            </a:r>
            <a:r>
              <a:rPr lang="ru-RU" sz="1600" dirty="0" smtClean="0"/>
              <a:t>туризма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управленческой структуры в сфере туризма</a:t>
            </a:r>
            <a:endParaRPr lang="ru-RU" sz="1600" dirty="0"/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 smtClean="0"/>
              <a:t>Разработка концепции продвижения региональных туристических объектов</a:t>
            </a:r>
            <a:endParaRPr lang="ru-RU" sz="1600" dirty="0"/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 smtClean="0"/>
              <a:t>Развитие бренда «Золотое </a:t>
            </a:r>
            <a:r>
              <a:rPr lang="ru-RU" sz="1600" dirty="0"/>
              <a:t>кольцо Белогорья</a:t>
            </a:r>
            <a:r>
              <a:rPr lang="ru-RU" sz="1600" dirty="0" smtClean="0"/>
              <a:t>»</a:t>
            </a:r>
            <a:endParaRPr lang="ru-RU" sz="1600" dirty="0"/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/>
              <a:t>Строительство </a:t>
            </a:r>
            <a:r>
              <a:rPr lang="ru-RU" sz="1600" dirty="0" smtClean="0"/>
              <a:t>кемпингов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 smtClean="0"/>
              <a:t>Создание системы внутреннего </a:t>
            </a:r>
            <a:r>
              <a:rPr lang="ru-RU" sz="1600" dirty="0"/>
              <a:t>и </a:t>
            </a:r>
            <a:r>
              <a:rPr lang="ru-RU" sz="1600" dirty="0" smtClean="0"/>
              <a:t>межобластного туризм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spc="75" dirty="0" smtClean="0">
                <a:cs typeface="Trebuchet MS"/>
              </a:rPr>
              <a:t>Развитие инфраструктуры </a:t>
            </a:r>
            <a:r>
              <a:rPr lang="ru-RU" sz="1600" spc="75" dirty="0">
                <a:cs typeface="Trebuchet MS"/>
              </a:rPr>
              <a:t>туристических </a:t>
            </a:r>
            <a:r>
              <a:rPr lang="ru-RU" sz="1600" spc="75" dirty="0" smtClean="0">
                <a:cs typeface="Trebuchet MS"/>
              </a:rPr>
              <a:t>объектов</a:t>
            </a:r>
          </a:p>
          <a:p>
            <a:pPr marL="298450" indent="-285750">
              <a:spcAft>
                <a:spcPts val="500"/>
              </a:spcAft>
              <a:buFont typeface="Wingdings" panose="05000000000000000000" pitchFamily="2" charset="2"/>
              <a:buChar char="ü"/>
            </a:pPr>
            <a:r>
              <a:rPr lang="ru-RU" sz="1600" dirty="0" smtClean="0"/>
              <a:t>Получение доступа туристов </a:t>
            </a:r>
            <a:r>
              <a:rPr lang="ru-RU" sz="1600" dirty="0"/>
              <a:t>на территорию градообразующих </a:t>
            </a:r>
            <a:r>
              <a:rPr lang="ru-RU" sz="1600" dirty="0" smtClean="0"/>
              <a:t>предприятий</a:t>
            </a:r>
            <a:endParaRPr lang="ru-RU" sz="1600" spc="75" dirty="0" smtClean="0">
              <a:cs typeface="Trebuchet MS"/>
            </a:endParaRPr>
          </a:p>
        </p:txBody>
      </p:sp>
      <p:sp>
        <p:nvSpPr>
          <p:cNvPr id="61" name="object 5"/>
          <p:cNvSpPr txBox="1">
            <a:spLocks/>
          </p:cNvSpPr>
          <p:nvPr/>
        </p:nvSpPr>
        <p:spPr>
          <a:xfrm>
            <a:off x="561061" y="281904"/>
            <a:ext cx="6104165" cy="50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ru-RU" sz="3200" kern="0" dirty="0" smtClean="0">
                <a:latin typeface="Lucida Sans Unicode"/>
                <a:cs typeface="Lucida Sans Unicode"/>
              </a:rPr>
              <a:t>Территориальные сессии</a:t>
            </a:r>
            <a:endParaRPr lang="ru-RU" sz="3200" kern="0" dirty="0">
              <a:latin typeface="Lucida Sans Unicode"/>
              <a:cs typeface="Lucida Sans Unicode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330528" y="287974"/>
            <a:ext cx="6591781" cy="4712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9655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5"/>
          <p:cNvSpPr txBox="1">
            <a:spLocks/>
          </p:cNvSpPr>
          <p:nvPr/>
        </p:nvSpPr>
        <p:spPr>
          <a:xfrm>
            <a:off x="9315450" y="544345"/>
            <a:ext cx="4876800" cy="50975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200" kern="0" dirty="0" smtClean="0">
                <a:solidFill>
                  <a:srgbClr val="0070C0"/>
                </a:solidFill>
                <a:latin typeface="Lucida Sans Unicode"/>
                <a:cs typeface="Lucida Sans Unicode"/>
              </a:rPr>
              <a:t>Решения</a:t>
            </a:r>
            <a:endParaRPr lang="ru-RU" sz="3200" kern="0" dirty="0">
              <a:solidFill>
                <a:srgbClr val="0070C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2" name="object 2"/>
          <p:cNvGrpSpPr/>
          <p:nvPr/>
        </p:nvGrpSpPr>
        <p:grpSpPr>
          <a:xfrm>
            <a:off x="43903" y="42263"/>
            <a:ext cx="15128240" cy="8512810"/>
            <a:chOff x="-3810" y="0"/>
            <a:chExt cx="15128240" cy="85128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120619" cy="8505190"/>
            </a:xfrm>
            <a:custGeom>
              <a:avLst/>
              <a:gdLst/>
              <a:ahLst/>
              <a:cxnLst/>
              <a:rect l="l" t="t" r="r" b="b"/>
              <a:pathLst>
                <a:path w="15120619" h="8505190">
                  <a:moveTo>
                    <a:pt x="0" y="0"/>
                  </a:moveTo>
                  <a:lnTo>
                    <a:pt x="15120000" y="0"/>
                  </a:lnTo>
                  <a:lnTo>
                    <a:pt x="15120000" y="8504999"/>
                  </a:lnTo>
                  <a:lnTo>
                    <a:pt x="0" y="8504999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7541895" cy="8509000"/>
            </a:xfrm>
            <a:custGeom>
              <a:avLst/>
              <a:gdLst/>
              <a:ahLst/>
              <a:cxnLst/>
              <a:rect l="l" t="t" r="r" b="b"/>
              <a:pathLst>
                <a:path w="7541895" h="8509000">
                  <a:moveTo>
                    <a:pt x="7541633" y="0"/>
                  </a:moveTo>
                  <a:lnTo>
                    <a:pt x="0" y="0"/>
                  </a:lnTo>
                  <a:lnTo>
                    <a:pt x="0" y="8508999"/>
                  </a:lnTo>
                  <a:lnTo>
                    <a:pt x="7541633" y="8508999"/>
                  </a:lnTo>
                  <a:lnTo>
                    <a:pt x="7541633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33451" y="544345"/>
            <a:ext cx="6151556" cy="50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ru-RU" sz="3200" dirty="0" smtClean="0">
                <a:latin typeface="Lucida Sans Unicode"/>
                <a:cs typeface="Lucida Sans Unicode"/>
              </a:rPr>
              <a:t>Решения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0528" y="1130300"/>
            <a:ext cx="7202308" cy="4826321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Стол 1 «Экскурсионный туризм»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1. Создание </a:t>
            </a:r>
            <a:r>
              <a:rPr lang="ru-RU" dirty="0">
                <a:solidFill>
                  <a:schemeClr val="bg1"/>
                </a:solidFill>
              </a:rPr>
              <a:t>цифровой платформы «</a:t>
            </a:r>
            <a:r>
              <a:rPr lang="en-US" dirty="0">
                <a:solidFill>
                  <a:schemeClr val="bg1"/>
                </a:solidFill>
              </a:rPr>
              <a:t>ICT</a:t>
            </a:r>
            <a:r>
              <a:rPr lang="ru-RU" dirty="0">
                <a:solidFill>
                  <a:schemeClr val="bg1"/>
                </a:solidFill>
              </a:rPr>
              <a:t>»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 Создание </a:t>
            </a:r>
            <a:r>
              <a:rPr lang="ru-RU" dirty="0">
                <a:solidFill>
                  <a:schemeClr val="bg1"/>
                </a:solidFill>
              </a:rPr>
              <a:t>системы государственного регулирования (управления)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3. Формирование </a:t>
            </a:r>
            <a:r>
              <a:rPr lang="ru-RU" dirty="0">
                <a:solidFill>
                  <a:schemeClr val="bg1"/>
                </a:solidFill>
              </a:rPr>
              <a:t>стандарта гостеприимства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4. Обучение </a:t>
            </a:r>
            <a:r>
              <a:rPr lang="ru-RU" dirty="0">
                <a:solidFill>
                  <a:schemeClr val="bg1"/>
                </a:solidFill>
              </a:rPr>
              <a:t>и переподготовка кадров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5. Определение </a:t>
            </a:r>
            <a:r>
              <a:rPr lang="ru-RU" dirty="0">
                <a:solidFill>
                  <a:schemeClr val="bg1"/>
                </a:solidFill>
              </a:rPr>
              <a:t>точек притяжения 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6. Формирование </a:t>
            </a:r>
            <a:r>
              <a:rPr lang="ru-RU" dirty="0">
                <a:solidFill>
                  <a:schemeClr val="bg1"/>
                </a:solidFill>
              </a:rPr>
              <a:t>инфраструктуры, соответствующей стандартам гостеприимства</a:t>
            </a:r>
          </a:p>
          <a:p>
            <a:r>
              <a:rPr lang="ru-RU" dirty="0">
                <a:solidFill>
                  <a:schemeClr val="bg1"/>
                </a:solidFill>
              </a:rPr>
              <a:t>7</a:t>
            </a:r>
            <a:r>
              <a:rPr lang="ru-RU" dirty="0" smtClean="0">
                <a:solidFill>
                  <a:schemeClr val="bg1"/>
                </a:solidFill>
              </a:rPr>
              <a:t>. Разработка </a:t>
            </a:r>
            <a:r>
              <a:rPr lang="ru-RU" dirty="0">
                <a:solidFill>
                  <a:schemeClr val="bg1"/>
                </a:solidFill>
              </a:rPr>
              <a:t>и реализация маркетинга территории</a:t>
            </a:r>
          </a:p>
          <a:p>
            <a:r>
              <a:rPr lang="ru-RU" dirty="0">
                <a:solidFill>
                  <a:schemeClr val="bg1"/>
                </a:solidFill>
              </a:rPr>
              <a:t>8</a:t>
            </a:r>
            <a:r>
              <a:rPr lang="ru-RU" dirty="0" smtClean="0">
                <a:solidFill>
                  <a:schemeClr val="bg1"/>
                </a:solidFill>
              </a:rPr>
              <a:t>. Развитие </a:t>
            </a:r>
            <a:r>
              <a:rPr lang="ru-RU" dirty="0">
                <a:solidFill>
                  <a:schemeClr val="bg1"/>
                </a:solidFill>
              </a:rPr>
              <a:t>межрегионального сотрудничества</a:t>
            </a:r>
          </a:p>
          <a:p>
            <a:r>
              <a:rPr lang="ru-RU" dirty="0">
                <a:solidFill>
                  <a:schemeClr val="bg1"/>
                </a:solidFill>
              </a:rPr>
              <a:t>9</a:t>
            </a:r>
            <a:r>
              <a:rPr lang="ru-RU" dirty="0" smtClean="0">
                <a:solidFill>
                  <a:schemeClr val="bg1"/>
                </a:solidFill>
              </a:rPr>
              <a:t>. Сегментирование </a:t>
            </a:r>
            <a:r>
              <a:rPr lang="ru-RU" dirty="0">
                <a:solidFill>
                  <a:schemeClr val="bg1"/>
                </a:solidFill>
              </a:rPr>
              <a:t>и </a:t>
            </a:r>
            <a:r>
              <a:rPr lang="ru-RU" dirty="0" smtClean="0">
                <a:solidFill>
                  <a:schemeClr val="bg1"/>
                </a:solidFill>
              </a:rPr>
              <a:t>унификация сферы </a:t>
            </a:r>
            <a:endParaRPr lang="ru-RU" dirty="0">
              <a:solidFill>
                <a:schemeClr val="bg1"/>
              </a:solidFill>
            </a:endParaRPr>
          </a:p>
          <a:p>
            <a:pPr marL="228600" indent="-228600">
              <a:buAutoNum type="arabicPeriod" startAt="9"/>
            </a:pPr>
            <a:endParaRPr lang="ru-RU" sz="800" u="sng" spc="-10" dirty="0">
              <a:solidFill>
                <a:schemeClr val="bg1"/>
              </a:solidFill>
              <a:cs typeface="Calibri"/>
            </a:endParaRPr>
          </a:p>
          <a:p>
            <a:pPr marL="228600" indent="-228600">
              <a:buAutoNum type="arabicPeriod" startAt="9"/>
            </a:pPr>
            <a:endParaRPr lang="ru-RU" sz="800" u="sng" spc="-10" dirty="0" smtClean="0">
              <a:solidFill>
                <a:schemeClr val="bg1"/>
              </a:solidFill>
              <a:cs typeface="Calibri"/>
            </a:endParaRPr>
          </a:p>
          <a:p>
            <a:pPr marL="228600" indent="-228600">
              <a:buAutoNum type="arabicPeriod" startAt="9"/>
            </a:pPr>
            <a:endParaRPr lang="ru-RU" sz="800" u="sng" spc="-10" dirty="0" smtClean="0">
              <a:solidFill>
                <a:schemeClr val="bg1"/>
              </a:solidFill>
              <a:cs typeface="Calibri"/>
            </a:endParaRPr>
          </a:p>
          <a:p>
            <a:r>
              <a:rPr lang="ru-RU" b="1" i="1" dirty="0">
                <a:solidFill>
                  <a:schemeClr val="bg1"/>
                </a:solidFill>
              </a:rPr>
              <a:t>Стол 2 «Культура»</a:t>
            </a:r>
          </a:p>
          <a:p>
            <a:r>
              <a:rPr lang="ru-RU" dirty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. Платформа</a:t>
            </a:r>
            <a:r>
              <a:rPr lang="ru-RU" dirty="0">
                <a:solidFill>
                  <a:schemeClr val="bg1"/>
                </a:solidFill>
              </a:rPr>
              <a:t>, объединяющая предложения субъектов социальной сферы и культуры (киоск культуры)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 Создание </a:t>
            </a:r>
            <a:r>
              <a:rPr lang="ru-RU" dirty="0">
                <a:solidFill>
                  <a:schemeClr val="bg1"/>
                </a:solidFill>
              </a:rPr>
              <a:t>условий для творческой реализации всех категорий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3. Институт </a:t>
            </a:r>
            <a:r>
              <a:rPr lang="ru-RU" dirty="0">
                <a:solidFill>
                  <a:schemeClr val="bg1"/>
                </a:solidFill>
              </a:rPr>
              <a:t>наставничества: место развития, креативная лаборатория 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771650" y="596900"/>
            <a:ext cx="4708258" cy="3967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object 11"/>
          <p:cNvGrpSpPr/>
          <p:nvPr/>
        </p:nvGrpSpPr>
        <p:grpSpPr>
          <a:xfrm>
            <a:off x="6724504" y="567380"/>
            <a:ext cx="1294779" cy="1185758"/>
            <a:chOff x="586173" y="2972441"/>
            <a:chExt cx="2560320" cy="2560320"/>
          </a:xfrm>
        </p:grpSpPr>
        <p:sp>
          <p:nvSpPr>
            <p:cNvPr id="30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16"/>
          <p:cNvSpPr txBox="1"/>
          <p:nvPr/>
        </p:nvSpPr>
        <p:spPr>
          <a:xfrm>
            <a:off x="8096250" y="1206500"/>
            <a:ext cx="6893165" cy="4180632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r>
              <a:rPr lang="ru-RU" b="1" i="1" dirty="0"/>
              <a:t>Стол 3 «Креативные индустрии»</a:t>
            </a:r>
          </a:p>
          <a:p>
            <a:r>
              <a:rPr lang="ru-RU" dirty="0" smtClean="0"/>
              <a:t>1. Создание </a:t>
            </a:r>
            <a:r>
              <a:rPr lang="ru-RU" dirty="0"/>
              <a:t>свободных креативных пространств в регионе – арт резиденции (под единым центром компетенций)</a:t>
            </a:r>
          </a:p>
          <a:p>
            <a:r>
              <a:rPr lang="ru-RU" dirty="0" smtClean="0"/>
              <a:t>2. Разработка </a:t>
            </a:r>
            <a:r>
              <a:rPr lang="ru-RU" dirty="0"/>
              <a:t>концепции наполнения пространств по муниципалитетам</a:t>
            </a:r>
          </a:p>
          <a:p>
            <a:r>
              <a:rPr lang="ru-RU" dirty="0" smtClean="0"/>
              <a:t>3. Создание </a:t>
            </a:r>
            <a:r>
              <a:rPr lang="ru-RU" dirty="0"/>
              <a:t>условий для обучения специалистов в сфере креативной </a:t>
            </a:r>
            <a:r>
              <a:rPr lang="ru-RU" dirty="0" smtClean="0"/>
              <a:t>индустрии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Электронная площадка для оперативного решения проблем и рассмотрения предложений участников креативных кластеров </a:t>
            </a:r>
          </a:p>
          <a:p>
            <a:pPr marL="342900" indent="-342900">
              <a:buAutoNum type="arabicPeriod" startAt="4"/>
            </a:pPr>
            <a:r>
              <a:rPr lang="ru-RU" dirty="0" smtClean="0"/>
              <a:t>Популяризация </a:t>
            </a:r>
            <a:r>
              <a:rPr lang="ru-RU" dirty="0"/>
              <a:t>новых форматов </a:t>
            </a:r>
          </a:p>
          <a:p>
            <a:r>
              <a:rPr lang="ru-RU" dirty="0" smtClean="0"/>
              <a:t>6. Принятие </a:t>
            </a:r>
            <a:r>
              <a:rPr lang="ru-RU" dirty="0"/>
              <a:t>нормативных актов + государственной поддержки (конкурсы грантов)</a:t>
            </a:r>
          </a:p>
          <a:p>
            <a:r>
              <a:rPr lang="ru-RU" dirty="0" smtClean="0"/>
              <a:t>7. Создание </a:t>
            </a:r>
            <a:r>
              <a:rPr lang="ru-RU" dirty="0"/>
              <a:t>ассоциации креативных индустрий или вхождение в союз креативных индустрий России</a:t>
            </a:r>
          </a:p>
          <a:p>
            <a:r>
              <a:rPr lang="ru-RU" dirty="0" smtClean="0"/>
              <a:t>8. Креативным </a:t>
            </a:r>
            <a:r>
              <a:rPr lang="ru-RU" dirty="0"/>
              <a:t>должно быть не только пространство, но и </a:t>
            </a:r>
            <a:r>
              <a:rPr lang="ru-RU" dirty="0" smtClean="0"/>
              <a:t>город</a:t>
            </a:r>
            <a:endParaRPr lang="ru-RU" sz="2000" b="1" spc="80" dirty="0" smtClean="0">
              <a:cs typeface="Trebuchet MS"/>
            </a:endParaRPr>
          </a:p>
        </p:txBody>
      </p:sp>
      <p:sp>
        <p:nvSpPr>
          <p:cNvPr id="61" name="object 5"/>
          <p:cNvSpPr txBox="1">
            <a:spLocks/>
          </p:cNvSpPr>
          <p:nvPr/>
        </p:nvSpPr>
        <p:spPr>
          <a:xfrm>
            <a:off x="2916583" y="63500"/>
            <a:ext cx="6104165" cy="50975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ru-RU" sz="3200" kern="0" dirty="0" smtClean="0">
                <a:latin typeface="Lucida Sans Unicode"/>
                <a:cs typeface="Lucida Sans Unicode"/>
              </a:rPr>
              <a:t>Отраслевая </a:t>
            </a:r>
            <a:r>
              <a:rPr lang="ru-RU" sz="3200" kern="0" dirty="0" smtClean="0">
                <a:solidFill>
                  <a:schemeClr val="accent1"/>
                </a:solidFill>
                <a:latin typeface="Lucida Sans Unicode"/>
                <a:cs typeface="Lucida Sans Unicode"/>
              </a:rPr>
              <a:t>сессия</a:t>
            </a:r>
            <a:endParaRPr lang="ru-RU" sz="3200" kern="0" dirty="0">
              <a:solidFill>
                <a:schemeClr val="accent1"/>
              </a:solidFill>
              <a:latin typeface="Lucida Sans Unicode"/>
              <a:cs typeface="Lucida Sans Unicode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686050" y="69570"/>
            <a:ext cx="6591781" cy="4712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50" y="6249391"/>
            <a:ext cx="3163979" cy="219075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9318" y="6249391"/>
            <a:ext cx="3539932" cy="21907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48850" y="6235700"/>
            <a:ext cx="3386899" cy="2204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394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object 5"/>
          <p:cNvSpPr txBox="1">
            <a:spLocks/>
          </p:cNvSpPr>
          <p:nvPr/>
        </p:nvSpPr>
        <p:spPr>
          <a:xfrm>
            <a:off x="9315450" y="544345"/>
            <a:ext cx="4876800" cy="509755"/>
          </a:xfrm>
          <a:prstGeom prst="rect">
            <a:avLst/>
          </a:prstGeom>
          <a:ln w="19050">
            <a:solidFill>
              <a:srgbClr val="0070C0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ctr"/>
            <a:r>
              <a:rPr lang="ru-RU" sz="3200" kern="0" dirty="0" smtClean="0">
                <a:solidFill>
                  <a:srgbClr val="0070C0"/>
                </a:solidFill>
                <a:latin typeface="Lucida Sans Unicode"/>
                <a:cs typeface="Lucida Sans Unicode"/>
              </a:rPr>
              <a:t>Решения</a:t>
            </a:r>
            <a:endParaRPr lang="ru-RU" sz="3200" kern="0" dirty="0">
              <a:solidFill>
                <a:srgbClr val="0070C0"/>
              </a:solidFill>
              <a:latin typeface="Lucida Sans Unicode"/>
              <a:cs typeface="Lucida Sans Unicode"/>
            </a:endParaRPr>
          </a:p>
        </p:txBody>
      </p:sp>
      <p:grpSp>
        <p:nvGrpSpPr>
          <p:cNvPr id="2" name="object 2"/>
          <p:cNvGrpSpPr/>
          <p:nvPr/>
        </p:nvGrpSpPr>
        <p:grpSpPr>
          <a:xfrm>
            <a:off x="43903" y="42263"/>
            <a:ext cx="15128240" cy="8512810"/>
            <a:chOff x="-3810" y="0"/>
            <a:chExt cx="15128240" cy="8512810"/>
          </a:xfrm>
        </p:grpSpPr>
        <p:sp>
          <p:nvSpPr>
            <p:cNvPr id="3" name="object 3"/>
            <p:cNvSpPr/>
            <p:nvPr/>
          </p:nvSpPr>
          <p:spPr>
            <a:xfrm>
              <a:off x="0" y="0"/>
              <a:ext cx="15120619" cy="8505190"/>
            </a:xfrm>
            <a:custGeom>
              <a:avLst/>
              <a:gdLst/>
              <a:ahLst/>
              <a:cxnLst/>
              <a:rect l="l" t="t" r="r" b="b"/>
              <a:pathLst>
                <a:path w="15120619" h="8505190">
                  <a:moveTo>
                    <a:pt x="0" y="0"/>
                  </a:moveTo>
                  <a:lnTo>
                    <a:pt x="15120000" y="0"/>
                  </a:lnTo>
                  <a:lnTo>
                    <a:pt x="15120000" y="8504999"/>
                  </a:lnTo>
                  <a:lnTo>
                    <a:pt x="0" y="8504999"/>
                  </a:lnTo>
                  <a:lnTo>
                    <a:pt x="0" y="0"/>
                  </a:lnTo>
                  <a:close/>
                </a:path>
              </a:pathLst>
            </a:custGeom>
            <a:ln w="7199">
              <a:solidFill>
                <a:srgbClr val="15161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0" y="0"/>
              <a:ext cx="7541895" cy="8509000"/>
            </a:xfrm>
            <a:custGeom>
              <a:avLst/>
              <a:gdLst/>
              <a:ahLst/>
              <a:cxnLst/>
              <a:rect l="l" t="t" r="r" b="b"/>
              <a:pathLst>
                <a:path w="7541895" h="8509000">
                  <a:moveTo>
                    <a:pt x="7541633" y="0"/>
                  </a:moveTo>
                  <a:lnTo>
                    <a:pt x="0" y="0"/>
                  </a:lnTo>
                  <a:lnTo>
                    <a:pt x="0" y="8508999"/>
                  </a:lnTo>
                  <a:lnTo>
                    <a:pt x="7541633" y="8508999"/>
                  </a:lnTo>
                  <a:lnTo>
                    <a:pt x="7541633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933451" y="544345"/>
            <a:ext cx="6151556" cy="509755"/>
          </a:xfrm>
          <a:prstGeom prst="rect">
            <a:avLst/>
          </a:prstGeom>
        </p:spPr>
        <p:txBody>
          <a:bodyPr vert="horz" wrap="square" lIns="0" tIns="17145" rIns="0" bIns="0" rtlCol="0">
            <a:spAutoFit/>
          </a:bodyPr>
          <a:lstStyle/>
          <a:p>
            <a:pPr algn="ctr"/>
            <a:r>
              <a:rPr lang="ru-RU" sz="3200" dirty="0" smtClean="0">
                <a:latin typeface="Lucida Sans Unicode"/>
                <a:cs typeface="Lucida Sans Unicode"/>
              </a:rPr>
              <a:t>Решения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30528" y="1453978"/>
            <a:ext cx="7202308" cy="5467522"/>
          </a:xfrm>
          <a:prstGeom prst="rect">
            <a:avLst/>
          </a:prstGeom>
        </p:spPr>
        <p:txBody>
          <a:bodyPr vert="horz" wrap="square" lIns="0" tIns="24765" rIns="0" bIns="0" rtlCol="0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Стол 4 «Событийный туризм»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1. Провести </a:t>
            </a:r>
            <a:r>
              <a:rPr lang="ru-RU" dirty="0">
                <a:solidFill>
                  <a:schemeClr val="bg1"/>
                </a:solidFill>
              </a:rPr>
              <a:t>стартовый анализ существующей ситуации, обратиться к эксперту, создать список мероприятий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 Развитие </a:t>
            </a:r>
            <a:r>
              <a:rPr lang="ru-RU" dirty="0">
                <a:solidFill>
                  <a:schemeClr val="bg1"/>
                </a:solidFill>
              </a:rPr>
              <a:t>событийной индустрии: формирование продукта, упаковка, продвижение</a:t>
            </a:r>
          </a:p>
          <a:p>
            <a:r>
              <a:rPr lang="ru-RU" dirty="0">
                <a:solidFill>
                  <a:schemeClr val="bg1"/>
                </a:solidFill>
              </a:rPr>
              <a:t>3</a:t>
            </a:r>
            <a:r>
              <a:rPr lang="ru-RU" dirty="0" smtClean="0">
                <a:solidFill>
                  <a:schemeClr val="bg1"/>
                </a:solidFill>
              </a:rPr>
              <a:t>. Формирование </a:t>
            </a:r>
            <a:r>
              <a:rPr lang="ru-RU" dirty="0">
                <a:solidFill>
                  <a:schemeClr val="bg1"/>
                </a:solidFill>
              </a:rPr>
              <a:t>профессиональных проектных команд и подготовка молодых специалистов</a:t>
            </a:r>
          </a:p>
          <a:p>
            <a:r>
              <a:rPr lang="ru-RU" dirty="0">
                <a:solidFill>
                  <a:schemeClr val="bg1"/>
                </a:solidFill>
              </a:rPr>
              <a:t>4</a:t>
            </a:r>
            <a:r>
              <a:rPr lang="ru-RU" dirty="0" smtClean="0">
                <a:solidFill>
                  <a:schemeClr val="bg1"/>
                </a:solidFill>
              </a:rPr>
              <a:t>. Внесение </a:t>
            </a:r>
            <a:r>
              <a:rPr lang="ru-RU" dirty="0">
                <a:solidFill>
                  <a:schemeClr val="bg1"/>
                </a:solidFill>
              </a:rPr>
              <a:t>экономической составляющей в разработку мероприятий событийного туризма</a:t>
            </a:r>
          </a:p>
          <a:p>
            <a:endParaRPr lang="ru-RU" b="1" i="1" dirty="0" smtClean="0">
              <a:solidFill>
                <a:schemeClr val="bg1"/>
              </a:solidFill>
            </a:endParaRPr>
          </a:p>
          <a:p>
            <a:r>
              <a:rPr lang="ru-RU" b="1" i="1" dirty="0" smtClean="0">
                <a:solidFill>
                  <a:schemeClr val="bg1"/>
                </a:solidFill>
              </a:rPr>
              <a:t>Стол </a:t>
            </a:r>
            <a:r>
              <a:rPr lang="ru-RU" b="1" i="1" dirty="0">
                <a:solidFill>
                  <a:schemeClr val="bg1"/>
                </a:solidFill>
              </a:rPr>
              <a:t>5 «Образование культуры (БГИИК)»</a:t>
            </a:r>
          </a:p>
          <a:p>
            <a:r>
              <a:rPr lang="ru-RU" dirty="0">
                <a:solidFill>
                  <a:schemeClr val="bg1"/>
                </a:solidFill>
              </a:rPr>
              <a:t>1</a:t>
            </a:r>
            <a:r>
              <a:rPr lang="ru-RU" dirty="0" smtClean="0">
                <a:solidFill>
                  <a:schemeClr val="bg1"/>
                </a:solidFill>
              </a:rPr>
              <a:t>. Объединение </a:t>
            </a:r>
            <a:r>
              <a:rPr lang="ru-RU" dirty="0">
                <a:solidFill>
                  <a:schemeClr val="bg1"/>
                </a:solidFill>
              </a:rPr>
              <a:t>сферы культуры и туризма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2. Создание </a:t>
            </a:r>
            <a:r>
              <a:rPr lang="ru-RU" dirty="0">
                <a:solidFill>
                  <a:schemeClr val="bg1"/>
                </a:solidFill>
              </a:rPr>
              <a:t>знака качества (единого бренда)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3. Создание </a:t>
            </a:r>
            <a:r>
              <a:rPr lang="ru-RU" dirty="0">
                <a:solidFill>
                  <a:schemeClr val="bg1"/>
                </a:solidFill>
              </a:rPr>
              <a:t>единой информационной платформы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4.Гильдия </a:t>
            </a:r>
            <a:r>
              <a:rPr lang="ru-RU" dirty="0">
                <a:solidFill>
                  <a:schemeClr val="bg1"/>
                </a:solidFill>
              </a:rPr>
              <a:t>профессионалов (рейтинг), конкурсы, награды, премии</a:t>
            </a:r>
          </a:p>
          <a:p>
            <a:pPr marL="342900" indent="-342900">
              <a:buAutoNum type="arabicPeriod" startAt="5"/>
            </a:pPr>
            <a:r>
              <a:rPr lang="ru-RU" dirty="0" smtClean="0">
                <a:solidFill>
                  <a:schemeClr val="bg1"/>
                </a:solidFill>
              </a:rPr>
              <a:t>Гибкая </a:t>
            </a:r>
            <a:r>
              <a:rPr lang="ru-RU" dirty="0">
                <a:solidFill>
                  <a:schemeClr val="bg1"/>
                </a:solidFill>
              </a:rPr>
              <a:t>система реагирования на изменения рынка труда </a:t>
            </a:r>
            <a:endParaRPr lang="ru-RU" dirty="0" smtClean="0">
              <a:solidFill>
                <a:schemeClr val="bg1"/>
              </a:solidFill>
            </a:endParaRPr>
          </a:p>
          <a:p>
            <a:pPr marL="342900" indent="-342900">
              <a:buAutoNum type="arabicPeriod" startAt="5"/>
            </a:pP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  <a:p>
            <a:pPr marL="12700" algn="ctr">
              <a:spcBef>
                <a:spcPts val="100"/>
              </a:spcBef>
              <a:tabLst>
                <a:tab pos="366395" algn="l"/>
                <a:tab pos="367030" algn="l"/>
              </a:tabLst>
            </a:pPr>
            <a:endParaRPr lang="ru-RU" sz="800" b="1" spc="-10" dirty="0" smtClean="0">
              <a:solidFill>
                <a:srgbClr val="FFFFFF"/>
              </a:solidFill>
              <a:latin typeface="Calibri"/>
              <a:cs typeface="Calibri"/>
            </a:endParaRPr>
          </a:p>
          <a:p>
            <a:pPr marL="12700">
              <a:spcBef>
                <a:spcPts val="100"/>
              </a:spcBef>
              <a:tabLst>
                <a:tab pos="366395" algn="l"/>
                <a:tab pos="367030" algn="l"/>
              </a:tabLst>
            </a:pPr>
            <a:r>
              <a:rPr lang="ru-RU" sz="2000" b="1" spc="-10" dirty="0" smtClean="0">
                <a:solidFill>
                  <a:srgbClr val="FFFFFF"/>
                </a:solidFill>
                <a:latin typeface="Calibri"/>
                <a:cs typeface="Calibri"/>
              </a:rPr>
              <a:t>	</a:t>
            </a:r>
            <a:endParaRPr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1771650" y="596900"/>
            <a:ext cx="4708258" cy="396781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9" name="object 11"/>
          <p:cNvGrpSpPr/>
          <p:nvPr/>
        </p:nvGrpSpPr>
        <p:grpSpPr>
          <a:xfrm>
            <a:off x="6724504" y="567380"/>
            <a:ext cx="1294779" cy="1185758"/>
            <a:chOff x="586173" y="2972441"/>
            <a:chExt cx="2560320" cy="2560320"/>
          </a:xfrm>
        </p:grpSpPr>
        <p:sp>
          <p:nvSpPr>
            <p:cNvPr id="30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1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2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42" name="object 16"/>
          <p:cNvSpPr txBox="1"/>
          <p:nvPr/>
        </p:nvSpPr>
        <p:spPr>
          <a:xfrm>
            <a:off x="8275167" y="1054100"/>
            <a:ext cx="6893165" cy="5011628"/>
          </a:xfrm>
          <a:prstGeom prst="rect">
            <a:avLst/>
          </a:prstGeom>
        </p:spPr>
        <p:txBody>
          <a:bodyPr vert="horz" wrap="square" lIns="0" tIns="25400" rIns="0" bIns="0" rtlCol="0">
            <a:spAutoFit/>
          </a:bodyPr>
          <a:lstStyle/>
          <a:p>
            <a:r>
              <a:rPr lang="ru-RU" b="1" i="1" dirty="0"/>
              <a:t>Стол 6 «Цифровая культура»</a:t>
            </a:r>
          </a:p>
          <a:p>
            <a:r>
              <a:rPr lang="ru-RU" dirty="0"/>
              <a:t>1</a:t>
            </a:r>
            <a:r>
              <a:rPr lang="ru-RU" dirty="0" smtClean="0"/>
              <a:t>. Обучение </a:t>
            </a:r>
            <a:r>
              <a:rPr lang="ru-RU" dirty="0"/>
              <a:t>в сфере цифровых технологий</a:t>
            </a:r>
          </a:p>
          <a:p>
            <a:r>
              <a:rPr lang="ru-RU" dirty="0"/>
              <a:t>2</a:t>
            </a:r>
            <a:r>
              <a:rPr lang="ru-RU" dirty="0" smtClean="0"/>
              <a:t>. Изменение </a:t>
            </a:r>
            <a:r>
              <a:rPr lang="ru-RU" dirty="0"/>
              <a:t>штатного расписания </a:t>
            </a:r>
            <a:r>
              <a:rPr lang="ru-RU" dirty="0" smtClean="0"/>
              <a:t>+ создание </a:t>
            </a:r>
            <a:r>
              <a:rPr lang="ru-RU" dirty="0"/>
              <a:t>ставок </a:t>
            </a:r>
            <a:r>
              <a:rPr lang="en-US" dirty="0"/>
              <a:t>digital</a:t>
            </a:r>
            <a:endParaRPr lang="ru-RU" dirty="0"/>
          </a:p>
          <a:p>
            <a:r>
              <a:rPr lang="ru-RU" dirty="0"/>
              <a:t>3</a:t>
            </a:r>
            <a:r>
              <a:rPr lang="ru-RU" dirty="0" smtClean="0"/>
              <a:t>. Создание </a:t>
            </a:r>
            <a:r>
              <a:rPr lang="ru-RU" dirty="0"/>
              <a:t>региональной системы учета продаж билетов (информирование согласно интересам людей)</a:t>
            </a:r>
          </a:p>
          <a:p>
            <a:r>
              <a:rPr lang="ru-RU" dirty="0"/>
              <a:t>4</a:t>
            </a:r>
            <a:r>
              <a:rPr lang="ru-RU" dirty="0" smtClean="0"/>
              <a:t>. Создание </a:t>
            </a:r>
            <a:r>
              <a:rPr lang="en-US" dirty="0"/>
              <a:t>IT</a:t>
            </a:r>
            <a:r>
              <a:rPr lang="ru-RU" dirty="0"/>
              <a:t>-профиля туриста</a:t>
            </a:r>
          </a:p>
          <a:p>
            <a:r>
              <a:rPr lang="ru-RU" dirty="0"/>
              <a:t>5</a:t>
            </a:r>
            <a:r>
              <a:rPr lang="ru-RU" dirty="0" smtClean="0"/>
              <a:t>. Обеспечить </a:t>
            </a:r>
            <a:r>
              <a:rPr lang="ru-RU" dirty="0"/>
              <a:t>всех-всех-всех качественным интернетом </a:t>
            </a:r>
          </a:p>
          <a:p>
            <a:pPr marL="342900" indent="-342900">
              <a:buAutoNum type="arabicPeriod" startAt="6"/>
            </a:pPr>
            <a:r>
              <a:rPr lang="ru-RU" dirty="0" smtClean="0"/>
              <a:t>Развитие </a:t>
            </a:r>
            <a:r>
              <a:rPr lang="en-US" dirty="0"/>
              <a:t>VR </a:t>
            </a:r>
            <a:r>
              <a:rPr lang="ru-RU" dirty="0"/>
              <a:t>и </a:t>
            </a:r>
            <a:r>
              <a:rPr lang="en-US" dirty="0"/>
              <a:t>AR</a:t>
            </a:r>
            <a:r>
              <a:rPr lang="ru-RU" dirty="0"/>
              <a:t> – </a:t>
            </a:r>
            <a:r>
              <a:rPr lang="ru-RU" dirty="0" smtClean="0"/>
              <a:t>технологий</a:t>
            </a:r>
            <a:endParaRPr lang="ru-RU" dirty="0"/>
          </a:p>
          <a:p>
            <a:r>
              <a:rPr lang="ru-RU" i="1" dirty="0"/>
              <a:t> </a:t>
            </a:r>
            <a:r>
              <a:rPr lang="ru-RU" b="1" i="1" dirty="0"/>
              <a:t>Стол 7 «Молодёжная политика»</a:t>
            </a:r>
          </a:p>
          <a:p>
            <a:r>
              <a:rPr lang="ru-RU" dirty="0" smtClean="0"/>
              <a:t>1. Внутренняя </a:t>
            </a:r>
            <a:r>
              <a:rPr lang="ru-RU" dirty="0"/>
              <a:t>туристическая карта и </a:t>
            </a:r>
            <a:r>
              <a:rPr lang="ru-RU" dirty="0" err="1"/>
              <a:t>айдентика</a:t>
            </a:r>
            <a:r>
              <a:rPr lang="ru-RU" dirty="0"/>
              <a:t> (что нас отличает, стиль)</a:t>
            </a:r>
          </a:p>
          <a:p>
            <a:r>
              <a:rPr lang="ru-RU" dirty="0" smtClean="0"/>
              <a:t>2. Интеграция </a:t>
            </a:r>
            <a:r>
              <a:rPr lang="ru-RU" dirty="0"/>
              <a:t>в планы учреждений молодежных инициатив извне</a:t>
            </a:r>
          </a:p>
          <a:p>
            <a:r>
              <a:rPr lang="ru-RU" dirty="0" smtClean="0"/>
              <a:t>3. Культурное </a:t>
            </a:r>
            <a:r>
              <a:rPr lang="ru-RU" dirty="0"/>
              <a:t>насыщение «тусовочных» мест</a:t>
            </a:r>
          </a:p>
          <a:p>
            <a:r>
              <a:rPr lang="ru-RU" dirty="0" smtClean="0"/>
              <a:t>4. Искусственное </a:t>
            </a:r>
            <a:r>
              <a:rPr lang="ru-RU" dirty="0"/>
              <a:t>создание бренда в апгрейд</a:t>
            </a:r>
          </a:p>
          <a:p>
            <a:r>
              <a:rPr lang="ru-RU" dirty="0"/>
              <a:t>5</a:t>
            </a:r>
            <a:r>
              <a:rPr lang="ru-RU" dirty="0" smtClean="0"/>
              <a:t>.  </a:t>
            </a:r>
            <a:r>
              <a:rPr lang="ru-RU" dirty="0"/>
              <a:t>Создание условий=переориентация имеющихся ресурсов (привлечение </a:t>
            </a:r>
            <a:r>
              <a:rPr lang="ru-RU" dirty="0" err="1"/>
              <a:t>топовых</a:t>
            </a:r>
            <a:r>
              <a:rPr lang="ru-RU" dirty="0"/>
              <a:t> спонсоров)</a:t>
            </a:r>
          </a:p>
          <a:p>
            <a:r>
              <a:rPr lang="ru-RU" dirty="0" smtClean="0"/>
              <a:t>6. Создание </a:t>
            </a:r>
            <a:r>
              <a:rPr lang="ru-RU" dirty="0"/>
              <a:t>системы коммуникаций с представителями молодежных инициатив (база данных</a:t>
            </a:r>
            <a:r>
              <a:rPr lang="ru-RU" dirty="0" smtClean="0"/>
              <a:t>)</a:t>
            </a:r>
            <a:endParaRPr lang="ru-RU" sz="2000" b="1" spc="80" dirty="0" smtClean="0">
              <a:cs typeface="Trebuchet MS"/>
            </a:endParaRPr>
          </a:p>
        </p:txBody>
      </p:sp>
      <p:sp>
        <p:nvSpPr>
          <p:cNvPr id="61" name="object 5"/>
          <p:cNvSpPr txBox="1">
            <a:spLocks/>
          </p:cNvSpPr>
          <p:nvPr/>
        </p:nvSpPr>
        <p:spPr>
          <a:xfrm>
            <a:off x="2916583" y="63500"/>
            <a:ext cx="6104165" cy="509755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vert="horz" wrap="square" lIns="0" tIns="17145" rIns="0" bIns="0" rtlCol="0">
            <a:spAutoFit/>
          </a:bodyPr>
          <a:lstStyle>
            <a:lvl1pPr>
              <a:defRPr sz="3100" b="1" i="0">
                <a:solidFill>
                  <a:schemeClr val="bg1"/>
                </a:solidFill>
                <a:latin typeface="Arial"/>
                <a:ea typeface="+mj-ea"/>
                <a:cs typeface="Arial"/>
              </a:defRPr>
            </a:lvl1pPr>
          </a:lstStyle>
          <a:p>
            <a:pPr algn="r"/>
            <a:r>
              <a:rPr lang="ru-RU" sz="3200" kern="0" dirty="0" smtClean="0">
                <a:latin typeface="Lucida Sans Unicode"/>
                <a:cs typeface="Lucida Sans Unicode"/>
              </a:rPr>
              <a:t>Отраслевая </a:t>
            </a:r>
            <a:r>
              <a:rPr lang="ru-RU" sz="3200" kern="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Lucida Sans Unicode"/>
                <a:cs typeface="Lucida Sans Unicode"/>
              </a:rPr>
              <a:t>сессия</a:t>
            </a:r>
            <a:endParaRPr lang="ru-RU" sz="3200" kern="0" dirty="0">
              <a:solidFill>
                <a:schemeClr val="tx2">
                  <a:lumMod val="60000"/>
                  <a:lumOff val="40000"/>
                </a:schemeClr>
              </a:solidFill>
              <a:latin typeface="Lucida Sans Unicode"/>
              <a:cs typeface="Lucida Sans Unicode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686050" y="69570"/>
            <a:ext cx="6591781" cy="47126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43850" y="6159500"/>
            <a:ext cx="4650624" cy="22098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9850" y="6138462"/>
            <a:ext cx="4648200" cy="2230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65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554806" y="0"/>
            <a:ext cx="12860655" cy="8505190"/>
            <a:chOff x="2259763" y="0"/>
            <a:chExt cx="12860655" cy="8505190"/>
          </a:xfrm>
        </p:grpSpPr>
        <p:sp>
          <p:nvSpPr>
            <p:cNvPr id="3" name="object 3"/>
            <p:cNvSpPr/>
            <p:nvPr/>
          </p:nvSpPr>
          <p:spPr>
            <a:xfrm>
              <a:off x="2259763" y="0"/>
              <a:ext cx="12860655" cy="8505190"/>
            </a:xfrm>
            <a:custGeom>
              <a:avLst/>
              <a:gdLst/>
              <a:ahLst/>
              <a:cxnLst/>
              <a:rect l="l" t="t" r="r" b="b"/>
              <a:pathLst>
                <a:path w="12860655" h="8505190">
                  <a:moveTo>
                    <a:pt x="12860235" y="0"/>
                  </a:moveTo>
                  <a:lnTo>
                    <a:pt x="0" y="0"/>
                  </a:lnTo>
                  <a:lnTo>
                    <a:pt x="0" y="8504998"/>
                  </a:lnTo>
                  <a:lnTo>
                    <a:pt x="12860235" y="8504998"/>
                  </a:lnTo>
                  <a:lnTo>
                    <a:pt x="12860235" y="0"/>
                  </a:lnTo>
                  <a:close/>
                </a:path>
              </a:pathLst>
            </a:custGeom>
            <a:solidFill>
              <a:srgbClr val="1F77BA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2714043" y="7932228"/>
              <a:ext cx="11808460" cy="0"/>
            </a:xfrm>
            <a:custGeom>
              <a:avLst/>
              <a:gdLst/>
              <a:ahLst/>
              <a:cxnLst/>
              <a:rect l="l" t="t" r="r" b="b"/>
              <a:pathLst>
                <a:path w="11808460">
                  <a:moveTo>
                    <a:pt x="0" y="0"/>
                  </a:moveTo>
                  <a:lnTo>
                    <a:pt x="11807888" y="0"/>
                  </a:lnTo>
                </a:path>
              </a:pathLst>
            </a:custGeom>
            <a:ln w="3555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2732042" y="878649"/>
              <a:ext cx="0" cy="2110105"/>
            </a:xfrm>
            <a:custGeom>
              <a:avLst/>
              <a:gdLst/>
              <a:ahLst/>
              <a:cxnLst/>
              <a:rect l="l" t="t" r="r" b="b"/>
              <a:pathLst>
                <a:path h="2110105">
                  <a:moveTo>
                    <a:pt x="0" y="0"/>
                  </a:moveTo>
                  <a:lnTo>
                    <a:pt x="0" y="2109666"/>
                  </a:lnTo>
                </a:path>
              </a:pathLst>
            </a:custGeom>
            <a:ln w="360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2732042" y="5516683"/>
              <a:ext cx="0" cy="2398395"/>
            </a:xfrm>
            <a:custGeom>
              <a:avLst/>
              <a:gdLst/>
              <a:ahLst/>
              <a:cxnLst/>
              <a:rect l="l" t="t" r="r" b="b"/>
              <a:pathLst>
                <a:path h="2398395">
                  <a:moveTo>
                    <a:pt x="0" y="0"/>
                  </a:moveTo>
                  <a:lnTo>
                    <a:pt x="0" y="2397767"/>
                  </a:lnTo>
                </a:path>
              </a:pathLst>
            </a:custGeom>
            <a:ln w="360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2714043" y="860234"/>
              <a:ext cx="1021080" cy="0"/>
            </a:xfrm>
            <a:custGeom>
              <a:avLst/>
              <a:gdLst/>
              <a:ahLst/>
              <a:cxnLst/>
              <a:rect l="l" t="t" r="r" b="b"/>
              <a:pathLst>
                <a:path w="1021079">
                  <a:moveTo>
                    <a:pt x="0" y="0"/>
                  </a:moveTo>
                  <a:lnTo>
                    <a:pt x="1020748" y="0"/>
                  </a:lnTo>
                </a:path>
              </a:pathLst>
            </a:custGeom>
            <a:ln w="3682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14503933" y="878649"/>
              <a:ext cx="0" cy="7035800"/>
            </a:xfrm>
            <a:custGeom>
              <a:avLst/>
              <a:gdLst/>
              <a:ahLst/>
              <a:cxnLst/>
              <a:rect l="l" t="t" r="r" b="b"/>
              <a:pathLst>
                <a:path h="7035800">
                  <a:moveTo>
                    <a:pt x="0" y="0"/>
                  </a:moveTo>
                  <a:lnTo>
                    <a:pt x="0" y="7035800"/>
                  </a:lnTo>
                </a:path>
              </a:pathLst>
            </a:custGeom>
            <a:ln w="359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3811250" y="860234"/>
              <a:ext cx="711200" cy="0"/>
            </a:xfrm>
            <a:custGeom>
              <a:avLst/>
              <a:gdLst/>
              <a:ahLst/>
              <a:cxnLst/>
              <a:rect l="l" t="t" r="r" b="b"/>
              <a:pathLst>
                <a:path w="711200">
                  <a:moveTo>
                    <a:pt x="0" y="0"/>
                  </a:moveTo>
                  <a:lnTo>
                    <a:pt x="710681" y="0"/>
                  </a:lnTo>
                </a:path>
              </a:pathLst>
            </a:custGeom>
            <a:ln w="3682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xfrm>
            <a:off x="3211239" y="642990"/>
            <a:ext cx="10354143" cy="4898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3100" spc="445" dirty="0" smtClean="0"/>
              <a:t>Стратегические направления, прогнозы</a:t>
            </a:r>
            <a:endParaRPr sz="3200" dirty="0">
              <a:latin typeface="Lucida Sans Unicode"/>
              <a:cs typeface="Lucida Sans Unicode"/>
            </a:endParaRPr>
          </a:p>
        </p:txBody>
      </p:sp>
      <p:sp>
        <p:nvSpPr>
          <p:cNvPr id="23" name="object 23"/>
          <p:cNvSpPr txBox="1"/>
          <p:nvPr/>
        </p:nvSpPr>
        <p:spPr>
          <a:xfrm>
            <a:off x="3577398" y="1507395"/>
            <a:ext cx="9426383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latin typeface="Calibri"/>
                <a:cs typeface="Calibri"/>
              </a:rPr>
              <a:t>Развитие кластеров креативных индустрий.</a:t>
            </a:r>
          </a:p>
          <a:p>
            <a:pPr marL="12700" marR="508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latin typeface="Calibri"/>
                <a:cs typeface="Calibri"/>
              </a:rPr>
              <a:t>Создание сети арт-резиденций</a:t>
            </a:r>
            <a:endParaRPr sz="2400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4" name="object 24"/>
          <p:cNvSpPr txBox="1"/>
          <p:nvPr/>
        </p:nvSpPr>
        <p:spPr>
          <a:xfrm>
            <a:off x="3632922" y="2488315"/>
            <a:ext cx="9987984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latin typeface="Calibri"/>
                <a:cs typeface="Calibri"/>
              </a:rPr>
              <a:t>Трансформация культурных пространств.</a:t>
            </a:r>
          </a:p>
          <a:p>
            <a:pPr marL="1270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cs typeface="Calibri"/>
              </a:rPr>
              <a:t>Комфортная </a:t>
            </a:r>
            <a:r>
              <a:rPr lang="ru-RU" sz="2400" spc="-10" dirty="0">
                <a:solidFill>
                  <a:srgbClr val="FFFFFF"/>
                </a:solidFill>
                <a:cs typeface="Calibri"/>
              </a:rPr>
              <a:t>инфраструктура для </a:t>
            </a:r>
            <a:r>
              <a:rPr lang="ru-RU" sz="2400" spc="-10" dirty="0" smtClean="0">
                <a:solidFill>
                  <a:srgbClr val="FFFFFF"/>
                </a:solidFill>
                <a:cs typeface="Calibri"/>
              </a:rPr>
              <a:t>туристов</a:t>
            </a:r>
            <a:endParaRPr sz="2400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5" name="object 25"/>
          <p:cNvSpPr txBox="1"/>
          <p:nvPr/>
        </p:nvSpPr>
        <p:spPr>
          <a:xfrm>
            <a:off x="3670250" y="3591951"/>
            <a:ext cx="9787802" cy="76431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latin typeface="Calibri"/>
                <a:cs typeface="Calibri"/>
              </a:rPr>
              <a:t>Поддержка организаций </a:t>
            </a:r>
            <a:r>
              <a:rPr lang="ru-RU" sz="2400" spc="-10" dirty="0" smtClean="0">
                <a:solidFill>
                  <a:srgbClr val="FFFFFF"/>
                </a:solidFill>
                <a:cs typeface="Calibri"/>
              </a:rPr>
              <a:t>культуры.</a:t>
            </a:r>
          </a:p>
          <a:p>
            <a:pPr marL="12700">
              <a:spcBef>
                <a:spcPts val="100"/>
              </a:spcBef>
            </a:pPr>
            <a:r>
              <a:rPr lang="ru-RU" sz="2400" spc="-10" dirty="0" smtClean="0">
                <a:solidFill>
                  <a:srgbClr val="FFFFFF"/>
                </a:solidFill>
                <a:cs typeface="Calibri"/>
              </a:rPr>
              <a:t>Новые точки </a:t>
            </a:r>
            <a:r>
              <a:rPr lang="ru-RU" sz="2400" spc="-10" dirty="0">
                <a:solidFill>
                  <a:srgbClr val="FFFFFF"/>
                </a:solidFill>
                <a:cs typeface="Calibri"/>
              </a:rPr>
              <a:t>притяжения </a:t>
            </a:r>
            <a:r>
              <a:rPr lang="ru-RU" sz="2400" spc="-10" dirty="0" smtClean="0">
                <a:solidFill>
                  <a:srgbClr val="FFFFFF"/>
                </a:solidFill>
                <a:cs typeface="Calibri"/>
              </a:rPr>
              <a:t>туристов</a:t>
            </a:r>
            <a:endParaRPr sz="2400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sp>
        <p:nvSpPr>
          <p:cNvPr id="28" name="object 13"/>
          <p:cNvSpPr txBox="1"/>
          <p:nvPr/>
        </p:nvSpPr>
        <p:spPr>
          <a:xfrm>
            <a:off x="3659635" y="4619853"/>
            <a:ext cx="8396829" cy="382156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400" spc="-10" dirty="0">
                <a:solidFill>
                  <a:srgbClr val="FFFFFF"/>
                </a:solidFill>
                <a:latin typeface="Calibri"/>
                <a:cs typeface="Calibri"/>
              </a:rPr>
              <a:t>Популяризация и </a:t>
            </a:r>
            <a:r>
              <a:rPr lang="ru-RU" sz="2400" spc="-10" dirty="0" smtClean="0">
                <a:solidFill>
                  <a:srgbClr val="FFFFFF"/>
                </a:solidFill>
                <a:latin typeface="Calibri"/>
                <a:cs typeface="Calibri"/>
              </a:rPr>
              <a:t>цифровизация объектов культуры и туризма</a:t>
            </a:r>
            <a:endParaRPr sz="2400" spc="-10" dirty="0">
              <a:solidFill>
                <a:srgbClr val="FFFFFF"/>
              </a:solidFill>
              <a:latin typeface="Calibri"/>
              <a:cs typeface="Calibri"/>
            </a:endParaRPr>
          </a:p>
        </p:txBody>
      </p:sp>
      <p:grpSp>
        <p:nvGrpSpPr>
          <p:cNvPr id="32" name="object 14"/>
          <p:cNvGrpSpPr/>
          <p:nvPr/>
        </p:nvGrpSpPr>
        <p:grpSpPr>
          <a:xfrm>
            <a:off x="2787762" y="1486345"/>
            <a:ext cx="746605" cy="3640542"/>
            <a:chOff x="4043991" y="3253383"/>
            <a:chExt cx="838835" cy="4357370"/>
          </a:xfrm>
        </p:grpSpPr>
        <p:sp>
          <p:nvSpPr>
            <p:cNvPr id="33" name="object 15"/>
            <p:cNvSpPr/>
            <p:nvPr/>
          </p:nvSpPr>
          <p:spPr>
            <a:xfrm>
              <a:off x="4047166" y="3256558"/>
              <a:ext cx="832485" cy="832485"/>
            </a:xfrm>
            <a:custGeom>
              <a:avLst/>
              <a:gdLst/>
              <a:ahLst/>
              <a:cxnLst/>
              <a:rect l="l" t="t" r="r" b="b"/>
              <a:pathLst>
                <a:path w="832485" h="832485">
                  <a:moveTo>
                    <a:pt x="0" y="416225"/>
                  </a:moveTo>
                  <a:lnTo>
                    <a:pt x="2800" y="367684"/>
                  </a:lnTo>
                  <a:lnTo>
                    <a:pt x="10992" y="320788"/>
                  </a:lnTo>
                  <a:lnTo>
                    <a:pt x="24265" y="275849"/>
                  </a:lnTo>
                  <a:lnTo>
                    <a:pt x="42305" y="233179"/>
                  </a:lnTo>
                  <a:lnTo>
                    <a:pt x="64801" y="193091"/>
                  </a:lnTo>
                  <a:lnTo>
                    <a:pt x="91439" y="155897"/>
                  </a:lnTo>
                  <a:lnTo>
                    <a:pt x="121909" y="121909"/>
                  </a:lnTo>
                  <a:lnTo>
                    <a:pt x="155897" y="91439"/>
                  </a:lnTo>
                  <a:lnTo>
                    <a:pt x="193091" y="64801"/>
                  </a:lnTo>
                  <a:lnTo>
                    <a:pt x="233179" y="42305"/>
                  </a:lnTo>
                  <a:lnTo>
                    <a:pt x="275849" y="24265"/>
                  </a:lnTo>
                  <a:lnTo>
                    <a:pt x="320788" y="10992"/>
                  </a:lnTo>
                  <a:lnTo>
                    <a:pt x="367684" y="2800"/>
                  </a:lnTo>
                  <a:lnTo>
                    <a:pt x="416225" y="0"/>
                  </a:lnTo>
                  <a:lnTo>
                    <a:pt x="464765" y="2800"/>
                  </a:lnTo>
                  <a:lnTo>
                    <a:pt x="511661" y="10992"/>
                  </a:lnTo>
                  <a:lnTo>
                    <a:pt x="556600" y="24265"/>
                  </a:lnTo>
                  <a:lnTo>
                    <a:pt x="599270" y="42305"/>
                  </a:lnTo>
                  <a:lnTo>
                    <a:pt x="639358" y="64801"/>
                  </a:lnTo>
                  <a:lnTo>
                    <a:pt x="676552" y="91439"/>
                  </a:lnTo>
                  <a:lnTo>
                    <a:pt x="710540" y="121909"/>
                  </a:lnTo>
                  <a:lnTo>
                    <a:pt x="741010" y="155897"/>
                  </a:lnTo>
                  <a:lnTo>
                    <a:pt x="767648" y="193091"/>
                  </a:lnTo>
                  <a:lnTo>
                    <a:pt x="790144" y="233179"/>
                  </a:lnTo>
                  <a:lnTo>
                    <a:pt x="808184" y="275849"/>
                  </a:lnTo>
                  <a:lnTo>
                    <a:pt x="821457" y="320788"/>
                  </a:lnTo>
                  <a:lnTo>
                    <a:pt x="829649" y="367684"/>
                  </a:lnTo>
                  <a:lnTo>
                    <a:pt x="832450" y="416225"/>
                  </a:lnTo>
                  <a:lnTo>
                    <a:pt x="829649" y="464765"/>
                  </a:lnTo>
                  <a:lnTo>
                    <a:pt x="821457" y="511661"/>
                  </a:lnTo>
                  <a:lnTo>
                    <a:pt x="808184" y="556600"/>
                  </a:lnTo>
                  <a:lnTo>
                    <a:pt x="790144" y="599270"/>
                  </a:lnTo>
                  <a:lnTo>
                    <a:pt x="767648" y="639358"/>
                  </a:lnTo>
                  <a:lnTo>
                    <a:pt x="741010" y="676552"/>
                  </a:lnTo>
                  <a:lnTo>
                    <a:pt x="710540" y="710540"/>
                  </a:lnTo>
                  <a:lnTo>
                    <a:pt x="676552" y="741010"/>
                  </a:lnTo>
                  <a:lnTo>
                    <a:pt x="639358" y="767648"/>
                  </a:lnTo>
                  <a:lnTo>
                    <a:pt x="599270" y="790144"/>
                  </a:lnTo>
                  <a:lnTo>
                    <a:pt x="556600" y="808184"/>
                  </a:lnTo>
                  <a:lnTo>
                    <a:pt x="511661" y="821457"/>
                  </a:lnTo>
                  <a:lnTo>
                    <a:pt x="464765" y="829649"/>
                  </a:lnTo>
                  <a:lnTo>
                    <a:pt x="416225" y="832450"/>
                  </a:lnTo>
                  <a:lnTo>
                    <a:pt x="367684" y="829649"/>
                  </a:lnTo>
                  <a:lnTo>
                    <a:pt x="320788" y="821457"/>
                  </a:lnTo>
                  <a:lnTo>
                    <a:pt x="275849" y="808184"/>
                  </a:lnTo>
                  <a:lnTo>
                    <a:pt x="233179" y="790144"/>
                  </a:lnTo>
                  <a:lnTo>
                    <a:pt x="193091" y="767648"/>
                  </a:lnTo>
                  <a:lnTo>
                    <a:pt x="155897" y="741010"/>
                  </a:lnTo>
                  <a:lnTo>
                    <a:pt x="121909" y="710540"/>
                  </a:lnTo>
                  <a:lnTo>
                    <a:pt x="91439" y="676552"/>
                  </a:lnTo>
                  <a:lnTo>
                    <a:pt x="64801" y="639358"/>
                  </a:lnTo>
                  <a:lnTo>
                    <a:pt x="42305" y="599270"/>
                  </a:lnTo>
                  <a:lnTo>
                    <a:pt x="24265" y="556600"/>
                  </a:lnTo>
                  <a:lnTo>
                    <a:pt x="10992" y="511661"/>
                  </a:lnTo>
                  <a:lnTo>
                    <a:pt x="2800" y="464765"/>
                  </a:lnTo>
                  <a:lnTo>
                    <a:pt x="0" y="416225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4" name="object 16"/>
            <p:cNvSpPr/>
            <p:nvPr/>
          </p:nvSpPr>
          <p:spPr>
            <a:xfrm>
              <a:off x="4047166" y="4429321"/>
              <a:ext cx="832485" cy="832485"/>
            </a:xfrm>
            <a:custGeom>
              <a:avLst/>
              <a:gdLst/>
              <a:ahLst/>
              <a:cxnLst/>
              <a:rect l="l" t="t" r="r" b="b"/>
              <a:pathLst>
                <a:path w="832485" h="832485">
                  <a:moveTo>
                    <a:pt x="0" y="416225"/>
                  </a:moveTo>
                  <a:lnTo>
                    <a:pt x="2800" y="367684"/>
                  </a:lnTo>
                  <a:lnTo>
                    <a:pt x="10992" y="320788"/>
                  </a:lnTo>
                  <a:lnTo>
                    <a:pt x="24265" y="275849"/>
                  </a:lnTo>
                  <a:lnTo>
                    <a:pt x="42305" y="233179"/>
                  </a:lnTo>
                  <a:lnTo>
                    <a:pt x="64801" y="193091"/>
                  </a:lnTo>
                  <a:lnTo>
                    <a:pt x="91439" y="155897"/>
                  </a:lnTo>
                  <a:lnTo>
                    <a:pt x="121909" y="121909"/>
                  </a:lnTo>
                  <a:lnTo>
                    <a:pt x="155897" y="91439"/>
                  </a:lnTo>
                  <a:lnTo>
                    <a:pt x="193091" y="64801"/>
                  </a:lnTo>
                  <a:lnTo>
                    <a:pt x="233179" y="42305"/>
                  </a:lnTo>
                  <a:lnTo>
                    <a:pt x="275849" y="24265"/>
                  </a:lnTo>
                  <a:lnTo>
                    <a:pt x="320788" y="10992"/>
                  </a:lnTo>
                  <a:lnTo>
                    <a:pt x="367684" y="2800"/>
                  </a:lnTo>
                  <a:lnTo>
                    <a:pt x="416225" y="0"/>
                  </a:lnTo>
                  <a:lnTo>
                    <a:pt x="464765" y="2800"/>
                  </a:lnTo>
                  <a:lnTo>
                    <a:pt x="511661" y="10992"/>
                  </a:lnTo>
                  <a:lnTo>
                    <a:pt x="556600" y="24265"/>
                  </a:lnTo>
                  <a:lnTo>
                    <a:pt x="599270" y="42305"/>
                  </a:lnTo>
                  <a:lnTo>
                    <a:pt x="639358" y="64801"/>
                  </a:lnTo>
                  <a:lnTo>
                    <a:pt x="676552" y="91439"/>
                  </a:lnTo>
                  <a:lnTo>
                    <a:pt x="710540" y="121909"/>
                  </a:lnTo>
                  <a:lnTo>
                    <a:pt x="741010" y="155897"/>
                  </a:lnTo>
                  <a:lnTo>
                    <a:pt x="767648" y="193091"/>
                  </a:lnTo>
                  <a:lnTo>
                    <a:pt x="790144" y="233179"/>
                  </a:lnTo>
                  <a:lnTo>
                    <a:pt x="808184" y="275849"/>
                  </a:lnTo>
                  <a:lnTo>
                    <a:pt x="821457" y="320788"/>
                  </a:lnTo>
                  <a:lnTo>
                    <a:pt x="829649" y="367684"/>
                  </a:lnTo>
                  <a:lnTo>
                    <a:pt x="832450" y="416225"/>
                  </a:lnTo>
                  <a:lnTo>
                    <a:pt x="829649" y="464765"/>
                  </a:lnTo>
                  <a:lnTo>
                    <a:pt x="821457" y="511661"/>
                  </a:lnTo>
                  <a:lnTo>
                    <a:pt x="808184" y="556600"/>
                  </a:lnTo>
                  <a:lnTo>
                    <a:pt x="790144" y="599270"/>
                  </a:lnTo>
                  <a:lnTo>
                    <a:pt x="767648" y="639358"/>
                  </a:lnTo>
                  <a:lnTo>
                    <a:pt x="741010" y="676552"/>
                  </a:lnTo>
                  <a:lnTo>
                    <a:pt x="710540" y="710540"/>
                  </a:lnTo>
                  <a:lnTo>
                    <a:pt x="676552" y="741010"/>
                  </a:lnTo>
                  <a:lnTo>
                    <a:pt x="639358" y="767648"/>
                  </a:lnTo>
                  <a:lnTo>
                    <a:pt x="599270" y="790144"/>
                  </a:lnTo>
                  <a:lnTo>
                    <a:pt x="556600" y="808184"/>
                  </a:lnTo>
                  <a:lnTo>
                    <a:pt x="511661" y="821457"/>
                  </a:lnTo>
                  <a:lnTo>
                    <a:pt x="464765" y="829649"/>
                  </a:lnTo>
                  <a:lnTo>
                    <a:pt x="416225" y="832450"/>
                  </a:lnTo>
                  <a:lnTo>
                    <a:pt x="367684" y="829649"/>
                  </a:lnTo>
                  <a:lnTo>
                    <a:pt x="320788" y="821457"/>
                  </a:lnTo>
                  <a:lnTo>
                    <a:pt x="275849" y="808184"/>
                  </a:lnTo>
                  <a:lnTo>
                    <a:pt x="233179" y="790144"/>
                  </a:lnTo>
                  <a:lnTo>
                    <a:pt x="193091" y="767648"/>
                  </a:lnTo>
                  <a:lnTo>
                    <a:pt x="155897" y="741010"/>
                  </a:lnTo>
                  <a:lnTo>
                    <a:pt x="121909" y="710540"/>
                  </a:lnTo>
                  <a:lnTo>
                    <a:pt x="91439" y="676552"/>
                  </a:lnTo>
                  <a:lnTo>
                    <a:pt x="64801" y="639358"/>
                  </a:lnTo>
                  <a:lnTo>
                    <a:pt x="42305" y="599270"/>
                  </a:lnTo>
                  <a:lnTo>
                    <a:pt x="24265" y="556600"/>
                  </a:lnTo>
                  <a:lnTo>
                    <a:pt x="10992" y="511661"/>
                  </a:lnTo>
                  <a:lnTo>
                    <a:pt x="2800" y="464765"/>
                  </a:lnTo>
                  <a:lnTo>
                    <a:pt x="0" y="416225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5" name="object 17"/>
            <p:cNvSpPr/>
            <p:nvPr/>
          </p:nvSpPr>
          <p:spPr>
            <a:xfrm>
              <a:off x="4047166" y="5602085"/>
              <a:ext cx="832485" cy="832485"/>
            </a:xfrm>
            <a:custGeom>
              <a:avLst/>
              <a:gdLst/>
              <a:ahLst/>
              <a:cxnLst/>
              <a:rect l="l" t="t" r="r" b="b"/>
              <a:pathLst>
                <a:path w="832485" h="832485">
                  <a:moveTo>
                    <a:pt x="0" y="416225"/>
                  </a:moveTo>
                  <a:lnTo>
                    <a:pt x="2800" y="367684"/>
                  </a:lnTo>
                  <a:lnTo>
                    <a:pt x="10992" y="320788"/>
                  </a:lnTo>
                  <a:lnTo>
                    <a:pt x="24265" y="275849"/>
                  </a:lnTo>
                  <a:lnTo>
                    <a:pt x="42305" y="233179"/>
                  </a:lnTo>
                  <a:lnTo>
                    <a:pt x="64801" y="193091"/>
                  </a:lnTo>
                  <a:lnTo>
                    <a:pt x="91439" y="155897"/>
                  </a:lnTo>
                  <a:lnTo>
                    <a:pt x="121909" y="121909"/>
                  </a:lnTo>
                  <a:lnTo>
                    <a:pt x="155897" y="91439"/>
                  </a:lnTo>
                  <a:lnTo>
                    <a:pt x="193091" y="64801"/>
                  </a:lnTo>
                  <a:lnTo>
                    <a:pt x="233179" y="42305"/>
                  </a:lnTo>
                  <a:lnTo>
                    <a:pt x="275849" y="24265"/>
                  </a:lnTo>
                  <a:lnTo>
                    <a:pt x="320788" y="10992"/>
                  </a:lnTo>
                  <a:lnTo>
                    <a:pt x="367684" y="2800"/>
                  </a:lnTo>
                  <a:lnTo>
                    <a:pt x="416225" y="0"/>
                  </a:lnTo>
                  <a:lnTo>
                    <a:pt x="464765" y="2800"/>
                  </a:lnTo>
                  <a:lnTo>
                    <a:pt x="511661" y="10992"/>
                  </a:lnTo>
                  <a:lnTo>
                    <a:pt x="556600" y="24265"/>
                  </a:lnTo>
                  <a:lnTo>
                    <a:pt x="599270" y="42305"/>
                  </a:lnTo>
                  <a:lnTo>
                    <a:pt x="639358" y="64801"/>
                  </a:lnTo>
                  <a:lnTo>
                    <a:pt x="676552" y="91439"/>
                  </a:lnTo>
                  <a:lnTo>
                    <a:pt x="710540" y="121909"/>
                  </a:lnTo>
                  <a:lnTo>
                    <a:pt x="741010" y="155897"/>
                  </a:lnTo>
                  <a:lnTo>
                    <a:pt x="767648" y="193091"/>
                  </a:lnTo>
                  <a:lnTo>
                    <a:pt x="790144" y="233179"/>
                  </a:lnTo>
                  <a:lnTo>
                    <a:pt x="808184" y="275849"/>
                  </a:lnTo>
                  <a:lnTo>
                    <a:pt x="821457" y="320788"/>
                  </a:lnTo>
                  <a:lnTo>
                    <a:pt x="829649" y="367684"/>
                  </a:lnTo>
                  <a:lnTo>
                    <a:pt x="832450" y="416225"/>
                  </a:lnTo>
                  <a:lnTo>
                    <a:pt x="829649" y="464765"/>
                  </a:lnTo>
                  <a:lnTo>
                    <a:pt x="821457" y="511661"/>
                  </a:lnTo>
                  <a:lnTo>
                    <a:pt x="808184" y="556600"/>
                  </a:lnTo>
                  <a:lnTo>
                    <a:pt x="790144" y="599270"/>
                  </a:lnTo>
                  <a:lnTo>
                    <a:pt x="767648" y="639358"/>
                  </a:lnTo>
                  <a:lnTo>
                    <a:pt x="741010" y="676552"/>
                  </a:lnTo>
                  <a:lnTo>
                    <a:pt x="710540" y="710540"/>
                  </a:lnTo>
                  <a:lnTo>
                    <a:pt x="676552" y="741010"/>
                  </a:lnTo>
                  <a:lnTo>
                    <a:pt x="639358" y="767648"/>
                  </a:lnTo>
                  <a:lnTo>
                    <a:pt x="599270" y="790144"/>
                  </a:lnTo>
                  <a:lnTo>
                    <a:pt x="556600" y="808184"/>
                  </a:lnTo>
                  <a:lnTo>
                    <a:pt x="511661" y="821457"/>
                  </a:lnTo>
                  <a:lnTo>
                    <a:pt x="464765" y="829649"/>
                  </a:lnTo>
                  <a:lnTo>
                    <a:pt x="416225" y="832450"/>
                  </a:lnTo>
                  <a:lnTo>
                    <a:pt x="367684" y="829649"/>
                  </a:lnTo>
                  <a:lnTo>
                    <a:pt x="320788" y="821457"/>
                  </a:lnTo>
                  <a:lnTo>
                    <a:pt x="275849" y="808184"/>
                  </a:lnTo>
                  <a:lnTo>
                    <a:pt x="233179" y="790144"/>
                  </a:lnTo>
                  <a:lnTo>
                    <a:pt x="193091" y="767648"/>
                  </a:lnTo>
                  <a:lnTo>
                    <a:pt x="155897" y="741010"/>
                  </a:lnTo>
                  <a:lnTo>
                    <a:pt x="121909" y="710540"/>
                  </a:lnTo>
                  <a:lnTo>
                    <a:pt x="91439" y="676552"/>
                  </a:lnTo>
                  <a:lnTo>
                    <a:pt x="64801" y="639358"/>
                  </a:lnTo>
                  <a:lnTo>
                    <a:pt x="42305" y="599270"/>
                  </a:lnTo>
                  <a:lnTo>
                    <a:pt x="24265" y="556600"/>
                  </a:lnTo>
                  <a:lnTo>
                    <a:pt x="10992" y="511661"/>
                  </a:lnTo>
                  <a:lnTo>
                    <a:pt x="2800" y="464765"/>
                  </a:lnTo>
                  <a:lnTo>
                    <a:pt x="0" y="416225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36" name="object 18"/>
            <p:cNvSpPr/>
            <p:nvPr/>
          </p:nvSpPr>
          <p:spPr>
            <a:xfrm>
              <a:off x="4047166" y="6774849"/>
              <a:ext cx="832485" cy="832485"/>
            </a:xfrm>
            <a:custGeom>
              <a:avLst/>
              <a:gdLst/>
              <a:ahLst/>
              <a:cxnLst/>
              <a:rect l="l" t="t" r="r" b="b"/>
              <a:pathLst>
                <a:path w="832485" h="832484">
                  <a:moveTo>
                    <a:pt x="0" y="416225"/>
                  </a:moveTo>
                  <a:lnTo>
                    <a:pt x="2800" y="367684"/>
                  </a:lnTo>
                  <a:lnTo>
                    <a:pt x="10992" y="320788"/>
                  </a:lnTo>
                  <a:lnTo>
                    <a:pt x="24265" y="275849"/>
                  </a:lnTo>
                  <a:lnTo>
                    <a:pt x="42305" y="233179"/>
                  </a:lnTo>
                  <a:lnTo>
                    <a:pt x="64801" y="193091"/>
                  </a:lnTo>
                  <a:lnTo>
                    <a:pt x="91439" y="155897"/>
                  </a:lnTo>
                  <a:lnTo>
                    <a:pt x="121909" y="121909"/>
                  </a:lnTo>
                  <a:lnTo>
                    <a:pt x="155897" y="91439"/>
                  </a:lnTo>
                  <a:lnTo>
                    <a:pt x="193091" y="64801"/>
                  </a:lnTo>
                  <a:lnTo>
                    <a:pt x="233179" y="42305"/>
                  </a:lnTo>
                  <a:lnTo>
                    <a:pt x="275849" y="24265"/>
                  </a:lnTo>
                  <a:lnTo>
                    <a:pt x="320788" y="10992"/>
                  </a:lnTo>
                  <a:lnTo>
                    <a:pt x="367684" y="2800"/>
                  </a:lnTo>
                  <a:lnTo>
                    <a:pt x="416225" y="0"/>
                  </a:lnTo>
                  <a:lnTo>
                    <a:pt x="464765" y="2800"/>
                  </a:lnTo>
                  <a:lnTo>
                    <a:pt x="511661" y="10992"/>
                  </a:lnTo>
                  <a:lnTo>
                    <a:pt x="556600" y="24265"/>
                  </a:lnTo>
                  <a:lnTo>
                    <a:pt x="599270" y="42305"/>
                  </a:lnTo>
                  <a:lnTo>
                    <a:pt x="639358" y="64801"/>
                  </a:lnTo>
                  <a:lnTo>
                    <a:pt x="676552" y="91439"/>
                  </a:lnTo>
                  <a:lnTo>
                    <a:pt x="710540" y="121909"/>
                  </a:lnTo>
                  <a:lnTo>
                    <a:pt x="741010" y="155897"/>
                  </a:lnTo>
                  <a:lnTo>
                    <a:pt x="767648" y="193091"/>
                  </a:lnTo>
                  <a:lnTo>
                    <a:pt x="790144" y="233179"/>
                  </a:lnTo>
                  <a:lnTo>
                    <a:pt x="808184" y="275849"/>
                  </a:lnTo>
                  <a:lnTo>
                    <a:pt x="821457" y="320788"/>
                  </a:lnTo>
                  <a:lnTo>
                    <a:pt x="829649" y="367684"/>
                  </a:lnTo>
                  <a:lnTo>
                    <a:pt x="832450" y="416225"/>
                  </a:lnTo>
                  <a:lnTo>
                    <a:pt x="829649" y="464765"/>
                  </a:lnTo>
                  <a:lnTo>
                    <a:pt x="821457" y="511661"/>
                  </a:lnTo>
                  <a:lnTo>
                    <a:pt x="808184" y="556600"/>
                  </a:lnTo>
                  <a:lnTo>
                    <a:pt x="790144" y="599270"/>
                  </a:lnTo>
                  <a:lnTo>
                    <a:pt x="767648" y="639358"/>
                  </a:lnTo>
                  <a:lnTo>
                    <a:pt x="741010" y="676552"/>
                  </a:lnTo>
                  <a:lnTo>
                    <a:pt x="710540" y="710540"/>
                  </a:lnTo>
                  <a:lnTo>
                    <a:pt x="676552" y="741010"/>
                  </a:lnTo>
                  <a:lnTo>
                    <a:pt x="639358" y="767648"/>
                  </a:lnTo>
                  <a:lnTo>
                    <a:pt x="599270" y="790144"/>
                  </a:lnTo>
                  <a:lnTo>
                    <a:pt x="556600" y="808184"/>
                  </a:lnTo>
                  <a:lnTo>
                    <a:pt x="511661" y="821457"/>
                  </a:lnTo>
                  <a:lnTo>
                    <a:pt x="464765" y="829649"/>
                  </a:lnTo>
                  <a:lnTo>
                    <a:pt x="416225" y="832450"/>
                  </a:lnTo>
                  <a:lnTo>
                    <a:pt x="367684" y="829649"/>
                  </a:lnTo>
                  <a:lnTo>
                    <a:pt x="320788" y="821457"/>
                  </a:lnTo>
                  <a:lnTo>
                    <a:pt x="275849" y="808184"/>
                  </a:lnTo>
                  <a:lnTo>
                    <a:pt x="233179" y="790144"/>
                  </a:lnTo>
                  <a:lnTo>
                    <a:pt x="193091" y="767648"/>
                  </a:lnTo>
                  <a:lnTo>
                    <a:pt x="155897" y="741010"/>
                  </a:lnTo>
                  <a:lnTo>
                    <a:pt x="121909" y="710540"/>
                  </a:lnTo>
                  <a:lnTo>
                    <a:pt x="91439" y="676552"/>
                  </a:lnTo>
                  <a:lnTo>
                    <a:pt x="64801" y="639358"/>
                  </a:lnTo>
                  <a:lnTo>
                    <a:pt x="42305" y="599270"/>
                  </a:lnTo>
                  <a:lnTo>
                    <a:pt x="24265" y="556600"/>
                  </a:lnTo>
                  <a:lnTo>
                    <a:pt x="10992" y="511661"/>
                  </a:lnTo>
                  <a:lnTo>
                    <a:pt x="2800" y="464765"/>
                  </a:lnTo>
                  <a:lnTo>
                    <a:pt x="0" y="416225"/>
                  </a:lnTo>
                  <a:close/>
                </a:path>
              </a:pathLst>
            </a:custGeom>
            <a:ln w="635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37" name="object 19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227575" y="3438144"/>
              <a:ext cx="472439" cy="469391"/>
            </a:xfrm>
            <a:prstGeom prst="rect">
              <a:avLst/>
            </a:prstGeom>
          </p:spPr>
        </p:pic>
        <p:pic>
          <p:nvPicPr>
            <p:cNvPr id="38" name="object 2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227575" y="4608576"/>
              <a:ext cx="472439" cy="472439"/>
            </a:xfrm>
            <a:prstGeom prst="rect">
              <a:avLst/>
            </a:prstGeom>
          </p:spPr>
        </p:pic>
        <p:pic>
          <p:nvPicPr>
            <p:cNvPr id="39" name="object 21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7575" y="5782055"/>
              <a:ext cx="472439" cy="472440"/>
            </a:xfrm>
            <a:prstGeom prst="rect">
              <a:avLst/>
            </a:prstGeom>
          </p:spPr>
        </p:pic>
        <p:pic>
          <p:nvPicPr>
            <p:cNvPr id="40" name="object 2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227575" y="6955535"/>
              <a:ext cx="472439" cy="472440"/>
            </a:xfrm>
            <a:prstGeom prst="rect">
              <a:avLst/>
            </a:prstGeom>
          </p:spPr>
        </p:pic>
      </p:grpSp>
      <p:sp>
        <p:nvSpPr>
          <p:cNvPr id="13" name="Прямоугольник 12"/>
          <p:cNvSpPr/>
          <p:nvPr/>
        </p:nvSpPr>
        <p:spPr>
          <a:xfrm>
            <a:off x="4656029" y="5873512"/>
            <a:ext cx="706097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lang="ru-RU" b="1" spc="185" dirty="0">
                <a:solidFill>
                  <a:schemeClr val="bg1"/>
                </a:solidFill>
                <a:latin typeface="Arial"/>
                <a:cs typeface="Arial"/>
              </a:rPr>
              <a:t>Ключевые показатели эффективности к 2030 году</a:t>
            </a:r>
            <a:endParaRPr lang="ru-RU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1" name="object 25"/>
          <p:cNvSpPr/>
          <p:nvPr/>
        </p:nvSpPr>
        <p:spPr>
          <a:xfrm flipV="1">
            <a:off x="3778308" y="6313195"/>
            <a:ext cx="8993761" cy="60538"/>
          </a:xfrm>
          <a:custGeom>
            <a:avLst/>
            <a:gdLst/>
            <a:ahLst/>
            <a:cxnLst/>
            <a:rect l="l" t="t" r="r" b="b"/>
            <a:pathLst>
              <a:path w="7053580" h="76200">
                <a:moveTo>
                  <a:pt x="6976809" y="42862"/>
                </a:moveTo>
                <a:lnTo>
                  <a:pt x="6976809" y="76200"/>
                </a:lnTo>
                <a:lnTo>
                  <a:pt x="7043484" y="42862"/>
                </a:lnTo>
                <a:lnTo>
                  <a:pt x="6976809" y="42862"/>
                </a:lnTo>
                <a:close/>
              </a:path>
              <a:path w="7053580" h="76200">
                <a:moveTo>
                  <a:pt x="6976809" y="33337"/>
                </a:moveTo>
                <a:lnTo>
                  <a:pt x="6976809" y="42862"/>
                </a:lnTo>
                <a:lnTo>
                  <a:pt x="6989517" y="42862"/>
                </a:lnTo>
                <a:lnTo>
                  <a:pt x="6989517" y="33337"/>
                </a:lnTo>
                <a:lnTo>
                  <a:pt x="6976809" y="33337"/>
                </a:lnTo>
                <a:close/>
              </a:path>
              <a:path w="7053580" h="76200">
                <a:moveTo>
                  <a:pt x="6976809" y="0"/>
                </a:moveTo>
                <a:lnTo>
                  <a:pt x="6976809" y="33337"/>
                </a:lnTo>
                <a:lnTo>
                  <a:pt x="6989517" y="33337"/>
                </a:lnTo>
                <a:lnTo>
                  <a:pt x="6989517" y="42862"/>
                </a:lnTo>
                <a:lnTo>
                  <a:pt x="7043487" y="42861"/>
                </a:lnTo>
                <a:lnTo>
                  <a:pt x="7053009" y="38100"/>
                </a:lnTo>
                <a:lnTo>
                  <a:pt x="6976809" y="0"/>
                </a:lnTo>
                <a:close/>
              </a:path>
              <a:path w="7053580" h="76200">
                <a:moveTo>
                  <a:pt x="0" y="33336"/>
                </a:moveTo>
                <a:lnTo>
                  <a:pt x="0" y="42861"/>
                </a:lnTo>
                <a:lnTo>
                  <a:pt x="6976809" y="42862"/>
                </a:lnTo>
                <a:lnTo>
                  <a:pt x="6976809" y="33337"/>
                </a:lnTo>
                <a:lnTo>
                  <a:pt x="0" y="33336"/>
                </a:lnTo>
                <a:close/>
              </a:path>
            </a:pathLst>
          </a:custGeom>
          <a:solidFill>
            <a:srgbClr val="1F77BA"/>
          </a:solidFill>
          <a:ln w="15875">
            <a:solidFill>
              <a:schemeClr val="bg1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16"/>
          <p:cNvSpPr txBox="1"/>
          <p:nvPr/>
        </p:nvSpPr>
        <p:spPr>
          <a:xfrm>
            <a:off x="2368010" y="7313231"/>
            <a:ext cx="7651906" cy="2564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ts val="1910"/>
              </a:lnSpc>
              <a:spcBef>
                <a:spcPts val="100"/>
              </a:spcBef>
            </a:pPr>
            <a:r>
              <a:rPr lang="ru-RU" b="1" spc="130" dirty="0">
                <a:solidFill>
                  <a:schemeClr val="bg1"/>
                </a:solidFill>
                <a:latin typeface="Trebuchet MS"/>
                <a:cs typeface="Trebuchet MS"/>
              </a:rPr>
              <a:t>Увеличить туристско-экскурсионный поток </a:t>
            </a:r>
            <a:r>
              <a:rPr lang="ru-RU" b="1" spc="130" dirty="0" smtClean="0">
                <a:solidFill>
                  <a:schemeClr val="bg1"/>
                </a:solidFill>
                <a:latin typeface="Trebuchet MS"/>
                <a:cs typeface="Trebuchet MS"/>
              </a:rPr>
              <a:t>до </a:t>
            </a:r>
            <a:r>
              <a:rPr lang="ru-RU" b="1" spc="130" dirty="0">
                <a:solidFill>
                  <a:schemeClr val="bg1"/>
                </a:solidFill>
                <a:latin typeface="Trebuchet MS"/>
                <a:cs typeface="Trebuchet MS"/>
              </a:rPr>
              <a:t>7 </a:t>
            </a:r>
            <a:r>
              <a:rPr lang="ru-RU" b="1" spc="130" dirty="0" smtClean="0">
                <a:solidFill>
                  <a:schemeClr val="bg1"/>
                </a:solidFill>
                <a:latin typeface="Trebuchet MS"/>
                <a:cs typeface="Trebuchet MS"/>
              </a:rPr>
              <a:t>тыс. чел.</a:t>
            </a:r>
            <a:endParaRPr b="1" spc="130" dirty="0">
              <a:solidFill>
                <a:schemeClr val="bg1"/>
              </a:solidFill>
              <a:latin typeface="Trebuchet MS"/>
              <a:cs typeface="Trebuchet MS"/>
            </a:endParaRPr>
          </a:p>
        </p:txBody>
      </p:sp>
      <p:sp>
        <p:nvSpPr>
          <p:cNvPr id="43" name="object 29"/>
          <p:cNvSpPr txBox="1"/>
          <p:nvPr/>
        </p:nvSpPr>
        <p:spPr>
          <a:xfrm>
            <a:off x="9902553" y="6436399"/>
            <a:ext cx="2869516" cy="253273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>
              <a:spcBef>
                <a:spcPts val="114"/>
              </a:spcBef>
            </a:pPr>
            <a:r>
              <a:rPr lang="ru-RU" sz="1400" spc="-10" dirty="0">
                <a:solidFill>
                  <a:schemeClr val="bg1"/>
                </a:solidFill>
                <a:latin typeface="Arial"/>
                <a:cs typeface="Arial"/>
              </a:rPr>
              <a:t>Текущее</a:t>
            </a:r>
            <a:r>
              <a:rPr lang="ru-RU" sz="1550" spc="-1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sz="1550" spc="-10" dirty="0" smtClean="0">
                <a:solidFill>
                  <a:schemeClr val="bg1"/>
                </a:solidFill>
                <a:latin typeface="Arial"/>
                <a:cs typeface="Arial"/>
              </a:rPr>
              <a:t>значение (2019 год)</a:t>
            </a:r>
            <a:endParaRPr sz="1550" spc="-1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4" name="object 32"/>
          <p:cNvSpPr txBox="1"/>
          <p:nvPr/>
        </p:nvSpPr>
        <p:spPr>
          <a:xfrm>
            <a:off x="10454995" y="7241662"/>
            <a:ext cx="2048955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</a:pPr>
            <a:r>
              <a:rPr lang="ru-RU" sz="2200" b="1" spc="105" dirty="0">
                <a:solidFill>
                  <a:schemeClr val="bg1"/>
                </a:solidFill>
                <a:latin typeface="Arial"/>
                <a:cs typeface="Arial"/>
              </a:rPr>
              <a:t>1,7 тыс. чел.</a:t>
            </a:r>
            <a:endParaRPr sz="2200" b="1" spc="105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5" name="object 16"/>
          <p:cNvSpPr txBox="1"/>
          <p:nvPr/>
        </p:nvSpPr>
        <p:spPr>
          <a:xfrm>
            <a:off x="2375822" y="6747547"/>
            <a:ext cx="7259203" cy="326371"/>
          </a:xfrm>
          <a:prstGeom prst="rect">
            <a:avLst/>
          </a:prstGeom>
        </p:spPr>
        <p:txBody>
          <a:bodyPr vert="horz" wrap="square" lIns="0" tIns="4889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85"/>
              </a:spcBef>
            </a:pPr>
            <a:r>
              <a:rPr lang="ru-RU" b="1" spc="130" dirty="0" smtClean="0">
                <a:solidFill>
                  <a:schemeClr val="bg1"/>
                </a:solidFill>
                <a:latin typeface="Trebuchet MS"/>
                <a:cs typeface="Trebuchet MS"/>
              </a:rPr>
              <a:t>Увеличить вклад креативных индустрий в ВРП до </a:t>
            </a:r>
            <a:r>
              <a:rPr lang="ru-RU" b="1" spc="110" dirty="0" smtClean="0">
                <a:solidFill>
                  <a:schemeClr val="bg1"/>
                </a:solidFill>
                <a:latin typeface="Arial"/>
                <a:cs typeface="Arial"/>
              </a:rPr>
              <a:t>11,4%</a:t>
            </a:r>
            <a:endParaRPr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6" name="object 27"/>
          <p:cNvSpPr txBox="1"/>
          <p:nvPr/>
        </p:nvSpPr>
        <p:spPr>
          <a:xfrm>
            <a:off x="11024177" y="6775619"/>
            <a:ext cx="910590" cy="35137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ru-RU" sz="2200" b="1" spc="105" dirty="0" smtClean="0">
                <a:solidFill>
                  <a:schemeClr val="bg1"/>
                </a:solidFill>
                <a:latin typeface="Arial"/>
                <a:cs typeface="Arial"/>
              </a:rPr>
              <a:t>2,3 %</a:t>
            </a:r>
            <a:endParaRPr sz="22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47" name="object 106"/>
          <p:cNvSpPr/>
          <p:nvPr/>
        </p:nvSpPr>
        <p:spPr>
          <a:xfrm rot="5400000">
            <a:off x="7884103" y="5297685"/>
            <a:ext cx="511153" cy="296376"/>
          </a:xfrm>
          <a:custGeom>
            <a:avLst/>
            <a:gdLst/>
            <a:ahLst/>
            <a:cxnLst/>
            <a:rect l="l" t="t" r="r" b="b"/>
            <a:pathLst>
              <a:path w="473709" h="286384">
                <a:moveTo>
                  <a:pt x="247751" y="143167"/>
                </a:moveTo>
                <a:lnTo>
                  <a:pt x="123875" y="0"/>
                </a:lnTo>
                <a:lnTo>
                  <a:pt x="0" y="0"/>
                </a:lnTo>
                <a:lnTo>
                  <a:pt x="123875" y="143167"/>
                </a:lnTo>
                <a:lnTo>
                  <a:pt x="0" y="286334"/>
                </a:lnTo>
                <a:lnTo>
                  <a:pt x="123875" y="286334"/>
                </a:lnTo>
                <a:lnTo>
                  <a:pt x="247751" y="143167"/>
                </a:lnTo>
                <a:close/>
              </a:path>
              <a:path w="473709" h="286384">
                <a:moveTo>
                  <a:pt x="473189" y="143167"/>
                </a:moveTo>
                <a:lnTo>
                  <a:pt x="349313" y="0"/>
                </a:lnTo>
                <a:lnTo>
                  <a:pt x="225450" y="0"/>
                </a:lnTo>
                <a:lnTo>
                  <a:pt x="349313" y="143167"/>
                </a:lnTo>
                <a:lnTo>
                  <a:pt x="225450" y="286334"/>
                </a:lnTo>
                <a:lnTo>
                  <a:pt x="349313" y="286334"/>
                </a:lnTo>
                <a:lnTo>
                  <a:pt x="473189" y="143167"/>
                </a:lnTo>
                <a:close/>
              </a:path>
            </a:pathLst>
          </a:custGeom>
          <a:solidFill>
            <a:srgbClr val="FFC000">
              <a:alpha val="50000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48" name="object 11"/>
          <p:cNvGrpSpPr/>
          <p:nvPr/>
        </p:nvGrpSpPr>
        <p:grpSpPr>
          <a:xfrm>
            <a:off x="258122" y="3040435"/>
            <a:ext cx="2560320" cy="2560320"/>
            <a:chOff x="586173" y="2972441"/>
            <a:chExt cx="2560320" cy="2560320"/>
          </a:xfrm>
        </p:grpSpPr>
        <p:sp>
          <p:nvSpPr>
            <p:cNvPr id="49" name="object 12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2528365" y="0"/>
                  </a:moveTo>
                  <a:lnTo>
                    <a:pt x="0" y="0"/>
                  </a:lnTo>
                  <a:lnTo>
                    <a:pt x="0" y="2528365"/>
                  </a:lnTo>
                  <a:lnTo>
                    <a:pt x="2528365" y="2528365"/>
                  </a:lnTo>
                  <a:lnTo>
                    <a:pt x="2528365" y="0"/>
                  </a:lnTo>
                  <a:close/>
                </a:path>
              </a:pathLst>
            </a:custGeom>
            <a:solidFill>
              <a:srgbClr val="FFFFFF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3"/>
            <p:cNvSpPr/>
            <p:nvPr/>
          </p:nvSpPr>
          <p:spPr>
            <a:xfrm>
              <a:off x="602048" y="2988316"/>
              <a:ext cx="2528570" cy="2528570"/>
            </a:xfrm>
            <a:custGeom>
              <a:avLst/>
              <a:gdLst/>
              <a:ahLst/>
              <a:cxnLst/>
              <a:rect l="l" t="t" r="r" b="b"/>
              <a:pathLst>
                <a:path w="2528570" h="2528570">
                  <a:moveTo>
                    <a:pt x="0" y="0"/>
                  </a:moveTo>
                  <a:lnTo>
                    <a:pt x="2528365" y="0"/>
                  </a:lnTo>
                  <a:lnTo>
                    <a:pt x="2528365" y="2528366"/>
                  </a:lnTo>
                  <a:lnTo>
                    <a:pt x="0" y="2528366"/>
                  </a:lnTo>
                  <a:lnTo>
                    <a:pt x="0" y="0"/>
                  </a:lnTo>
                  <a:close/>
                </a:path>
              </a:pathLst>
            </a:custGeom>
            <a:ln w="3175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4"/>
            <p:cNvSpPr/>
            <p:nvPr/>
          </p:nvSpPr>
          <p:spPr>
            <a:xfrm>
              <a:off x="1000417" y="3386708"/>
              <a:ext cx="1731645" cy="1731645"/>
            </a:xfrm>
            <a:custGeom>
              <a:avLst/>
              <a:gdLst/>
              <a:ahLst/>
              <a:cxnLst/>
              <a:rect l="l" t="t" r="r" b="b"/>
              <a:pathLst>
                <a:path w="1731645" h="1731645">
                  <a:moveTo>
                    <a:pt x="157391" y="0"/>
                  </a:moveTo>
                  <a:lnTo>
                    <a:pt x="0" y="0"/>
                  </a:lnTo>
                  <a:lnTo>
                    <a:pt x="0" y="157403"/>
                  </a:lnTo>
                  <a:lnTo>
                    <a:pt x="157391" y="157403"/>
                  </a:lnTo>
                  <a:lnTo>
                    <a:pt x="157391" y="0"/>
                  </a:lnTo>
                  <a:close/>
                </a:path>
                <a:path w="1731645" h="1731645">
                  <a:moveTo>
                    <a:pt x="472236" y="0"/>
                  </a:moveTo>
                  <a:lnTo>
                    <a:pt x="314845" y="0"/>
                  </a:lnTo>
                  <a:lnTo>
                    <a:pt x="314845" y="314794"/>
                  </a:lnTo>
                  <a:lnTo>
                    <a:pt x="472236" y="314794"/>
                  </a:lnTo>
                  <a:lnTo>
                    <a:pt x="472236" y="0"/>
                  </a:lnTo>
                  <a:close/>
                </a:path>
                <a:path w="1731645" h="1731645">
                  <a:moveTo>
                    <a:pt x="944486" y="1416748"/>
                  </a:moveTo>
                  <a:lnTo>
                    <a:pt x="787082" y="1416748"/>
                  </a:lnTo>
                  <a:lnTo>
                    <a:pt x="787082" y="1731581"/>
                  </a:lnTo>
                  <a:lnTo>
                    <a:pt x="944486" y="1731581"/>
                  </a:lnTo>
                  <a:lnTo>
                    <a:pt x="944486" y="1416748"/>
                  </a:lnTo>
                  <a:close/>
                </a:path>
                <a:path w="1731645" h="1731645">
                  <a:moveTo>
                    <a:pt x="944486" y="0"/>
                  </a:moveTo>
                  <a:lnTo>
                    <a:pt x="787082" y="0"/>
                  </a:lnTo>
                  <a:lnTo>
                    <a:pt x="787082" y="314794"/>
                  </a:lnTo>
                  <a:lnTo>
                    <a:pt x="944486" y="314794"/>
                  </a:lnTo>
                  <a:lnTo>
                    <a:pt x="944486" y="0"/>
                  </a:lnTo>
                  <a:close/>
                </a:path>
                <a:path w="1731645" h="1731645">
                  <a:moveTo>
                    <a:pt x="1101928" y="629653"/>
                  </a:moveTo>
                  <a:lnTo>
                    <a:pt x="630288" y="629653"/>
                  </a:lnTo>
                  <a:lnTo>
                    <a:pt x="630288" y="723976"/>
                  </a:lnTo>
                  <a:lnTo>
                    <a:pt x="940892" y="723976"/>
                  </a:lnTo>
                  <a:lnTo>
                    <a:pt x="629678" y="1035202"/>
                  </a:lnTo>
                  <a:lnTo>
                    <a:pt x="696379" y="1101902"/>
                  </a:lnTo>
                  <a:lnTo>
                    <a:pt x="1007592" y="790689"/>
                  </a:lnTo>
                  <a:lnTo>
                    <a:pt x="1007592" y="1101305"/>
                  </a:lnTo>
                  <a:lnTo>
                    <a:pt x="1101928" y="1101305"/>
                  </a:lnTo>
                  <a:lnTo>
                    <a:pt x="1101928" y="790689"/>
                  </a:lnTo>
                  <a:lnTo>
                    <a:pt x="1101928" y="629653"/>
                  </a:lnTo>
                  <a:close/>
                </a:path>
                <a:path w="1731645" h="1731645">
                  <a:moveTo>
                    <a:pt x="1416773" y="1416748"/>
                  </a:moveTo>
                  <a:lnTo>
                    <a:pt x="1259344" y="1416748"/>
                  </a:lnTo>
                  <a:lnTo>
                    <a:pt x="1259344" y="1731581"/>
                  </a:lnTo>
                  <a:lnTo>
                    <a:pt x="1416773" y="1731581"/>
                  </a:lnTo>
                  <a:lnTo>
                    <a:pt x="1416773" y="1416748"/>
                  </a:lnTo>
                  <a:close/>
                </a:path>
                <a:path w="1731645" h="1731645">
                  <a:moveTo>
                    <a:pt x="1731606" y="1495425"/>
                  </a:moveTo>
                  <a:lnTo>
                    <a:pt x="1495463" y="1495425"/>
                  </a:lnTo>
                  <a:lnTo>
                    <a:pt x="1495463" y="1731581"/>
                  </a:lnTo>
                  <a:lnTo>
                    <a:pt x="1731606" y="1731581"/>
                  </a:lnTo>
                  <a:lnTo>
                    <a:pt x="1731606" y="1495425"/>
                  </a:lnTo>
                  <a:close/>
                </a:path>
                <a:path w="1731645" h="1731645">
                  <a:moveTo>
                    <a:pt x="1731619" y="381"/>
                  </a:moveTo>
                  <a:lnTo>
                    <a:pt x="1574190" y="381"/>
                  </a:lnTo>
                  <a:lnTo>
                    <a:pt x="1574190" y="157861"/>
                  </a:lnTo>
                  <a:lnTo>
                    <a:pt x="1574190" y="315341"/>
                  </a:lnTo>
                  <a:lnTo>
                    <a:pt x="1416773" y="315341"/>
                  </a:lnTo>
                  <a:lnTo>
                    <a:pt x="1416773" y="157861"/>
                  </a:lnTo>
                  <a:lnTo>
                    <a:pt x="1574190" y="157861"/>
                  </a:lnTo>
                  <a:lnTo>
                    <a:pt x="1574190" y="381"/>
                  </a:lnTo>
                  <a:lnTo>
                    <a:pt x="1259344" y="381"/>
                  </a:lnTo>
                  <a:lnTo>
                    <a:pt x="1259344" y="157861"/>
                  </a:lnTo>
                  <a:lnTo>
                    <a:pt x="1259344" y="315341"/>
                  </a:lnTo>
                  <a:lnTo>
                    <a:pt x="1259344" y="472821"/>
                  </a:lnTo>
                  <a:lnTo>
                    <a:pt x="1259344" y="786511"/>
                  </a:lnTo>
                  <a:lnTo>
                    <a:pt x="1259344" y="943991"/>
                  </a:lnTo>
                  <a:lnTo>
                    <a:pt x="1259344" y="1258951"/>
                  </a:lnTo>
                  <a:lnTo>
                    <a:pt x="472236" y="1258951"/>
                  </a:lnTo>
                  <a:lnTo>
                    <a:pt x="472236" y="943991"/>
                  </a:lnTo>
                  <a:lnTo>
                    <a:pt x="472236" y="786511"/>
                  </a:lnTo>
                  <a:lnTo>
                    <a:pt x="472236" y="472821"/>
                  </a:lnTo>
                  <a:lnTo>
                    <a:pt x="1259344" y="472821"/>
                  </a:lnTo>
                  <a:lnTo>
                    <a:pt x="1259344" y="315341"/>
                  </a:lnTo>
                  <a:lnTo>
                    <a:pt x="0" y="315341"/>
                  </a:lnTo>
                  <a:lnTo>
                    <a:pt x="0" y="472821"/>
                  </a:lnTo>
                  <a:lnTo>
                    <a:pt x="314845" y="472821"/>
                  </a:lnTo>
                  <a:lnTo>
                    <a:pt x="314845" y="786511"/>
                  </a:lnTo>
                  <a:lnTo>
                    <a:pt x="0" y="786511"/>
                  </a:lnTo>
                  <a:lnTo>
                    <a:pt x="0" y="943991"/>
                  </a:lnTo>
                  <a:lnTo>
                    <a:pt x="314845" y="943991"/>
                  </a:lnTo>
                  <a:lnTo>
                    <a:pt x="314845" y="1258951"/>
                  </a:lnTo>
                  <a:lnTo>
                    <a:pt x="0" y="1258951"/>
                  </a:lnTo>
                  <a:lnTo>
                    <a:pt x="0" y="1416431"/>
                  </a:lnTo>
                  <a:lnTo>
                    <a:pt x="0" y="1573911"/>
                  </a:lnTo>
                  <a:lnTo>
                    <a:pt x="0" y="1731391"/>
                  </a:lnTo>
                  <a:lnTo>
                    <a:pt x="472236" y="1731391"/>
                  </a:lnTo>
                  <a:lnTo>
                    <a:pt x="472236" y="1574177"/>
                  </a:lnTo>
                  <a:lnTo>
                    <a:pt x="472236" y="1573911"/>
                  </a:lnTo>
                  <a:lnTo>
                    <a:pt x="472236" y="1416748"/>
                  </a:lnTo>
                  <a:lnTo>
                    <a:pt x="314845" y="1416748"/>
                  </a:lnTo>
                  <a:lnTo>
                    <a:pt x="314845" y="1573911"/>
                  </a:lnTo>
                  <a:lnTo>
                    <a:pt x="157441" y="1573911"/>
                  </a:lnTo>
                  <a:lnTo>
                    <a:pt x="157441" y="1416431"/>
                  </a:lnTo>
                  <a:lnTo>
                    <a:pt x="1731619" y="1416431"/>
                  </a:lnTo>
                  <a:lnTo>
                    <a:pt x="1731619" y="1258951"/>
                  </a:lnTo>
                  <a:lnTo>
                    <a:pt x="1416773" y="1258951"/>
                  </a:lnTo>
                  <a:lnTo>
                    <a:pt x="1416773" y="943991"/>
                  </a:lnTo>
                  <a:lnTo>
                    <a:pt x="1731619" y="943991"/>
                  </a:lnTo>
                  <a:lnTo>
                    <a:pt x="1731619" y="786511"/>
                  </a:lnTo>
                  <a:lnTo>
                    <a:pt x="1416773" y="786511"/>
                  </a:lnTo>
                  <a:lnTo>
                    <a:pt x="1416773" y="472821"/>
                  </a:lnTo>
                  <a:lnTo>
                    <a:pt x="1731619" y="472821"/>
                  </a:lnTo>
                  <a:lnTo>
                    <a:pt x="1731619" y="315341"/>
                  </a:lnTo>
                  <a:lnTo>
                    <a:pt x="1731619" y="157861"/>
                  </a:lnTo>
                  <a:lnTo>
                    <a:pt x="1731619" y="381"/>
                  </a:lnTo>
                  <a:close/>
                </a:path>
              </a:pathLst>
            </a:custGeom>
            <a:solidFill>
              <a:srgbClr val="1F77BA"/>
            </a:solidFill>
            <a:ln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07134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oogle Shape;381;p51"/>
          <p:cNvPicPr preferRelativeResize="0"/>
          <p:nvPr/>
        </p:nvPicPr>
        <p:blipFill>
          <a:blip r:embed="rId2">
            <a:alphaModFix amt="90000"/>
          </a:blip>
          <a:stretch>
            <a:fillRect/>
          </a:stretch>
        </p:blipFill>
        <p:spPr>
          <a:xfrm>
            <a:off x="5200650" y="0"/>
            <a:ext cx="9925050" cy="8509000"/>
          </a:xfrm>
          <a:prstGeom prst="rect">
            <a:avLst/>
          </a:prstGeom>
          <a:blipFill dpi="0" rotWithShape="1">
            <a:blip r:embed="rId3">
              <a:alphaModFix amt="85000"/>
            </a:blip>
            <a:srcRect/>
            <a:stretch>
              <a:fillRect/>
            </a:stretch>
          </a:blipFill>
          <a:ln>
            <a:noFill/>
          </a:ln>
        </p:spPr>
      </p:pic>
      <p:grpSp>
        <p:nvGrpSpPr>
          <p:cNvPr id="2" name="object 2"/>
          <p:cNvGrpSpPr/>
          <p:nvPr/>
        </p:nvGrpSpPr>
        <p:grpSpPr>
          <a:xfrm>
            <a:off x="5505451" y="1954957"/>
            <a:ext cx="6324600" cy="1461344"/>
            <a:chOff x="4377912" y="3719215"/>
            <a:chExt cx="6482715" cy="2245360"/>
          </a:xfrm>
        </p:grpSpPr>
        <p:sp>
          <p:nvSpPr>
            <p:cNvPr id="3" name="object 3"/>
            <p:cNvSpPr/>
            <p:nvPr/>
          </p:nvSpPr>
          <p:spPr>
            <a:xfrm>
              <a:off x="4377912" y="3719215"/>
              <a:ext cx="6482715" cy="1839535"/>
            </a:xfrm>
            <a:custGeom>
              <a:avLst/>
              <a:gdLst/>
              <a:ahLst/>
              <a:cxnLst/>
              <a:rect l="l" t="t" r="r" b="b"/>
              <a:pathLst>
                <a:path w="6482715" h="2245360">
                  <a:moveTo>
                    <a:pt x="6482519" y="0"/>
                  </a:moveTo>
                  <a:lnTo>
                    <a:pt x="0" y="0"/>
                  </a:lnTo>
                  <a:lnTo>
                    <a:pt x="0" y="2244981"/>
                  </a:lnTo>
                  <a:lnTo>
                    <a:pt x="6482519" y="2244981"/>
                  </a:lnTo>
                  <a:lnTo>
                    <a:pt x="648251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" name="object 4"/>
            <p:cNvSpPr/>
            <p:nvPr/>
          </p:nvSpPr>
          <p:spPr>
            <a:xfrm>
              <a:off x="4377912" y="3719215"/>
              <a:ext cx="6482715" cy="2245360"/>
            </a:xfrm>
            <a:custGeom>
              <a:avLst/>
              <a:gdLst/>
              <a:ahLst/>
              <a:cxnLst/>
              <a:rect l="l" t="t" r="r" b="b"/>
              <a:pathLst>
                <a:path w="6482715" h="2245360">
                  <a:moveTo>
                    <a:pt x="0" y="0"/>
                  </a:moveTo>
                  <a:lnTo>
                    <a:pt x="6482519" y="0"/>
                  </a:lnTo>
                  <a:lnTo>
                    <a:pt x="6482519" y="2244981"/>
                  </a:lnTo>
                  <a:lnTo>
                    <a:pt x="0" y="2244981"/>
                  </a:lnTo>
                  <a:lnTo>
                    <a:pt x="0" y="0"/>
                  </a:lnTo>
                  <a:close/>
                </a:path>
              </a:pathLst>
            </a:custGeom>
            <a:ln w="35999">
              <a:noFill/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5" name="object 5"/>
          <p:cNvSpPr txBox="1"/>
          <p:nvPr/>
        </p:nvSpPr>
        <p:spPr>
          <a:xfrm>
            <a:off x="5634174" y="2129827"/>
            <a:ext cx="6452779" cy="859851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spcBef>
                <a:spcPts val="135"/>
              </a:spcBef>
            </a:pPr>
            <a:r>
              <a:rPr lang="ru-RU" sz="5500" b="1" spc="340" dirty="0">
                <a:latin typeface="Arial Narrow" panose="020B0606020202030204" pitchFamily="34" charset="0"/>
                <a:ea typeface="+mj-ea"/>
                <a:cs typeface="Arial"/>
              </a:rPr>
              <a:t>Культура и туризм</a:t>
            </a:r>
            <a:endParaRPr sz="5500" b="1" spc="340" dirty="0">
              <a:latin typeface="Arial Narrow" panose="020B0606020202030204" pitchFamily="34" charset="0"/>
              <a:ea typeface="+mj-ea"/>
              <a:cs typeface="Arial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5256531" y="801121"/>
            <a:ext cx="9864090" cy="0"/>
          </a:xfrm>
          <a:custGeom>
            <a:avLst/>
            <a:gdLst/>
            <a:ahLst/>
            <a:cxnLst/>
            <a:rect l="l" t="t" r="r" b="b"/>
            <a:pathLst>
              <a:path w="9864090">
                <a:moveTo>
                  <a:pt x="0" y="0"/>
                </a:moveTo>
                <a:lnTo>
                  <a:pt x="9863471" y="0"/>
                </a:lnTo>
              </a:path>
            </a:pathLst>
          </a:custGeom>
          <a:ln w="18647">
            <a:solidFill>
              <a:srgbClr val="1F77BA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Прямоугольник 6"/>
          <p:cNvSpPr/>
          <p:nvPr/>
        </p:nvSpPr>
        <p:spPr>
          <a:xfrm>
            <a:off x="142191" y="837377"/>
            <a:ext cx="4953000" cy="2152301"/>
          </a:xfrm>
          <a:prstGeom prst="rect">
            <a:avLst/>
          </a:prstGeom>
        </p:spPr>
        <p:txBody>
          <a:bodyPr lIns="0" tIns="0" rIns="0" bIns="0">
            <a:noAutofit/>
          </a:bodyPr>
          <a:lstStyle/>
          <a:p>
            <a:pPr indent="0">
              <a:lnSpc>
                <a:spcPts val="4010"/>
              </a:lnSpc>
            </a:pPr>
            <a:r>
              <a:rPr lang="ru" sz="2800" b="1" dirty="0">
                <a:solidFill>
                  <a:schemeClr val="bg1"/>
                </a:solidFill>
                <a:latin typeface="Verdana"/>
              </a:rPr>
              <a:t>СТРАТЕГИЯ РАЗВИТИЯ</a:t>
            </a:r>
          </a:p>
          <a:p>
            <a:pPr indent="0">
              <a:lnSpc>
                <a:spcPts val="4010"/>
              </a:lnSpc>
            </a:pPr>
            <a:r>
              <a:rPr lang="ru" sz="2800" dirty="0">
                <a:solidFill>
                  <a:schemeClr val="bg1"/>
                </a:solidFill>
                <a:latin typeface="Verdana"/>
              </a:rPr>
              <a:t>БЕЛГОРОДСКОЙ ОБЛАСТИ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363450" y="3096602"/>
            <a:ext cx="3581400" cy="1462698"/>
          </a:xfrm>
          <a:prstGeom prst="rect">
            <a:avLst/>
          </a:prstGeom>
          <a:effectLst>
            <a:outerShdw blurRad="76200" dist="12700" dir="2700000" sy="-23000" kx="-800400" algn="bl" rotWithShape="0">
              <a:prstClr val="black">
                <a:alpha val="20000"/>
              </a:prstClr>
            </a:outerShdw>
          </a:effectLst>
        </p:spPr>
        <p:txBody>
          <a:bodyPr lIns="0" tIns="0" rIns="0" bIns="0">
            <a:noAutofit/>
          </a:bodyPr>
          <a:lstStyle/>
          <a:p>
            <a:pPr indent="0">
              <a:lnSpc>
                <a:spcPct val="150000"/>
              </a:lnSpc>
            </a:pPr>
            <a:r>
              <a:rPr lang="ru" sz="2000" spc="450" dirty="0">
                <a:solidFill>
                  <a:schemeClr val="bg1"/>
                </a:solidFill>
                <a:latin typeface="Franklin Gothic Book"/>
              </a:rPr>
              <a:t>ВРЕМЯ НОВЫХ■</a:t>
            </a:r>
          </a:p>
          <a:p>
            <a:pPr indent="0">
              <a:lnSpc>
                <a:spcPct val="150000"/>
              </a:lnSpc>
            </a:pPr>
            <a:r>
              <a:rPr lang="ru" sz="2000" b="1" dirty="0">
                <a:solidFill>
                  <a:schemeClr val="bg1"/>
                </a:solidFill>
                <a:latin typeface="Verdana"/>
              </a:rPr>
              <a:t>ВОЗМОЖНОСТЕЙ</a:t>
            </a:r>
          </a:p>
        </p:txBody>
      </p:sp>
    </p:spTree>
    <p:extLst>
      <p:ext uri="{BB962C8B-B14F-4D97-AF65-F5344CB8AC3E}">
        <p14:creationId xmlns:p14="http://schemas.microsoft.com/office/powerpoint/2010/main" val="423438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920</TotalTime>
  <Words>998</Words>
  <Application>Microsoft Office PowerPoint</Application>
  <PresentationFormat>Произвольный</PresentationFormat>
  <Paragraphs>186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8" baseType="lpstr">
      <vt:lpstr>Arial</vt:lpstr>
      <vt:lpstr>Arial Narrow</vt:lpstr>
      <vt:lpstr>Calibri</vt:lpstr>
      <vt:lpstr>Franklin Gothic Book</vt:lpstr>
      <vt:lpstr>Lucida Sans Unicode</vt:lpstr>
      <vt:lpstr>Trebuchet MS</vt:lpstr>
      <vt:lpstr>Verdana</vt:lpstr>
      <vt:lpstr>Wingdings</vt:lpstr>
      <vt:lpstr>Office Theme</vt:lpstr>
      <vt:lpstr>Презентация PowerPoint</vt:lpstr>
      <vt:lpstr>Зоны роста. Приоритеты</vt:lpstr>
      <vt:lpstr>Вызовы</vt:lpstr>
      <vt:lpstr>Презентация PowerPoint</vt:lpstr>
      <vt:lpstr>Вызовы</vt:lpstr>
      <vt:lpstr>Решения</vt:lpstr>
      <vt:lpstr>Решения</vt:lpstr>
      <vt:lpstr>Стратегические направления, прогнозы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Глущенко О.В.</dc:creator>
  <cp:lastModifiedBy>Бодруг А.Б.</cp:lastModifiedBy>
  <cp:revision>94</cp:revision>
  <cp:lastPrinted>2021-08-17T15:05:17Z</cp:lastPrinted>
  <dcterms:created xsi:type="dcterms:W3CDTF">2021-08-10T09:42:33Z</dcterms:created>
  <dcterms:modified xsi:type="dcterms:W3CDTF">2021-08-17T15:46:49Z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2021-08-03T00:00:00Z</vt:filetime>
  </property>
  <property fmtid="{D5CDD505-2E9C-101B-9397-08002B2CF9AE}" pid="3" name="LastSaved">
    <vt:filetime>2021-08-10T00:00:00Z</vt:filetime>
  </property>
</Properties>
</file>