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63" r:id="rId5"/>
    <p:sldId id="261" r:id="rId6"/>
    <p:sldId id="264" r:id="rId7"/>
    <p:sldId id="266" r:id="rId8"/>
    <p:sldId id="265" r:id="rId9"/>
    <p:sldId id="267" r:id="rId10"/>
    <p:sldId id="268" r:id="rId11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F5D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89" d="100"/>
          <a:sy n="89" d="100"/>
        </p:scale>
        <p:origin x="-2190" y="-966"/>
      </p:cViewPr>
      <p:guideLst>
        <p:guide orient="horz" pos="940"/>
        <p:guide pos="2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E0A5E-0695-4A3F-A76E-E7E9CB93429D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ECF70-BCB2-4568-B10E-5EED69542D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8790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E0A5E-0695-4A3F-A76E-E7E9CB93429D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ECF70-BCB2-4568-B10E-5EED69542D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137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E0A5E-0695-4A3F-A76E-E7E9CB93429D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ECF70-BCB2-4568-B10E-5EED69542D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97321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95728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E0A5E-0695-4A3F-A76E-E7E9CB93429D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ECF70-BCB2-4568-B10E-5EED69542D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6165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E0A5E-0695-4A3F-A76E-E7E9CB93429D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ECF70-BCB2-4568-B10E-5EED69542D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778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E0A5E-0695-4A3F-A76E-E7E9CB93429D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ECF70-BCB2-4568-B10E-5EED69542D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05794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E0A5E-0695-4A3F-A76E-E7E9CB93429D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ECF70-BCB2-4568-B10E-5EED69542D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30611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E0A5E-0695-4A3F-A76E-E7E9CB93429D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ECF70-BCB2-4568-B10E-5EED69542D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41218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E0A5E-0695-4A3F-A76E-E7E9CB93429D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ECF70-BCB2-4568-B10E-5EED69542D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3526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E0A5E-0695-4A3F-A76E-E7E9CB93429D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ECF70-BCB2-4568-B10E-5EED69542D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5276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E0A5E-0695-4A3F-A76E-E7E9CB93429D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DECF70-BCB2-4568-B10E-5EED69542D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89379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8E0A5E-0695-4A3F-A76E-E7E9CB93429D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DECF70-BCB2-4568-B10E-5EED69542D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63546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microsoft.com/office/2007/relationships/hdphoto" Target="../media/hdphoto3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microsoft.com/office/2007/relationships/hdphoto" Target="../media/hdphoto2.wdp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9.png"/><Relationship Id="rId7" Type="http://schemas.microsoft.com/office/2007/relationships/hdphoto" Target="../media/hdphoto5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microsoft.com/office/2007/relationships/hdphoto" Target="../media/hdphoto4.wdp"/><Relationship Id="rId10" Type="http://schemas.openxmlformats.org/officeDocument/2006/relationships/image" Target="../media/image14.png"/><Relationship Id="rId4" Type="http://schemas.openxmlformats.org/officeDocument/2006/relationships/image" Target="../media/image10.png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фото для доклада\БГУНБ\8R1B0523-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510"/>
          <a:stretch/>
        </p:blipFill>
        <p:spPr bwMode="auto">
          <a:xfrm flipH="1">
            <a:off x="0" y="-1"/>
            <a:ext cx="9144000" cy="5211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8676456" cy="521195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60000">
                <a:srgbClr val="1C4ADE">
                  <a:alpha val="89000"/>
                </a:srgbClr>
              </a:gs>
              <a:gs pos="34000">
                <a:schemeClr val="tx1">
                  <a:alpha val="34000"/>
                </a:schemeClr>
              </a:gs>
              <a:gs pos="83000">
                <a:srgbClr val="2F5DF1">
                  <a:shade val="100000"/>
                  <a:satMod val="115000"/>
                  <a:alpha val="79000"/>
                </a:srgbClr>
              </a:gs>
            </a:gsLst>
            <a:lin ang="10800000" scaled="1"/>
            <a:tileRect/>
          </a:gradFill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0"/>
            <a:ext cx="9144000" cy="55552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236296" y="0"/>
            <a:ext cx="1296144" cy="1131590"/>
          </a:xfrm>
          <a:prstGeom prst="rect">
            <a:avLst/>
          </a:prstGeom>
          <a:solidFill>
            <a:srgbClr val="2F5D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Picture 5" descr="D:\С\Изображения\эмблема БГУНБ\Эмблема_БГУНБ белая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0656" y="51291"/>
            <a:ext cx="1067424" cy="1029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7504" y="658306"/>
            <a:ext cx="514817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cap="small" dirty="0" smtClean="0">
                <a:solidFill>
                  <a:schemeClr val="bg1"/>
                </a:solidFill>
                <a:latin typeface="Cambria" panose="02040503050406030204" pitchFamily="18" charset="0"/>
              </a:rPr>
              <a:t>ПОРУЧЕНИЕ ПО ОСУЩЕСТВЛЕНИЮ КОНТРОЛЬНЫХ ПРОВЕРОК ДЕЯТЕЛЬНОСТИ МУНИЦИПАЛЬНЫХ БИБЛИОТЕК </a:t>
            </a:r>
          </a:p>
          <a:p>
            <a:r>
              <a:rPr lang="ru-RU" sz="2400" b="1" cap="small" dirty="0" smtClean="0">
                <a:solidFill>
                  <a:schemeClr val="bg1"/>
                </a:solidFill>
                <a:latin typeface="Cambria" panose="02040503050406030204" pitchFamily="18" charset="0"/>
              </a:rPr>
              <a:t>НА ПРЕДМЕТ СОБЛЮДЕНИЯ РЕЖИМА РАБОТЫ </a:t>
            </a:r>
          </a:p>
          <a:p>
            <a:r>
              <a:rPr lang="ru-RU" sz="2400" b="1" cap="small" dirty="0" smtClean="0">
                <a:solidFill>
                  <a:schemeClr val="bg1"/>
                </a:solidFill>
                <a:latin typeface="Cambria" panose="02040503050406030204" pitchFamily="18" charset="0"/>
              </a:rPr>
              <a:t>И ИХ МАКСИМАЛЬНОЙ ЗАГРУЖЕННОСТИ ДЛЯ РАЗНЫХ ГРУПП НАСЕЛЕНИЯ</a:t>
            </a:r>
            <a:endParaRPr lang="ru-RU" sz="2400" cap="small" dirty="0">
              <a:solidFill>
                <a:schemeClr val="bg1"/>
              </a:solidFill>
              <a:latin typeface="Cambria" panose="02040503050406030204" pitchFamily="18" charset="0"/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4716016" y="4155926"/>
            <a:ext cx="4427984" cy="9875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80000"/>
              </a:lnSpc>
              <a:buNone/>
            </a:pPr>
            <a:r>
              <a:rPr lang="ru-RU" altLang="ru-RU" sz="2000" dirty="0" smtClean="0">
                <a:solidFill>
                  <a:schemeClr val="bg1"/>
                </a:solidFill>
                <a:latin typeface="Cambria" panose="02040503050406030204" pitchFamily="18" charset="0"/>
                <a:ea typeface="Batang" panose="02030600000101010101" pitchFamily="18" charset="-127"/>
              </a:rPr>
              <a:t>Надежда  Петровна  Рожкова,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ru-RU" altLang="ru-RU" sz="1800" cap="small" dirty="0" smtClean="0">
                <a:solidFill>
                  <a:schemeClr val="bg1"/>
                </a:solidFill>
                <a:latin typeface="Cambria" panose="02040503050406030204" pitchFamily="18" charset="0"/>
                <a:ea typeface="Batang" panose="02030600000101010101" pitchFamily="18" charset="-127"/>
              </a:rPr>
              <a:t>директор Белгородской государственной </a:t>
            </a:r>
            <a:br>
              <a:rPr lang="ru-RU" altLang="ru-RU" sz="1800" cap="small" dirty="0" smtClean="0">
                <a:solidFill>
                  <a:schemeClr val="bg1"/>
                </a:solidFill>
                <a:latin typeface="Cambria" panose="02040503050406030204" pitchFamily="18" charset="0"/>
                <a:ea typeface="Batang" panose="02030600000101010101" pitchFamily="18" charset="-127"/>
              </a:rPr>
            </a:br>
            <a:r>
              <a:rPr lang="ru-RU" altLang="ru-RU" sz="1800" cap="small" dirty="0" smtClean="0">
                <a:solidFill>
                  <a:schemeClr val="bg1"/>
                </a:solidFill>
                <a:latin typeface="Cambria" panose="02040503050406030204" pitchFamily="18" charset="0"/>
                <a:ea typeface="Batang" panose="02030600000101010101" pitchFamily="18" charset="-127"/>
              </a:rPr>
              <a:t>универсальной научной библиотеки</a:t>
            </a:r>
          </a:p>
          <a:p>
            <a:pPr marL="0" indent="0">
              <a:lnSpc>
                <a:spcPct val="80000"/>
              </a:lnSpc>
              <a:buNone/>
            </a:pPr>
            <a:endParaRPr lang="ru-RU" sz="2000" dirty="0">
              <a:solidFill>
                <a:schemeClr val="bg1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5834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s://upr-kult.eps74.ru/Upload/images/743474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0" y="0"/>
            <a:ext cx="9144000" cy="3579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3579862"/>
            <a:ext cx="9144000" cy="1563638"/>
          </a:xfrm>
          <a:prstGeom prst="rect">
            <a:avLst/>
          </a:prstGeom>
          <a:solidFill>
            <a:srgbClr val="2F5D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latin typeface="Cambria" panose="020405030504060302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3790" y="339502"/>
            <a:ext cx="668920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>
                <a:solidFill>
                  <a:schemeClr val="bg1"/>
                </a:solidFill>
                <a:latin typeface="Cambria" panose="02040503050406030204" pitchFamily="18" charset="0"/>
              </a:rPr>
              <a:t>Спасибо за внимание!</a:t>
            </a:r>
            <a:endParaRPr lang="ru-RU" sz="4800" dirty="0">
              <a:solidFill>
                <a:schemeClr val="bg1"/>
              </a:solidFill>
              <a:latin typeface="Cambria" panose="020405030504060302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44959" y="3705907"/>
            <a:ext cx="4562602" cy="7078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altLang="ru-RU" sz="2000" cap="small" dirty="0">
                <a:solidFill>
                  <a:schemeClr val="bg1"/>
                </a:solidFill>
                <a:latin typeface="Cambria" panose="02040503050406030204" pitchFamily="18" charset="0"/>
                <a:ea typeface="Batang" panose="02030600000101010101" pitchFamily="18" charset="-127"/>
              </a:rPr>
              <a:t>Надежда  Петровна  Рожкова</a:t>
            </a:r>
          </a:p>
          <a:p>
            <a:r>
              <a:rPr lang="ru-RU" altLang="ru-RU" sz="2000" cap="small" dirty="0" smtClean="0">
                <a:solidFill>
                  <a:schemeClr val="bg1"/>
                </a:solidFill>
                <a:latin typeface="Cambria" panose="02040503050406030204" pitchFamily="18" charset="0"/>
                <a:ea typeface="Batang" panose="02030600000101010101" pitchFamily="18" charset="-127"/>
              </a:rPr>
              <a:t>   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41783" y="4585467"/>
            <a:ext cx="2286001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altLang="ru-RU" sz="1600" dirty="0" smtClean="0">
                <a:solidFill>
                  <a:prstClr val="white"/>
                </a:solidFill>
                <a:latin typeface="Cambria" panose="02040503050406030204" pitchFamily="18" charset="0"/>
                <a:ea typeface="Batang" panose="02030600000101010101" pitchFamily="18" charset="-127"/>
              </a:rPr>
              <a:t>ул</a:t>
            </a:r>
            <a:r>
              <a:rPr lang="ru-RU" altLang="ru-RU" sz="1600" dirty="0">
                <a:solidFill>
                  <a:prstClr val="white"/>
                </a:solidFill>
                <a:latin typeface="Cambria" panose="02040503050406030204" pitchFamily="18" charset="0"/>
                <a:ea typeface="Batang" panose="02030600000101010101" pitchFamily="18" charset="-127"/>
              </a:rPr>
              <a:t>. Попова, 39а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788024" y="4609460"/>
            <a:ext cx="166263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altLang="ru-RU" sz="1600" dirty="0">
                <a:solidFill>
                  <a:prstClr val="white"/>
                </a:solidFill>
                <a:latin typeface="Cambria" panose="02040503050406030204" pitchFamily="18" charset="0"/>
                <a:ea typeface="Batang" panose="02030600000101010101" pitchFamily="18" charset="-127"/>
              </a:rPr>
              <a:t>(4722) 31-01-62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907561" y="4585467"/>
            <a:ext cx="192873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ru-RU" sz="1600" dirty="0">
                <a:solidFill>
                  <a:prstClr val="white"/>
                </a:solidFill>
                <a:latin typeface="Cambria" panose="02040503050406030204" pitchFamily="18" charset="0"/>
                <a:ea typeface="Batang" panose="02030600000101010101" pitchFamily="18" charset="-127"/>
              </a:rPr>
              <a:t>director</a:t>
            </a:r>
            <a:r>
              <a:rPr lang="ru-RU" altLang="ru-RU" sz="1600" dirty="0">
                <a:solidFill>
                  <a:prstClr val="white"/>
                </a:solidFill>
                <a:latin typeface="Cambria" panose="02040503050406030204" pitchFamily="18" charset="0"/>
                <a:ea typeface="Batang" panose="02030600000101010101" pitchFamily="18" charset="-127"/>
              </a:rPr>
              <a:t>@</a:t>
            </a:r>
            <a:r>
              <a:rPr lang="ru-RU" altLang="ru-RU" sz="1600" dirty="0" err="1">
                <a:solidFill>
                  <a:prstClr val="white"/>
                </a:solidFill>
                <a:latin typeface="Cambria" panose="02040503050406030204" pitchFamily="18" charset="0"/>
                <a:ea typeface="Batang" panose="02030600000101010101" pitchFamily="18" charset="-127"/>
              </a:rPr>
              <a:t>bgunb</a:t>
            </a:r>
            <a:r>
              <a:rPr lang="ru-RU" altLang="ru-RU" sz="1600" dirty="0">
                <a:solidFill>
                  <a:prstClr val="white"/>
                </a:solidFill>
                <a:latin typeface="Cambria" panose="02040503050406030204" pitchFamily="18" charset="0"/>
                <a:ea typeface="Batang" panose="02030600000101010101" pitchFamily="18" charset="-127"/>
              </a:rPr>
              <a:t>.</a:t>
            </a:r>
            <a:r>
              <a:rPr lang="en-US" altLang="ru-RU" sz="1600" dirty="0">
                <a:solidFill>
                  <a:prstClr val="white"/>
                </a:solidFill>
                <a:latin typeface="Cambria" panose="02040503050406030204" pitchFamily="18" charset="0"/>
                <a:ea typeface="Batang" panose="02030600000101010101" pitchFamily="18" charset="-127"/>
              </a:rPr>
              <a:t>r</a:t>
            </a:r>
            <a:r>
              <a:rPr lang="ru-RU" altLang="ru-RU" sz="1600" dirty="0">
                <a:solidFill>
                  <a:prstClr val="white"/>
                </a:solidFill>
                <a:latin typeface="Cambria" panose="02040503050406030204" pitchFamily="18" charset="0"/>
                <a:ea typeface="Batang" panose="02030600000101010101" pitchFamily="18" charset="-127"/>
              </a:rPr>
              <a:t>u</a:t>
            </a:r>
            <a:endParaRPr lang="ru-RU" sz="1600" dirty="0">
              <a:latin typeface="Cambria" panose="020405030504060302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32271" y="4609460"/>
            <a:ext cx="15760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altLang="ru-RU" sz="1600" dirty="0">
                <a:solidFill>
                  <a:prstClr val="white"/>
                </a:solidFill>
                <a:latin typeface="Cambria" panose="02040503050406030204" pitchFamily="18" charset="0"/>
                <a:ea typeface="Batang" panose="02030600000101010101" pitchFamily="18" charset="-127"/>
              </a:rPr>
              <a:t> </a:t>
            </a:r>
            <a:r>
              <a:rPr lang="en-US" altLang="ru-RU" sz="1600" dirty="0">
                <a:solidFill>
                  <a:prstClr val="white"/>
                </a:solidFill>
                <a:latin typeface="Cambria" panose="02040503050406030204" pitchFamily="18" charset="0"/>
                <a:ea typeface="Batang" panose="02030600000101010101" pitchFamily="18" charset="-127"/>
              </a:rPr>
              <a:t>www.bgunb.ru</a:t>
            </a:r>
            <a:endParaRPr lang="ru-RU" sz="1600" dirty="0">
              <a:solidFill>
                <a:prstClr val="white"/>
              </a:solidFill>
              <a:latin typeface="Cambria" panose="02040503050406030204" pitchFamily="18" charset="0"/>
            </a:endParaRPr>
          </a:p>
        </p:txBody>
      </p:sp>
      <p:sp>
        <p:nvSpPr>
          <p:cNvPr id="10" name="Isosceles Triangle 51">
            <a:extLst>
              <a:ext uri="{FF2B5EF4-FFF2-40B4-BE49-F238E27FC236}">
                <a16:creationId xmlns:a16="http://schemas.microsoft.com/office/drawing/2014/main" xmlns="" id="{2296D13E-298C-4F01-A77D-43547A7AEFA9}"/>
              </a:ext>
            </a:extLst>
          </p:cNvPr>
          <p:cNvSpPr/>
          <p:nvPr/>
        </p:nvSpPr>
        <p:spPr>
          <a:xfrm>
            <a:off x="7805473" y="4249796"/>
            <a:ext cx="294920" cy="222842"/>
          </a:xfrm>
          <a:custGeom>
            <a:avLst/>
            <a:gdLst/>
            <a:ahLst/>
            <a:cxnLst/>
            <a:rect l="l" t="t" r="r" b="b"/>
            <a:pathLst>
              <a:path w="3240001" h="2375905">
                <a:moveTo>
                  <a:pt x="1974640" y="1379575"/>
                </a:moveTo>
                <a:lnTo>
                  <a:pt x="3240001" y="2375905"/>
                </a:lnTo>
                <a:lnTo>
                  <a:pt x="1" y="2375905"/>
                </a:lnTo>
                <a:lnTo>
                  <a:pt x="1269863" y="1399042"/>
                </a:lnTo>
                <a:lnTo>
                  <a:pt x="1610574" y="1745545"/>
                </a:lnTo>
                <a:close/>
                <a:moveTo>
                  <a:pt x="3240001" y="126952"/>
                </a:moveTo>
                <a:lnTo>
                  <a:pt x="3240001" y="2258912"/>
                </a:lnTo>
                <a:lnTo>
                  <a:pt x="2032457" y="1334195"/>
                </a:lnTo>
                <a:close/>
                <a:moveTo>
                  <a:pt x="0" y="117525"/>
                </a:moveTo>
                <a:lnTo>
                  <a:pt x="1207545" y="1324768"/>
                </a:lnTo>
                <a:lnTo>
                  <a:pt x="0" y="2249485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1610572" y="1620513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mbria" panose="02040503050406030204" pitchFamily="18" charset="0"/>
              <a:ea typeface="Arial Unicode MS"/>
            </a:endParaRPr>
          </a:p>
        </p:txBody>
      </p:sp>
      <p:sp>
        <p:nvSpPr>
          <p:cNvPr id="11" name="Block Arc 14">
            <a:extLst>
              <a:ext uri="{FF2B5EF4-FFF2-40B4-BE49-F238E27FC236}">
                <a16:creationId xmlns:a16="http://schemas.microsoft.com/office/drawing/2014/main" xmlns="" id="{F84CC100-88A8-4E3E-8091-D49E44C308ED}"/>
              </a:ext>
            </a:extLst>
          </p:cNvPr>
          <p:cNvSpPr/>
          <p:nvPr/>
        </p:nvSpPr>
        <p:spPr>
          <a:xfrm rot="16200000">
            <a:off x="5393370" y="4200808"/>
            <a:ext cx="329593" cy="320082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mbria" panose="02040503050406030204" pitchFamily="18" charset="0"/>
              <a:ea typeface="Arial Unicode MS"/>
            </a:endParaRPr>
          </a:p>
        </p:txBody>
      </p:sp>
      <p:sp>
        <p:nvSpPr>
          <p:cNvPr id="12" name="Freeform 25">
            <a:extLst>
              <a:ext uri="{FF2B5EF4-FFF2-40B4-BE49-F238E27FC236}">
                <a16:creationId xmlns:a16="http://schemas.microsoft.com/office/drawing/2014/main" xmlns="" id="{115A3EAB-6A86-45ED-8F48-A7797A2D6676}"/>
              </a:ext>
            </a:extLst>
          </p:cNvPr>
          <p:cNvSpPr/>
          <p:nvPr/>
        </p:nvSpPr>
        <p:spPr>
          <a:xfrm>
            <a:off x="3402525" y="4263615"/>
            <a:ext cx="235564" cy="300357"/>
          </a:xfrm>
          <a:custGeom>
            <a:avLst/>
            <a:gdLst>
              <a:gd name="connsiteX0" fmla="*/ 371475 w 1600200"/>
              <a:gd name="connsiteY0" fmla="*/ 0 h 1857375"/>
              <a:gd name="connsiteX1" fmla="*/ 628650 w 1600200"/>
              <a:gd name="connsiteY1" fmla="*/ 523875 h 1857375"/>
              <a:gd name="connsiteX2" fmla="*/ 400050 w 1600200"/>
              <a:gd name="connsiteY2" fmla="*/ 561975 h 1857375"/>
              <a:gd name="connsiteX3" fmla="*/ 1019175 w 1600200"/>
              <a:gd name="connsiteY3" fmla="*/ 1438275 h 1857375"/>
              <a:gd name="connsiteX4" fmla="*/ 1219200 w 1600200"/>
              <a:gd name="connsiteY4" fmla="*/ 1238250 h 1857375"/>
              <a:gd name="connsiteX5" fmla="*/ 1600200 w 1600200"/>
              <a:gd name="connsiteY5" fmla="*/ 1666875 h 1857375"/>
              <a:gd name="connsiteX6" fmla="*/ 1038225 w 1600200"/>
              <a:gd name="connsiteY6" fmla="*/ 1857375 h 1857375"/>
              <a:gd name="connsiteX7" fmla="*/ 0 w 1600200"/>
              <a:gd name="connsiteY7" fmla="*/ 314325 h 1857375"/>
              <a:gd name="connsiteX8" fmla="*/ 371475 w 1600200"/>
              <a:gd name="connsiteY8" fmla="*/ 0 h 1857375"/>
              <a:gd name="connsiteX0" fmla="*/ 371475 w 1600200"/>
              <a:gd name="connsiteY0" fmla="*/ 0 h 1917951"/>
              <a:gd name="connsiteX1" fmla="*/ 628650 w 1600200"/>
              <a:gd name="connsiteY1" fmla="*/ 584451 h 1917951"/>
              <a:gd name="connsiteX2" fmla="*/ 400050 w 1600200"/>
              <a:gd name="connsiteY2" fmla="*/ 622551 h 1917951"/>
              <a:gd name="connsiteX3" fmla="*/ 1019175 w 1600200"/>
              <a:gd name="connsiteY3" fmla="*/ 1498851 h 1917951"/>
              <a:gd name="connsiteX4" fmla="*/ 1219200 w 1600200"/>
              <a:gd name="connsiteY4" fmla="*/ 1298826 h 1917951"/>
              <a:gd name="connsiteX5" fmla="*/ 1600200 w 1600200"/>
              <a:gd name="connsiteY5" fmla="*/ 1727451 h 1917951"/>
              <a:gd name="connsiteX6" fmla="*/ 1038225 w 1600200"/>
              <a:gd name="connsiteY6" fmla="*/ 1917951 h 1917951"/>
              <a:gd name="connsiteX7" fmla="*/ 0 w 1600200"/>
              <a:gd name="connsiteY7" fmla="*/ 374901 h 1917951"/>
              <a:gd name="connsiteX8" fmla="*/ 371475 w 1600200"/>
              <a:gd name="connsiteY8" fmla="*/ 0 h 1917951"/>
              <a:gd name="connsiteX0" fmla="*/ 371475 w 1600200"/>
              <a:gd name="connsiteY0" fmla="*/ 1277 h 1919228"/>
              <a:gd name="connsiteX1" fmla="*/ 628650 w 1600200"/>
              <a:gd name="connsiteY1" fmla="*/ 585728 h 1919228"/>
              <a:gd name="connsiteX2" fmla="*/ 400050 w 1600200"/>
              <a:gd name="connsiteY2" fmla="*/ 623828 h 1919228"/>
              <a:gd name="connsiteX3" fmla="*/ 1019175 w 1600200"/>
              <a:gd name="connsiteY3" fmla="*/ 1500128 h 1919228"/>
              <a:gd name="connsiteX4" fmla="*/ 1219200 w 1600200"/>
              <a:gd name="connsiteY4" fmla="*/ 1300103 h 1919228"/>
              <a:gd name="connsiteX5" fmla="*/ 1600200 w 1600200"/>
              <a:gd name="connsiteY5" fmla="*/ 1728728 h 1919228"/>
              <a:gd name="connsiteX6" fmla="*/ 1038225 w 1600200"/>
              <a:gd name="connsiteY6" fmla="*/ 1919228 h 1919228"/>
              <a:gd name="connsiteX7" fmla="*/ 0 w 1600200"/>
              <a:gd name="connsiteY7" fmla="*/ 376178 h 1919228"/>
              <a:gd name="connsiteX8" fmla="*/ 371475 w 1600200"/>
              <a:gd name="connsiteY8" fmla="*/ 1277 h 1919228"/>
              <a:gd name="connsiteX0" fmla="*/ 371475 w 1600200"/>
              <a:gd name="connsiteY0" fmla="*/ 1277 h 1919228"/>
              <a:gd name="connsiteX1" fmla="*/ 628650 w 1600200"/>
              <a:gd name="connsiteY1" fmla="*/ 585728 h 1919228"/>
              <a:gd name="connsiteX2" fmla="*/ 400050 w 1600200"/>
              <a:gd name="connsiteY2" fmla="*/ 623828 h 1919228"/>
              <a:gd name="connsiteX3" fmla="*/ 1019175 w 1600200"/>
              <a:gd name="connsiteY3" fmla="*/ 1500128 h 1919228"/>
              <a:gd name="connsiteX4" fmla="*/ 1219200 w 1600200"/>
              <a:gd name="connsiteY4" fmla="*/ 1300103 h 1919228"/>
              <a:gd name="connsiteX5" fmla="*/ 1600200 w 1600200"/>
              <a:gd name="connsiteY5" fmla="*/ 1728728 h 1919228"/>
              <a:gd name="connsiteX6" fmla="*/ 1038225 w 1600200"/>
              <a:gd name="connsiteY6" fmla="*/ 1919228 h 1919228"/>
              <a:gd name="connsiteX7" fmla="*/ 0 w 1600200"/>
              <a:gd name="connsiteY7" fmla="*/ 376178 h 1919228"/>
              <a:gd name="connsiteX8" fmla="*/ 371475 w 1600200"/>
              <a:gd name="connsiteY8" fmla="*/ 1277 h 1919228"/>
              <a:gd name="connsiteX0" fmla="*/ 371475 w 1600200"/>
              <a:gd name="connsiteY0" fmla="*/ 1544 h 1919495"/>
              <a:gd name="connsiteX1" fmla="*/ 628650 w 1600200"/>
              <a:gd name="connsiteY1" fmla="*/ 585995 h 1919495"/>
              <a:gd name="connsiteX2" fmla="*/ 400050 w 1600200"/>
              <a:gd name="connsiteY2" fmla="*/ 624095 h 1919495"/>
              <a:gd name="connsiteX3" fmla="*/ 1019175 w 1600200"/>
              <a:gd name="connsiteY3" fmla="*/ 1500395 h 1919495"/>
              <a:gd name="connsiteX4" fmla="*/ 1219200 w 1600200"/>
              <a:gd name="connsiteY4" fmla="*/ 1300370 h 1919495"/>
              <a:gd name="connsiteX5" fmla="*/ 1600200 w 1600200"/>
              <a:gd name="connsiteY5" fmla="*/ 1728995 h 1919495"/>
              <a:gd name="connsiteX6" fmla="*/ 1038225 w 1600200"/>
              <a:gd name="connsiteY6" fmla="*/ 1919495 h 1919495"/>
              <a:gd name="connsiteX7" fmla="*/ 0 w 1600200"/>
              <a:gd name="connsiteY7" fmla="*/ 376445 h 1919495"/>
              <a:gd name="connsiteX8" fmla="*/ 371475 w 1600200"/>
              <a:gd name="connsiteY8" fmla="*/ 1544 h 1919495"/>
              <a:gd name="connsiteX0" fmla="*/ 371475 w 1600200"/>
              <a:gd name="connsiteY0" fmla="*/ 1487 h 1919438"/>
              <a:gd name="connsiteX1" fmla="*/ 568075 w 1600200"/>
              <a:gd name="connsiteY1" fmla="*/ 603245 h 1919438"/>
              <a:gd name="connsiteX2" fmla="*/ 400050 w 1600200"/>
              <a:gd name="connsiteY2" fmla="*/ 624038 h 1919438"/>
              <a:gd name="connsiteX3" fmla="*/ 1019175 w 1600200"/>
              <a:gd name="connsiteY3" fmla="*/ 1500338 h 1919438"/>
              <a:gd name="connsiteX4" fmla="*/ 1219200 w 1600200"/>
              <a:gd name="connsiteY4" fmla="*/ 1300313 h 1919438"/>
              <a:gd name="connsiteX5" fmla="*/ 1600200 w 1600200"/>
              <a:gd name="connsiteY5" fmla="*/ 1728938 h 1919438"/>
              <a:gd name="connsiteX6" fmla="*/ 1038225 w 1600200"/>
              <a:gd name="connsiteY6" fmla="*/ 1919438 h 1919438"/>
              <a:gd name="connsiteX7" fmla="*/ 0 w 1600200"/>
              <a:gd name="connsiteY7" fmla="*/ 376388 h 1919438"/>
              <a:gd name="connsiteX8" fmla="*/ 371475 w 1600200"/>
              <a:gd name="connsiteY8" fmla="*/ 1487 h 1919438"/>
              <a:gd name="connsiteX0" fmla="*/ 371475 w 1600200"/>
              <a:gd name="connsiteY0" fmla="*/ 1032 h 1918983"/>
              <a:gd name="connsiteX1" fmla="*/ 568075 w 1600200"/>
              <a:gd name="connsiteY1" fmla="*/ 602790 h 1918983"/>
              <a:gd name="connsiteX2" fmla="*/ 400050 w 1600200"/>
              <a:gd name="connsiteY2" fmla="*/ 623583 h 1918983"/>
              <a:gd name="connsiteX3" fmla="*/ 1019175 w 1600200"/>
              <a:gd name="connsiteY3" fmla="*/ 1499883 h 1918983"/>
              <a:gd name="connsiteX4" fmla="*/ 1219200 w 1600200"/>
              <a:gd name="connsiteY4" fmla="*/ 1299858 h 1918983"/>
              <a:gd name="connsiteX5" fmla="*/ 1600200 w 1600200"/>
              <a:gd name="connsiteY5" fmla="*/ 1728483 h 1918983"/>
              <a:gd name="connsiteX6" fmla="*/ 1038225 w 1600200"/>
              <a:gd name="connsiteY6" fmla="*/ 1918983 h 1918983"/>
              <a:gd name="connsiteX7" fmla="*/ 0 w 1600200"/>
              <a:gd name="connsiteY7" fmla="*/ 375933 h 1918983"/>
              <a:gd name="connsiteX8" fmla="*/ 371475 w 1600200"/>
              <a:gd name="connsiteY8" fmla="*/ 1032 h 1918983"/>
              <a:gd name="connsiteX0" fmla="*/ 371475 w 1600200"/>
              <a:gd name="connsiteY0" fmla="*/ 1088 h 1919039"/>
              <a:gd name="connsiteX1" fmla="*/ 568075 w 1600200"/>
              <a:gd name="connsiteY1" fmla="*/ 602846 h 1919039"/>
              <a:gd name="connsiteX2" fmla="*/ 400050 w 1600200"/>
              <a:gd name="connsiteY2" fmla="*/ 623639 h 1919039"/>
              <a:gd name="connsiteX3" fmla="*/ 1019175 w 1600200"/>
              <a:gd name="connsiteY3" fmla="*/ 1499939 h 1919039"/>
              <a:gd name="connsiteX4" fmla="*/ 1219200 w 1600200"/>
              <a:gd name="connsiteY4" fmla="*/ 1299914 h 1919039"/>
              <a:gd name="connsiteX5" fmla="*/ 1600200 w 1600200"/>
              <a:gd name="connsiteY5" fmla="*/ 1728539 h 1919039"/>
              <a:gd name="connsiteX6" fmla="*/ 1038225 w 1600200"/>
              <a:gd name="connsiteY6" fmla="*/ 1919039 h 1919039"/>
              <a:gd name="connsiteX7" fmla="*/ 0 w 1600200"/>
              <a:gd name="connsiteY7" fmla="*/ 375989 h 1919039"/>
              <a:gd name="connsiteX8" fmla="*/ 371475 w 1600200"/>
              <a:gd name="connsiteY8" fmla="*/ 1088 h 1919039"/>
              <a:gd name="connsiteX0" fmla="*/ 371475 w 1600200"/>
              <a:gd name="connsiteY0" fmla="*/ 1088 h 1919039"/>
              <a:gd name="connsiteX1" fmla="*/ 568075 w 1600200"/>
              <a:gd name="connsiteY1" fmla="*/ 602846 h 1919039"/>
              <a:gd name="connsiteX2" fmla="*/ 400050 w 1600200"/>
              <a:gd name="connsiteY2" fmla="*/ 623639 h 1919039"/>
              <a:gd name="connsiteX3" fmla="*/ 1019175 w 1600200"/>
              <a:gd name="connsiteY3" fmla="*/ 1499939 h 1919039"/>
              <a:gd name="connsiteX4" fmla="*/ 1219200 w 1600200"/>
              <a:gd name="connsiteY4" fmla="*/ 1299914 h 1919039"/>
              <a:gd name="connsiteX5" fmla="*/ 1600200 w 1600200"/>
              <a:gd name="connsiteY5" fmla="*/ 1728539 h 1919039"/>
              <a:gd name="connsiteX6" fmla="*/ 1038225 w 1600200"/>
              <a:gd name="connsiteY6" fmla="*/ 1919039 h 1919039"/>
              <a:gd name="connsiteX7" fmla="*/ 0 w 1600200"/>
              <a:gd name="connsiteY7" fmla="*/ 375989 h 1919039"/>
              <a:gd name="connsiteX8" fmla="*/ 371475 w 1600200"/>
              <a:gd name="connsiteY8" fmla="*/ 1088 h 191903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400050 w 1600200"/>
              <a:gd name="connsiteY2" fmla="*/ 623669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408703 w 1600200"/>
              <a:gd name="connsiteY2" fmla="*/ 643860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59666 w 1600200"/>
              <a:gd name="connsiteY2" fmla="*/ 643860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9175 w 1600200"/>
              <a:gd name="connsiteY3" fmla="*/ 1499969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70138 w 1600200"/>
              <a:gd name="connsiteY3" fmla="*/ 1517276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1010522 w 1600200"/>
              <a:gd name="connsiteY3" fmla="*/ 1534584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96099 w 1600200"/>
              <a:gd name="connsiteY3" fmla="*/ 1546122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219200 w 1600200"/>
              <a:gd name="connsiteY4" fmla="*/ 1299944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600200"/>
              <a:gd name="connsiteY0" fmla="*/ 1118 h 1919069"/>
              <a:gd name="connsiteX1" fmla="*/ 568075 w 1600200"/>
              <a:gd name="connsiteY1" fmla="*/ 602876 h 1919069"/>
              <a:gd name="connsiteX2" fmla="*/ 374089 w 1600200"/>
              <a:gd name="connsiteY2" fmla="*/ 646744 h 1919069"/>
              <a:gd name="connsiteX3" fmla="*/ 987445 w 1600200"/>
              <a:gd name="connsiteY3" fmla="*/ 1528815 h 1919069"/>
              <a:gd name="connsiteX4" fmla="*/ 1173048 w 1600200"/>
              <a:gd name="connsiteY4" fmla="*/ 1311482 h 1919069"/>
              <a:gd name="connsiteX5" fmla="*/ 1600200 w 1600200"/>
              <a:gd name="connsiteY5" fmla="*/ 1728569 h 1919069"/>
              <a:gd name="connsiteX6" fmla="*/ 1038225 w 1600200"/>
              <a:gd name="connsiteY6" fmla="*/ 1919069 h 1919069"/>
              <a:gd name="connsiteX7" fmla="*/ 0 w 1600200"/>
              <a:gd name="connsiteY7" fmla="*/ 376019 h 1919069"/>
              <a:gd name="connsiteX8" fmla="*/ 371475 w 1600200"/>
              <a:gd name="connsiteY8" fmla="*/ 1118 h 1919069"/>
              <a:gd name="connsiteX0" fmla="*/ 371475 w 1588662"/>
              <a:gd name="connsiteY0" fmla="*/ 1118 h 1919069"/>
              <a:gd name="connsiteX1" fmla="*/ 568075 w 1588662"/>
              <a:gd name="connsiteY1" fmla="*/ 602876 h 1919069"/>
              <a:gd name="connsiteX2" fmla="*/ 374089 w 1588662"/>
              <a:gd name="connsiteY2" fmla="*/ 646744 h 1919069"/>
              <a:gd name="connsiteX3" fmla="*/ 987445 w 1588662"/>
              <a:gd name="connsiteY3" fmla="*/ 1528815 h 1919069"/>
              <a:gd name="connsiteX4" fmla="*/ 1173048 w 1588662"/>
              <a:gd name="connsiteY4" fmla="*/ 1311482 h 1919069"/>
              <a:gd name="connsiteX5" fmla="*/ 1588662 w 1588662"/>
              <a:gd name="connsiteY5" fmla="*/ 1699723 h 1919069"/>
              <a:gd name="connsiteX6" fmla="*/ 1038225 w 1588662"/>
              <a:gd name="connsiteY6" fmla="*/ 1919069 h 1919069"/>
              <a:gd name="connsiteX7" fmla="*/ 0 w 1588662"/>
              <a:gd name="connsiteY7" fmla="*/ 376019 h 1919069"/>
              <a:gd name="connsiteX8" fmla="*/ 371475 w 1588662"/>
              <a:gd name="connsiteY8" fmla="*/ 1118 h 1919069"/>
              <a:gd name="connsiteX0" fmla="*/ 371475 w 1600166"/>
              <a:gd name="connsiteY0" fmla="*/ 1118 h 1919069"/>
              <a:gd name="connsiteX1" fmla="*/ 568075 w 1600166"/>
              <a:gd name="connsiteY1" fmla="*/ 602876 h 1919069"/>
              <a:gd name="connsiteX2" fmla="*/ 374089 w 1600166"/>
              <a:gd name="connsiteY2" fmla="*/ 646744 h 1919069"/>
              <a:gd name="connsiteX3" fmla="*/ 987445 w 1600166"/>
              <a:gd name="connsiteY3" fmla="*/ 1528815 h 1919069"/>
              <a:gd name="connsiteX4" fmla="*/ 1173048 w 1600166"/>
              <a:gd name="connsiteY4" fmla="*/ 1311482 h 1919069"/>
              <a:gd name="connsiteX5" fmla="*/ 1588662 w 1600166"/>
              <a:gd name="connsiteY5" fmla="*/ 1699723 h 1919069"/>
              <a:gd name="connsiteX6" fmla="*/ 1038225 w 1600166"/>
              <a:gd name="connsiteY6" fmla="*/ 1919069 h 1919069"/>
              <a:gd name="connsiteX7" fmla="*/ 0 w 1600166"/>
              <a:gd name="connsiteY7" fmla="*/ 376019 h 1919069"/>
              <a:gd name="connsiteX8" fmla="*/ 371475 w 1600166"/>
              <a:gd name="connsiteY8" fmla="*/ 1118 h 1919069"/>
              <a:gd name="connsiteX0" fmla="*/ 371475 w 1600166"/>
              <a:gd name="connsiteY0" fmla="*/ 1118 h 1919069"/>
              <a:gd name="connsiteX1" fmla="*/ 568075 w 1600166"/>
              <a:gd name="connsiteY1" fmla="*/ 602876 h 1919069"/>
              <a:gd name="connsiteX2" fmla="*/ 374089 w 1600166"/>
              <a:gd name="connsiteY2" fmla="*/ 646744 h 1919069"/>
              <a:gd name="connsiteX3" fmla="*/ 987445 w 1600166"/>
              <a:gd name="connsiteY3" fmla="*/ 1528815 h 1919069"/>
              <a:gd name="connsiteX4" fmla="*/ 1173048 w 1600166"/>
              <a:gd name="connsiteY4" fmla="*/ 1311482 h 1919069"/>
              <a:gd name="connsiteX5" fmla="*/ 1588662 w 1600166"/>
              <a:gd name="connsiteY5" fmla="*/ 1699723 h 1919069"/>
              <a:gd name="connsiteX6" fmla="*/ 1038225 w 1600166"/>
              <a:gd name="connsiteY6" fmla="*/ 1919069 h 1919069"/>
              <a:gd name="connsiteX7" fmla="*/ 0 w 1600166"/>
              <a:gd name="connsiteY7" fmla="*/ 376019 h 1919069"/>
              <a:gd name="connsiteX8" fmla="*/ 371475 w 1600166"/>
              <a:gd name="connsiteY8" fmla="*/ 1118 h 1919069"/>
              <a:gd name="connsiteX0" fmla="*/ 371475 w 1596260"/>
              <a:gd name="connsiteY0" fmla="*/ 1118 h 1919069"/>
              <a:gd name="connsiteX1" fmla="*/ 568075 w 1596260"/>
              <a:gd name="connsiteY1" fmla="*/ 602876 h 1919069"/>
              <a:gd name="connsiteX2" fmla="*/ 374089 w 1596260"/>
              <a:gd name="connsiteY2" fmla="*/ 646744 h 1919069"/>
              <a:gd name="connsiteX3" fmla="*/ 987445 w 1596260"/>
              <a:gd name="connsiteY3" fmla="*/ 1528815 h 1919069"/>
              <a:gd name="connsiteX4" fmla="*/ 1173048 w 1596260"/>
              <a:gd name="connsiteY4" fmla="*/ 1311482 h 1919069"/>
              <a:gd name="connsiteX5" fmla="*/ 1588662 w 1596260"/>
              <a:gd name="connsiteY5" fmla="*/ 1699723 h 1919069"/>
              <a:gd name="connsiteX6" fmla="*/ 1038225 w 1596260"/>
              <a:gd name="connsiteY6" fmla="*/ 1919069 h 1919069"/>
              <a:gd name="connsiteX7" fmla="*/ 0 w 1596260"/>
              <a:gd name="connsiteY7" fmla="*/ 376019 h 1919069"/>
              <a:gd name="connsiteX8" fmla="*/ 371475 w 1596260"/>
              <a:gd name="connsiteY8" fmla="*/ 1118 h 1919069"/>
              <a:gd name="connsiteX0" fmla="*/ 371475 w 1596260"/>
              <a:gd name="connsiteY0" fmla="*/ 1118 h 1919069"/>
              <a:gd name="connsiteX1" fmla="*/ 568075 w 1596260"/>
              <a:gd name="connsiteY1" fmla="*/ 602876 h 1919069"/>
              <a:gd name="connsiteX2" fmla="*/ 374089 w 1596260"/>
              <a:gd name="connsiteY2" fmla="*/ 646744 h 1919069"/>
              <a:gd name="connsiteX3" fmla="*/ 987445 w 1596260"/>
              <a:gd name="connsiteY3" fmla="*/ 1528815 h 1919069"/>
              <a:gd name="connsiteX4" fmla="*/ 1173048 w 1596260"/>
              <a:gd name="connsiteY4" fmla="*/ 1311482 h 1919069"/>
              <a:gd name="connsiteX5" fmla="*/ 1588662 w 1596260"/>
              <a:gd name="connsiteY5" fmla="*/ 1699723 h 1919069"/>
              <a:gd name="connsiteX6" fmla="*/ 1038225 w 1596260"/>
              <a:gd name="connsiteY6" fmla="*/ 1919069 h 1919069"/>
              <a:gd name="connsiteX7" fmla="*/ 0 w 1596260"/>
              <a:gd name="connsiteY7" fmla="*/ 376019 h 1919069"/>
              <a:gd name="connsiteX8" fmla="*/ 371475 w 1596260"/>
              <a:gd name="connsiteY8" fmla="*/ 1118 h 1919069"/>
              <a:gd name="connsiteX0" fmla="*/ 371475 w 1596260"/>
              <a:gd name="connsiteY0" fmla="*/ 1118 h 1946976"/>
              <a:gd name="connsiteX1" fmla="*/ 568075 w 1596260"/>
              <a:gd name="connsiteY1" fmla="*/ 602876 h 1946976"/>
              <a:gd name="connsiteX2" fmla="*/ 374089 w 1596260"/>
              <a:gd name="connsiteY2" fmla="*/ 646744 h 1946976"/>
              <a:gd name="connsiteX3" fmla="*/ 987445 w 1596260"/>
              <a:gd name="connsiteY3" fmla="*/ 1528815 h 1946976"/>
              <a:gd name="connsiteX4" fmla="*/ 1173048 w 1596260"/>
              <a:gd name="connsiteY4" fmla="*/ 1311482 h 1946976"/>
              <a:gd name="connsiteX5" fmla="*/ 1588662 w 1596260"/>
              <a:gd name="connsiteY5" fmla="*/ 1699723 h 1946976"/>
              <a:gd name="connsiteX6" fmla="*/ 1038225 w 1596260"/>
              <a:gd name="connsiteY6" fmla="*/ 1919069 h 1946976"/>
              <a:gd name="connsiteX7" fmla="*/ 0 w 1596260"/>
              <a:gd name="connsiteY7" fmla="*/ 376019 h 1946976"/>
              <a:gd name="connsiteX8" fmla="*/ 371475 w 1596260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57053 w 1581838"/>
              <a:gd name="connsiteY0" fmla="*/ 1118 h 1946976"/>
              <a:gd name="connsiteX1" fmla="*/ 553653 w 1581838"/>
              <a:gd name="connsiteY1" fmla="*/ 602876 h 1946976"/>
              <a:gd name="connsiteX2" fmla="*/ 359667 w 1581838"/>
              <a:gd name="connsiteY2" fmla="*/ 646744 h 1946976"/>
              <a:gd name="connsiteX3" fmla="*/ 973023 w 1581838"/>
              <a:gd name="connsiteY3" fmla="*/ 1528815 h 1946976"/>
              <a:gd name="connsiteX4" fmla="*/ 1158626 w 1581838"/>
              <a:gd name="connsiteY4" fmla="*/ 1311482 h 1946976"/>
              <a:gd name="connsiteX5" fmla="*/ 1574240 w 1581838"/>
              <a:gd name="connsiteY5" fmla="*/ 1699723 h 1946976"/>
              <a:gd name="connsiteX6" fmla="*/ 1023803 w 1581838"/>
              <a:gd name="connsiteY6" fmla="*/ 1919069 h 1946976"/>
              <a:gd name="connsiteX7" fmla="*/ 0 w 1581838"/>
              <a:gd name="connsiteY7" fmla="*/ 378903 h 1946976"/>
              <a:gd name="connsiteX8" fmla="*/ 357053 w 1581838"/>
              <a:gd name="connsiteY8" fmla="*/ 1118 h 1946976"/>
              <a:gd name="connsiteX0" fmla="*/ 333976 w 1558761"/>
              <a:gd name="connsiteY0" fmla="*/ 1118 h 1946976"/>
              <a:gd name="connsiteX1" fmla="*/ 530576 w 1558761"/>
              <a:gd name="connsiteY1" fmla="*/ 602876 h 1946976"/>
              <a:gd name="connsiteX2" fmla="*/ 336590 w 1558761"/>
              <a:gd name="connsiteY2" fmla="*/ 646744 h 1946976"/>
              <a:gd name="connsiteX3" fmla="*/ 949946 w 1558761"/>
              <a:gd name="connsiteY3" fmla="*/ 1528815 h 1946976"/>
              <a:gd name="connsiteX4" fmla="*/ 1135549 w 1558761"/>
              <a:gd name="connsiteY4" fmla="*/ 1311482 h 1946976"/>
              <a:gd name="connsiteX5" fmla="*/ 1551163 w 1558761"/>
              <a:gd name="connsiteY5" fmla="*/ 1699723 h 1946976"/>
              <a:gd name="connsiteX6" fmla="*/ 1000726 w 1558761"/>
              <a:gd name="connsiteY6" fmla="*/ 1919069 h 1946976"/>
              <a:gd name="connsiteX7" fmla="*/ 0 w 1558761"/>
              <a:gd name="connsiteY7" fmla="*/ 390441 h 1946976"/>
              <a:gd name="connsiteX8" fmla="*/ 333976 w 1558761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38491 w 1560662"/>
              <a:gd name="connsiteY2" fmla="*/ 646744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118 h 1946976"/>
              <a:gd name="connsiteX1" fmla="*/ 532477 w 1560662"/>
              <a:gd name="connsiteY1" fmla="*/ 602876 h 1946976"/>
              <a:gd name="connsiteX2" fmla="*/ 344260 w 1560662"/>
              <a:gd name="connsiteY2" fmla="*/ 655398 h 1946976"/>
              <a:gd name="connsiteX3" fmla="*/ 951847 w 1560662"/>
              <a:gd name="connsiteY3" fmla="*/ 1528815 h 1946976"/>
              <a:gd name="connsiteX4" fmla="*/ 1137450 w 1560662"/>
              <a:gd name="connsiteY4" fmla="*/ 1311482 h 1946976"/>
              <a:gd name="connsiteX5" fmla="*/ 1553064 w 1560662"/>
              <a:gd name="connsiteY5" fmla="*/ 1699723 h 1946976"/>
              <a:gd name="connsiteX6" fmla="*/ 1002627 w 1560662"/>
              <a:gd name="connsiteY6" fmla="*/ 1919069 h 1946976"/>
              <a:gd name="connsiteX7" fmla="*/ 1901 w 1560662"/>
              <a:gd name="connsiteY7" fmla="*/ 390441 h 1946976"/>
              <a:gd name="connsiteX8" fmla="*/ 335877 w 1560662"/>
              <a:gd name="connsiteY8" fmla="*/ 1118 h 1946976"/>
              <a:gd name="connsiteX0" fmla="*/ 335877 w 1560662"/>
              <a:gd name="connsiteY0" fmla="*/ 196 h 1946054"/>
              <a:gd name="connsiteX1" fmla="*/ 532477 w 1560662"/>
              <a:gd name="connsiteY1" fmla="*/ 601954 h 1946054"/>
              <a:gd name="connsiteX2" fmla="*/ 344260 w 1560662"/>
              <a:gd name="connsiteY2" fmla="*/ 654476 h 1946054"/>
              <a:gd name="connsiteX3" fmla="*/ 951847 w 1560662"/>
              <a:gd name="connsiteY3" fmla="*/ 1527893 h 1946054"/>
              <a:gd name="connsiteX4" fmla="*/ 1137450 w 1560662"/>
              <a:gd name="connsiteY4" fmla="*/ 1310560 h 1946054"/>
              <a:gd name="connsiteX5" fmla="*/ 1553064 w 1560662"/>
              <a:gd name="connsiteY5" fmla="*/ 1698801 h 1946054"/>
              <a:gd name="connsiteX6" fmla="*/ 1002627 w 1560662"/>
              <a:gd name="connsiteY6" fmla="*/ 1918147 h 1946054"/>
              <a:gd name="connsiteX7" fmla="*/ 1901 w 1560662"/>
              <a:gd name="connsiteY7" fmla="*/ 389519 h 1946054"/>
              <a:gd name="connsiteX8" fmla="*/ 335877 w 1560662"/>
              <a:gd name="connsiteY8" fmla="*/ 196 h 1946054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0662"/>
              <a:gd name="connsiteY0" fmla="*/ 199 h 1937121"/>
              <a:gd name="connsiteX1" fmla="*/ 532477 w 1560662"/>
              <a:gd name="connsiteY1" fmla="*/ 593021 h 1937121"/>
              <a:gd name="connsiteX2" fmla="*/ 344260 w 1560662"/>
              <a:gd name="connsiteY2" fmla="*/ 645543 h 1937121"/>
              <a:gd name="connsiteX3" fmla="*/ 951847 w 1560662"/>
              <a:gd name="connsiteY3" fmla="*/ 1518960 h 1937121"/>
              <a:gd name="connsiteX4" fmla="*/ 1137450 w 1560662"/>
              <a:gd name="connsiteY4" fmla="*/ 1301627 h 1937121"/>
              <a:gd name="connsiteX5" fmla="*/ 1553064 w 1560662"/>
              <a:gd name="connsiteY5" fmla="*/ 1689868 h 1937121"/>
              <a:gd name="connsiteX6" fmla="*/ 1002627 w 1560662"/>
              <a:gd name="connsiteY6" fmla="*/ 1909214 h 1937121"/>
              <a:gd name="connsiteX7" fmla="*/ 1901 w 1560662"/>
              <a:gd name="connsiteY7" fmla="*/ 380586 h 1937121"/>
              <a:gd name="connsiteX8" fmla="*/ 332898 w 1560662"/>
              <a:gd name="connsiteY8" fmla="*/ 199 h 1937121"/>
              <a:gd name="connsiteX0" fmla="*/ 332898 w 1565431"/>
              <a:gd name="connsiteY0" fmla="*/ 199 h 1937121"/>
              <a:gd name="connsiteX1" fmla="*/ 532477 w 1565431"/>
              <a:gd name="connsiteY1" fmla="*/ 593021 h 1937121"/>
              <a:gd name="connsiteX2" fmla="*/ 344260 w 1565431"/>
              <a:gd name="connsiteY2" fmla="*/ 645543 h 1937121"/>
              <a:gd name="connsiteX3" fmla="*/ 951847 w 1565431"/>
              <a:gd name="connsiteY3" fmla="*/ 1518960 h 1937121"/>
              <a:gd name="connsiteX4" fmla="*/ 1137450 w 1565431"/>
              <a:gd name="connsiteY4" fmla="*/ 1301627 h 1937121"/>
              <a:gd name="connsiteX5" fmla="*/ 1553064 w 1565431"/>
              <a:gd name="connsiteY5" fmla="*/ 1689868 h 1937121"/>
              <a:gd name="connsiteX6" fmla="*/ 1002627 w 1565431"/>
              <a:gd name="connsiteY6" fmla="*/ 1909214 h 1937121"/>
              <a:gd name="connsiteX7" fmla="*/ 1901 w 1565431"/>
              <a:gd name="connsiteY7" fmla="*/ 380586 h 1937121"/>
              <a:gd name="connsiteX8" fmla="*/ 332898 w 1565431"/>
              <a:gd name="connsiteY8" fmla="*/ 199 h 1937121"/>
              <a:gd name="connsiteX0" fmla="*/ 332898 w 1565431"/>
              <a:gd name="connsiteY0" fmla="*/ 199 h 1937121"/>
              <a:gd name="connsiteX1" fmla="*/ 532477 w 1565431"/>
              <a:gd name="connsiteY1" fmla="*/ 593021 h 1937121"/>
              <a:gd name="connsiteX2" fmla="*/ 344260 w 1565431"/>
              <a:gd name="connsiteY2" fmla="*/ 645543 h 1937121"/>
              <a:gd name="connsiteX3" fmla="*/ 951847 w 1565431"/>
              <a:gd name="connsiteY3" fmla="*/ 1518960 h 1937121"/>
              <a:gd name="connsiteX4" fmla="*/ 1137450 w 1565431"/>
              <a:gd name="connsiteY4" fmla="*/ 1301627 h 1937121"/>
              <a:gd name="connsiteX5" fmla="*/ 1553064 w 1565431"/>
              <a:gd name="connsiteY5" fmla="*/ 1689868 h 1937121"/>
              <a:gd name="connsiteX6" fmla="*/ 1002627 w 1565431"/>
              <a:gd name="connsiteY6" fmla="*/ 1909214 h 1937121"/>
              <a:gd name="connsiteX7" fmla="*/ 1901 w 1565431"/>
              <a:gd name="connsiteY7" fmla="*/ 380586 h 1937121"/>
              <a:gd name="connsiteX8" fmla="*/ 332898 w 1565431"/>
              <a:gd name="connsiteY8" fmla="*/ 199 h 1937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65431" h="1937121">
                <a:moveTo>
                  <a:pt x="332898" y="199"/>
                </a:moveTo>
                <a:cubicBezTo>
                  <a:pt x="480797" y="-12106"/>
                  <a:pt x="712130" y="551085"/>
                  <a:pt x="532477" y="593021"/>
                </a:cubicBezTo>
                <a:lnTo>
                  <a:pt x="344260" y="645543"/>
                </a:lnTo>
                <a:cubicBezTo>
                  <a:pt x="475639" y="1163599"/>
                  <a:pt x="690666" y="1300897"/>
                  <a:pt x="951847" y="1518960"/>
                </a:cubicBezTo>
                <a:cubicBezTo>
                  <a:pt x="1003138" y="1396518"/>
                  <a:pt x="1042046" y="1291100"/>
                  <a:pt x="1137450" y="1301627"/>
                </a:cubicBezTo>
                <a:cubicBezTo>
                  <a:pt x="1276950" y="1299313"/>
                  <a:pt x="1636332" y="1564228"/>
                  <a:pt x="1553064" y="1689868"/>
                </a:cubicBezTo>
                <a:cubicBezTo>
                  <a:pt x="1389777" y="1941825"/>
                  <a:pt x="1145722" y="1971673"/>
                  <a:pt x="1002627" y="1909214"/>
                </a:cubicBezTo>
                <a:cubicBezTo>
                  <a:pt x="545977" y="1690048"/>
                  <a:pt x="-37590" y="1110316"/>
                  <a:pt x="1901" y="380586"/>
                </a:cubicBezTo>
                <a:cubicBezTo>
                  <a:pt x="36305" y="148891"/>
                  <a:pt x="133416" y="23363"/>
                  <a:pt x="332898" y="199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mbria" panose="02040503050406030204" pitchFamily="18" charset="0"/>
              <a:ea typeface="Arial Unicode MS"/>
            </a:endParaRPr>
          </a:p>
        </p:txBody>
      </p:sp>
      <p:sp>
        <p:nvSpPr>
          <p:cNvPr id="13" name="Teardrop 6">
            <a:extLst>
              <a:ext uri="{FF2B5EF4-FFF2-40B4-BE49-F238E27FC236}">
                <a16:creationId xmlns:a16="http://schemas.microsoft.com/office/drawing/2014/main" xmlns="" id="{3FF8E6D1-A5CA-4857-BFE4-E947E4F2F934}"/>
              </a:ext>
            </a:extLst>
          </p:cNvPr>
          <p:cNvSpPr/>
          <p:nvPr/>
        </p:nvSpPr>
        <p:spPr>
          <a:xfrm rot="8100000">
            <a:off x="1017610" y="4247013"/>
            <a:ext cx="248598" cy="252177"/>
          </a:xfrm>
          <a:custGeom>
            <a:avLst/>
            <a:gdLst/>
            <a:ahLst/>
            <a:cxnLst/>
            <a:rect l="l" t="t" r="r" b="b"/>
            <a:pathLst>
              <a:path w="2483832" h="2483835">
                <a:moveTo>
                  <a:pt x="657616" y="1826218"/>
                </a:moveTo>
                <a:cubicBezTo>
                  <a:pt x="806520" y="1975122"/>
                  <a:pt x="1047940" y="1975122"/>
                  <a:pt x="1196844" y="1826218"/>
                </a:cubicBezTo>
                <a:cubicBezTo>
                  <a:pt x="1345748" y="1677314"/>
                  <a:pt x="1345748" y="1435894"/>
                  <a:pt x="1196844" y="1286990"/>
                </a:cubicBezTo>
                <a:cubicBezTo>
                  <a:pt x="1047940" y="1138086"/>
                  <a:pt x="806520" y="1138086"/>
                  <a:pt x="657616" y="1286990"/>
                </a:cubicBezTo>
                <a:cubicBezTo>
                  <a:pt x="508712" y="1435894"/>
                  <a:pt x="508712" y="1677314"/>
                  <a:pt x="657616" y="1826218"/>
                </a:cubicBezTo>
                <a:close/>
                <a:moveTo>
                  <a:pt x="293335" y="2190500"/>
                </a:moveTo>
                <a:cubicBezTo>
                  <a:pt x="112098" y="2009262"/>
                  <a:pt x="0" y="1758885"/>
                  <a:pt x="0" y="1482325"/>
                </a:cubicBezTo>
                <a:cubicBezTo>
                  <a:pt x="0" y="929206"/>
                  <a:pt x="459290" y="590078"/>
                  <a:pt x="1001509" y="480815"/>
                </a:cubicBezTo>
                <a:cubicBezTo>
                  <a:pt x="1569704" y="366317"/>
                  <a:pt x="1861757" y="259925"/>
                  <a:pt x="2483832" y="0"/>
                </a:cubicBezTo>
                <a:cubicBezTo>
                  <a:pt x="2230640" y="682694"/>
                  <a:pt x="2130986" y="873716"/>
                  <a:pt x="2003018" y="1482325"/>
                </a:cubicBezTo>
                <a:cubicBezTo>
                  <a:pt x="1901990" y="2042180"/>
                  <a:pt x="1554627" y="2483835"/>
                  <a:pt x="1001509" y="2483835"/>
                </a:cubicBezTo>
                <a:cubicBezTo>
                  <a:pt x="724950" y="2483835"/>
                  <a:pt x="474573" y="2371737"/>
                  <a:pt x="293335" y="2190500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7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ambria" panose="02040503050406030204" pitchFamily="18" charset="0"/>
              <a:ea typeface="Arial Unicode MS"/>
            </a:endParaRPr>
          </a:p>
        </p:txBody>
      </p:sp>
    </p:spTree>
    <p:extLst>
      <p:ext uri="{BB962C8B-B14F-4D97-AF65-F5344CB8AC3E}">
        <p14:creationId xmlns:p14="http://schemas.microsoft.com/office/powerpoint/2010/main" val="429412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1" name="Picture 9" descr="https://babylonbee.com/img/articles/article-4929-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974"/>
          <a:stretch/>
        </p:blipFill>
        <p:spPr bwMode="auto">
          <a:xfrm>
            <a:off x="0" y="0"/>
            <a:ext cx="3468766" cy="1721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3305503" y="0"/>
            <a:ext cx="5868144" cy="1734356"/>
          </a:xfrm>
          <a:prstGeom prst="rect">
            <a:avLst/>
          </a:prstGeom>
          <a:solidFill>
            <a:srgbClr val="2F5D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89017" y="4119823"/>
            <a:ext cx="2160241" cy="6841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65299" y="3056883"/>
            <a:ext cx="2160241" cy="6841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539551" y="2082618"/>
            <a:ext cx="2160241" cy="6841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object 19">
            <a:extLst>
              <a:ext uri="{FF2B5EF4-FFF2-40B4-BE49-F238E27FC236}">
                <a16:creationId xmlns:a16="http://schemas.microsoft.com/office/drawing/2014/main" xmlns="" id="{68E4697C-85C2-0C4A-B905-919438388A34}"/>
              </a:ext>
            </a:extLst>
          </p:cNvPr>
          <p:cNvSpPr txBox="1"/>
          <p:nvPr/>
        </p:nvSpPr>
        <p:spPr>
          <a:xfrm>
            <a:off x="3499774" y="3222960"/>
            <a:ext cx="5644226" cy="352019"/>
          </a:xfrm>
          <a:prstGeom prst="rect">
            <a:avLst/>
          </a:prstGeom>
        </p:spPr>
        <p:txBody>
          <a:bodyPr vert="horz" wrap="square" lIns="0" tIns="4381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45"/>
              </a:spcBef>
            </a:pPr>
            <a:r>
              <a:rPr lang="ru-RU" sz="2000" cap="small" dirty="0" smtClean="0"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МКУК </a:t>
            </a:r>
            <a:r>
              <a:rPr lang="ru-RU" sz="2000" cap="small" dirty="0"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«ЦБС» </a:t>
            </a:r>
            <a:r>
              <a:rPr lang="ru-RU" sz="2000" cap="small" dirty="0" err="1"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Красненского</a:t>
            </a:r>
            <a:r>
              <a:rPr lang="ru-RU" sz="2000" cap="small" dirty="0"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района</a:t>
            </a:r>
            <a:endParaRPr sz="2000" cap="small" dirty="0">
              <a:latin typeface="Cambria" panose="0204050305040603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99774" y="2247615"/>
            <a:ext cx="561603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cap="small" dirty="0" smtClean="0"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МБУК «ЦБ </a:t>
            </a:r>
            <a:r>
              <a:rPr lang="ru-RU" sz="2000" cap="small" dirty="0" err="1" smtClean="0"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Ровеньского</a:t>
            </a:r>
            <a:r>
              <a:rPr lang="ru-RU" sz="2000" cap="small" dirty="0" smtClean="0"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района»</a:t>
            </a:r>
            <a:endParaRPr lang="ru-RU" sz="2000" cap="small" dirty="0">
              <a:latin typeface="Cambria" panose="020405030504060302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211960" y="2332374"/>
            <a:ext cx="18473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sz="4800" dirty="0">
              <a:solidFill>
                <a:srgbClr val="000099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450252" y="4261855"/>
            <a:ext cx="564422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cap="small" dirty="0" smtClean="0"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МКУК </a:t>
            </a:r>
            <a:r>
              <a:rPr lang="ru-RU" sz="2000" cap="small" dirty="0"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«</a:t>
            </a:r>
            <a:r>
              <a:rPr lang="ru-RU" sz="2000" cap="small" dirty="0" err="1"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Валуйская</a:t>
            </a:r>
            <a:r>
              <a:rPr lang="ru-RU" sz="2000" cap="small" dirty="0"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ЦБС»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90511" y="2101541"/>
            <a:ext cx="190981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2F5DF1"/>
                </a:solidFill>
                <a:latin typeface="Cambria" panose="02040503050406030204" pitchFamily="18" charset="0"/>
              </a:rPr>
              <a:t>17</a:t>
            </a:r>
            <a:r>
              <a:rPr lang="ru-RU" sz="2000" cap="small" dirty="0" smtClean="0">
                <a:solidFill>
                  <a:srgbClr val="2F5DF1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биб</a:t>
            </a:r>
            <a:r>
              <a:rPr lang="ru-RU" sz="2000" cap="small" dirty="0" smtClean="0">
                <a:solidFill>
                  <a:srgbClr val="2F5DF1"/>
                </a:solidFill>
                <a:latin typeface="Cambria" panose="02040503050406030204" pitchFamily="18" charset="0"/>
                <a:ea typeface="Calibri" panose="020F0502020204030204" pitchFamily="34" charset="0"/>
                <a:cs typeface="Latha" panose="020B0604020202020204" pitchFamily="34" charset="0"/>
              </a:rPr>
              <a:t>лиоте</a:t>
            </a:r>
            <a:r>
              <a:rPr lang="ru-RU" sz="2000" cap="small" dirty="0" smtClean="0">
                <a:solidFill>
                  <a:srgbClr val="2F5DF1"/>
                </a:solidFill>
                <a:latin typeface="Cambria" panose="0204050305040603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</a:t>
            </a:r>
            <a:endParaRPr lang="ru-RU" sz="3600" b="1" dirty="0">
              <a:solidFill>
                <a:srgbClr val="2F5DF1"/>
              </a:solidFill>
              <a:latin typeface="Cambria" panose="020405030504060302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77073" y="3075806"/>
            <a:ext cx="173669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2F5DF1"/>
                </a:solidFill>
                <a:latin typeface="Cambria" panose="02040503050406030204" pitchFamily="18" charset="0"/>
              </a:rPr>
              <a:t>9 </a:t>
            </a:r>
            <a:r>
              <a:rPr lang="ru-RU" sz="2000" cap="small" dirty="0" smtClean="0">
                <a:solidFill>
                  <a:srgbClr val="2F5DF1"/>
                </a:solidFill>
                <a:latin typeface="Cambria" panose="02040503050406030204" pitchFamily="18" charset="0"/>
                <a:ea typeface="Calibri" panose="020F0502020204030204" pitchFamily="34" charset="0"/>
                <a:cs typeface="Latha" panose="020B0604020202020204" pitchFamily="34" charset="0"/>
              </a:rPr>
              <a:t>библиотек</a:t>
            </a:r>
            <a:endParaRPr lang="ru-RU" sz="2000" cap="small" dirty="0">
              <a:solidFill>
                <a:srgbClr val="2F5DF1"/>
              </a:solidFill>
              <a:latin typeface="Cambria" panose="02040503050406030204" pitchFamily="18" charset="0"/>
              <a:ea typeface="Calibri" panose="020F0502020204030204" pitchFamily="34" charset="0"/>
              <a:cs typeface="Latha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77073" y="4093298"/>
            <a:ext cx="18793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 smtClean="0">
                <a:solidFill>
                  <a:srgbClr val="2F5DF1"/>
                </a:solidFill>
                <a:latin typeface="Cambria" panose="02040503050406030204" pitchFamily="18" charset="0"/>
              </a:rPr>
              <a:t>3 </a:t>
            </a:r>
            <a:r>
              <a:rPr lang="ru-RU" sz="2000" cap="small" dirty="0">
                <a:solidFill>
                  <a:srgbClr val="2F5DF1"/>
                </a:solidFill>
                <a:latin typeface="Cambria" panose="02040503050406030204" pitchFamily="18" charset="0"/>
                <a:ea typeface="Calibri" panose="020F0502020204030204" pitchFamily="34" charset="0"/>
                <a:cs typeface="Latha" panose="020B0604020202020204" pitchFamily="34" charset="0"/>
              </a:rPr>
              <a:t>библиотеки</a:t>
            </a:r>
            <a:endParaRPr lang="ru-RU" sz="3600" cap="small" dirty="0">
              <a:solidFill>
                <a:srgbClr val="2F5DF1"/>
              </a:solidFill>
              <a:latin typeface="Cambria" panose="02040503050406030204" pitchFamily="18" charset="0"/>
              <a:ea typeface="Calibri" panose="020F0502020204030204" pitchFamily="34" charset="0"/>
              <a:cs typeface="Latha" panose="020B0604020202020204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364087" y="174680"/>
            <a:ext cx="380955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cap="small" dirty="0" smtClean="0">
                <a:solidFill>
                  <a:schemeClr val="bg1"/>
                </a:solidFill>
                <a:latin typeface="Cambria" panose="02040503050406030204" pitchFamily="18" charset="0"/>
                <a:cs typeface="Arabic Typesetting" panose="03020402040406030203" pitchFamily="66" charset="-78"/>
              </a:rPr>
              <a:t>ПРОВЕРКА ДЕЯТЕЛЬНОСТИ БИБЛИОТЕК</a:t>
            </a:r>
            <a:endParaRPr lang="ru-RU" sz="2800" cap="small" dirty="0">
              <a:solidFill>
                <a:schemeClr val="bg1"/>
              </a:solidFill>
              <a:latin typeface="Cambria" panose="02040503050406030204" pitchFamily="18" charset="0"/>
              <a:cs typeface="Arabic Typesetting" panose="03020402040406030203" pitchFamily="66" charset="-78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079486" y="424978"/>
            <a:ext cx="2452034" cy="1066652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2151494" y="644458"/>
            <a:ext cx="231159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000" b="1" dirty="0" smtClean="0">
                <a:solidFill>
                  <a:srgbClr val="2F5DF1"/>
                </a:solidFill>
                <a:latin typeface="Cambria" panose="02040503050406030204" pitchFamily="18" charset="0"/>
              </a:rPr>
              <a:t>29 </a:t>
            </a:r>
            <a:r>
              <a:rPr lang="ru-RU" sz="2400" cap="small" dirty="0" smtClean="0">
                <a:solidFill>
                  <a:srgbClr val="2F5DF1"/>
                </a:solidFill>
                <a:latin typeface="Cambria" panose="02040503050406030204" pitchFamily="18" charset="0"/>
                <a:ea typeface="Calibri" panose="020F0502020204030204" pitchFamily="34" charset="0"/>
                <a:cs typeface="Latha" panose="020B0604020202020204" pitchFamily="34" charset="0"/>
              </a:rPr>
              <a:t>библиотек</a:t>
            </a:r>
            <a:endParaRPr lang="ru-RU" sz="4000" cap="small" dirty="0">
              <a:solidFill>
                <a:srgbClr val="2F5DF1"/>
              </a:solidFill>
              <a:latin typeface="Cambria" panose="02040503050406030204" pitchFamily="18" charset="0"/>
              <a:ea typeface="Calibri" panose="020F0502020204030204" pitchFamily="34" charset="0"/>
              <a:cs typeface="Lath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7595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https://sun9-69.userapi.com/impg/HhZPMo__bBlZ0fhHppPgT6OEzQ_jvJgrTV5Zsw/RyDsuW55lcs.jpg?size=2560x2013&amp;quality=96&amp;sign=85c4af39ba60435bb149e2366e39ed5d&amp;type=album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77"/>
          <a:stretch/>
        </p:blipFill>
        <p:spPr bwMode="auto">
          <a:xfrm>
            <a:off x="0" y="2292895"/>
            <a:ext cx="4315969" cy="2854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s://sun9-32.userapi.com/impg/fC37vbrr3NAbWD4_oYQVKMXI4h4vMqU8NPVyNg/m-7hI4O8M6c.jpg?size=2560x1440&amp;quality=96&amp;sign=27f70837968d923ba55ce951a88320f4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4315969" cy="2427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 descr="https://sun9-13.userapi.com/impg/6c7fy9PRHLStTroasLDdMb7FDVfrOThAjriO6w/xBh1MVw7tWY.jpg?size=2560x1920&amp;quality=96&amp;sign=6c62dc9ac69f2c6e2608ca356b90cd16&amp;type=album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3127" b="20131"/>
          <a:stretch/>
        </p:blipFill>
        <p:spPr bwMode="auto">
          <a:xfrm>
            <a:off x="4315969" y="1"/>
            <a:ext cx="4828030" cy="2427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D:\С\Изображения\эмблема БГУНБ\баннеры и рп\89373187_3467790749913956_1470580970900946944_o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5968" y="2427731"/>
            <a:ext cx="4828031" cy="2715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57319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5220073" y="1"/>
            <a:ext cx="3923308" cy="5143499"/>
          </a:xfrm>
          <a:prstGeom prst="rect">
            <a:avLst/>
          </a:prstGeom>
          <a:solidFill>
            <a:srgbClr val="2F5D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bg1"/>
              </a:solidFill>
            </a:endParaRPr>
          </a:p>
        </p:txBody>
      </p:sp>
      <p:pic>
        <p:nvPicPr>
          <p:cNvPr id="4098" name="Picture 2" descr="C:\Users\Роман\Desktop\18.08\серые\Slide7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36" t="29521" r="49713"/>
          <a:stretch/>
        </p:blipFill>
        <p:spPr bwMode="auto">
          <a:xfrm>
            <a:off x="0" y="502344"/>
            <a:ext cx="5114925" cy="457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95536" y="771550"/>
            <a:ext cx="4320480" cy="2592288"/>
          </a:xfrm>
          <a:prstGeom prst="rect">
            <a:avLst/>
          </a:prstGeom>
          <a:solidFill>
            <a:srgbClr val="2F5D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2280587"/>
            <a:ext cx="33123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cap="all" dirty="0">
                <a:ln w="18415" cmpd="sng">
                  <a:noFill/>
                  <a:prstDash val="solid"/>
                </a:ln>
                <a:solidFill>
                  <a:schemeClr val="bg1"/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имеют свои представительства </a:t>
            </a:r>
            <a:endParaRPr lang="ru-RU" sz="2000" cap="all" dirty="0" smtClean="0">
              <a:ln w="18415" cmpd="sng">
                <a:noFill/>
                <a:prstDash val="solid"/>
              </a:ln>
              <a:solidFill>
                <a:schemeClr val="bg1"/>
              </a:solidFill>
              <a:latin typeface="Cambria" pitchFamily="18" charset="0"/>
              <a:ea typeface="Cambria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cap="all" dirty="0" smtClean="0">
                <a:ln w="18415" cmpd="sng">
                  <a:noFill/>
                  <a:prstDash val="solid"/>
                </a:ln>
                <a:solidFill>
                  <a:schemeClr val="bg1"/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в </a:t>
            </a:r>
            <a:r>
              <a:rPr lang="ru-RU" sz="2000" cap="all" dirty="0">
                <a:ln w="18415" cmpd="sng">
                  <a:noFill/>
                  <a:prstDash val="solid"/>
                </a:ln>
                <a:solidFill>
                  <a:schemeClr val="bg1"/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социальных сетях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5642968" y="234745"/>
            <a:ext cx="3049040" cy="646331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ru-RU" sz="3600" dirty="0" smtClean="0">
                <a:solidFill>
                  <a:schemeClr val="bg1"/>
                </a:solidFill>
                <a:latin typeface="Cambria" panose="02040503050406030204" pitchFamily="18" charset="0"/>
              </a:rPr>
              <a:t>927 СТРАНИЦ</a:t>
            </a:r>
            <a:endParaRPr lang="ru-RU" sz="3600" dirty="0">
              <a:solidFill>
                <a:schemeClr val="bg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475656" y="1119505"/>
            <a:ext cx="2088232" cy="102044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880879" y="1119505"/>
            <a:ext cx="12057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3600" cap="small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</a:rPr>
              <a:t>79 %</a:t>
            </a:r>
            <a:endParaRPr lang="ru-RU" sz="3600" cap="small" dirty="0">
              <a:solidFill>
                <a:schemeClr val="tx1">
                  <a:lumMod val="75000"/>
                  <a:lumOff val="25000"/>
                </a:schemeClr>
              </a:solidFill>
              <a:latin typeface="Cambria" pitchFamily="18" charset="0"/>
              <a:ea typeface="Cambria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78634" y="1765836"/>
            <a:ext cx="12080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cap="all" dirty="0">
                <a:ln w="18415" cmpd="sng">
                  <a:noFill/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latin typeface="Cambria" pitchFamily="18" charset="0"/>
                <a:ea typeface="Cambria" pitchFamily="18" charset="0"/>
                <a:cs typeface="Times New Roman" panose="02020603050405020304" pitchFamily="18" charset="0"/>
              </a:rPr>
              <a:t>библиотек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5428520" y="1245098"/>
            <a:ext cx="1476000" cy="612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5561748" y="1231153"/>
            <a:ext cx="1095172" cy="58477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88</a:t>
            </a:r>
            <a: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 %</a:t>
            </a:r>
            <a:endParaRPr lang="ru-RU" sz="3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8" name="Picture 6" descr="https://portal.iv-edu.ru/dep/mouopalex/mkoudodpalexcvr/commondocs/%D0%BA%D0%B0%D1%80%D1%82%D0%B8%D0%BD%D0%BA%D0%B8/%D0%B4%D0%BB%D1%8F%20%D0%BE%D1%84%D0%BE%D1%80%D0%BC%D0%BB%D0%B5%D0%BD%D0%B8%D1%8F/%D0%B2%D0%B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80" y="1635694"/>
            <a:ext cx="432000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7312472" y="1235143"/>
            <a:ext cx="1476000" cy="612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436728" y="1221928"/>
            <a:ext cx="1095172" cy="58477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89 </a:t>
            </a:r>
            <a: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%</a:t>
            </a:r>
            <a:endParaRPr lang="ru-RU" sz="3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4" name="Picture 4" descr="https://avatars.mds.yandex.net/get-zen_doc/196516/pub_5ac26853fd96b19621fe77a4_5ac27e709f43472248ac89ba/scale_1200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50200" l="0" r="50200">
                        <a14:foregroundMark x1="12500" y1="10700" x2="40000" y2="43600"/>
                      </a14:backgroundRemoval>
                    </a14:imgEffect>
                    <a14:imgEffect>
                      <a14:saturation sat="20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000" b="50000"/>
          <a:stretch/>
        </p:blipFill>
        <p:spPr bwMode="auto">
          <a:xfrm>
            <a:off x="8531900" y="1612616"/>
            <a:ext cx="432000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Прямоугольник 22"/>
          <p:cNvSpPr/>
          <p:nvPr/>
        </p:nvSpPr>
        <p:spPr>
          <a:xfrm>
            <a:off x="5467953" y="2515926"/>
            <a:ext cx="1476000" cy="612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5604542" y="2482090"/>
            <a:ext cx="1095172" cy="58477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21 </a:t>
            </a:r>
            <a: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%</a:t>
            </a:r>
            <a:endParaRPr lang="ru-RU" sz="3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3" name="Picture 4" descr="https://avatars.mds.yandex.net/get-zen_doc/196516/pub_5ac26853fd96b19621fe77a4_5ac27e709f43472248ac89ba/scale_1200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50000" b="100000" l="0" r="53365">
                        <a14:foregroundMark x1="22596" y1="62500" x2="33173" y2="86538"/>
                        <a14:foregroundMark x1="29327" y1="72115" x2="39904" y2="57692"/>
                      </a14:backgroundRemoval>
                    </a14:imgEffect>
                    <a14:imgEffect>
                      <a14:saturation sat="20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50000"/>
          <a:stretch/>
        </p:blipFill>
        <p:spPr bwMode="auto">
          <a:xfrm>
            <a:off x="6675549" y="2913041"/>
            <a:ext cx="432000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Прямоугольник 23"/>
          <p:cNvSpPr/>
          <p:nvPr/>
        </p:nvSpPr>
        <p:spPr>
          <a:xfrm>
            <a:off x="7308304" y="2537410"/>
            <a:ext cx="1476000" cy="612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378005" y="2515926"/>
            <a:ext cx="1292341" cy="58477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ru-RU" sz="32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13,5 </a:t>
            </a:r>
            <a:r>
              <a:rPr lang="ru-RU" sz="32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%</a:t>
            </a:r>
            <a:endParaRPr lang="ru-RU" sz="3200" spc="-15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6" name="Picture 2" descr="https://i.pinimg.com/originals/f9/98/ab/f998ab810139a6bf1eee1b505a8c0922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3628" y="2931838"/>
            <a:ext cx="432000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Прямоугольник 24"/>
          <p:cNvSpPr/>
          <p:nvPr/>
        </p:nvSpPr>
        <p:spPr>
          <a:xfrm>
            <a:off x="5436096" y="3898161"/>
            <a:ext cx="1476000" cy="612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451340" y="3889451"/>
            <a:ext cx="1274708" cy="58477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 </a:t>
            </a:r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12 </a:t>
            </a:r>
            <a: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% </a:t>
            </a:r>
            <a:endParaRPr lang="ru-RU" sz="3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7" name="Picture 4" descr="https://pbs.twimg.com/media/CDNsU_aUEAAi7B2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9692" y="4341548"/>
            <a:ext cx="432000" cy="43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Прямоугольник 25"/>
          <p:cNvSpPr/>
          <p:nvPr/>
        </p:nvSpPr>
        <p:spPr>
          <a:xfrm>
            <a:off x="7312901" y="3898161"/>
            <a:ext cx="1476000" cy="612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328145" y="3929605"/>
            <a:ext cx="1359668" cy="584775"/>
          </a:xfrm>
          <a:prstGeom prst="rect">
            <a:avLst/>
          </a:prstGeom>
          <a:ln>
            <a:noFill/>
          </a:ln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 </a:t>
            </a:r>
            <a:r>
              <a:rPr lang="ru-RU" sz="3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2,3 </a:t>
            </a:r>
            <a:r>
              <a:rPr lang="ru-RU" sz="3200" dirty="0">
                <a:solidFill>
                  <a:schemeClr val="tx1">
                    <a:lumMod val="75000"/>
                    <a:lumOff val="25000"/>
                  </a:schemeClr>
                </a:solidFill>
                <a:latin typeface="Cambria" panose="02040503050406030204" pitchFamily="18" charset="0"/>
              </a:rPr>
              <a:t>% </a:t>
            </a:r>
            <a:endParaRPr lang="ru-RU" sz="3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5" name="Picture 8" descr="https://niisf.org/images/easyblog_articles/298/b2ap3_large_youtube_logo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8842" y="4264006"/>
            <a:ext cx="816000" cy="61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7009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https://b1.culture.ru/c/765697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58" r="24746"/>
          <a:stretch/>
        </p:blipFill>
        <p:spPr bwMode="auto">
          <a:xfrm>
            <a:off x="0" y="907861"/>
            <a:ext cx="2843808" cy="42411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916239" y="1288380"/>
            <a:ext cx="6048250" cy="33855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8288" indent="-268288">
              <a:spcAft>
                <a:spcPts val="600"/>
              </a:spcAft>
            </a:pPr>
            <a:r>
              <a:rPr lang="ru-RU" sz="2800" b="1" cap="small" dirty="0" smtClean="0">
                <a:solidFill>
                  <a:srgbClr val="2F5DF1"/>
                </a:solidFill>
                <a:latin typeface="Cambria" panose="02040503050406030204" pitchFamily="18" charset="0"/>
              </a:rPr>
              <a:t>О</a:t>
            </a:r>
            <a:r>
              <a:rPr lang="ru-RU" sz="2400" cap="small" dirty="0" smtClean="0">
                <a:latin typeface="Cambria" panose="02040503050406030204" pitchFamily="18" charset="0"/>
              </a:rPr>
              <a:t>рганизовать </a:t>
            </a:r>
            <a:r>
              <a:rPr lang="ru-RU" sz="2400" cap="small" dirty="0">
                <a:latin typeface="Cambria" panose="02040503050406030204" pitchFamily="18" charset="0"/>
              </a:rPr>
              <a:t>в летнее время читальные залы на открытом </a:t>
            </a:r>
            <a:r>
              <a:rPr lang="ru-RU" sz="2400" cap="small" dirty="0" smtClean="0">
                <a:latin typeface="Cambria" panose="02040503050406030204" pitchFamily="18" charset="0"/>
              </a:rPr>
              <a:t>воздухе</a:t>
            </a:r>
            <a:endParaRPr lang="ru-RU" sz="2400" cap="small" dirty="0">
              <a:latin typeface="Cambria" panose="02040503050406030204" pitchFamily="18" charset="0"/>
            </a:endParaRPr>
          </a:p>
          <a:p>
            <a:pPr marL="268288" indent="-268288">
              <a:spcAft>
                <a:spcPts val="600"/>
              </a:spcAft>
            </a:pPr>
            <a:r>
              <a:rPr lang="ru-RU" sz="2800" b="1" cap="small" dirty="0" smtClean="0">
                <a:solidFill>
                  <a:srgbClr val="2F5DF1"/>
                </a:solidFill>
                <a:latin typeface="Cambria" panose="02040503050406030204" pitchFamily="18" charset="0"/>
              </a:rPr>
              <a:t>В</a:t>
            </a:r>
            <a:r>
              <a:rPr lang="ru-RU" sz="2400" cap="small" dirty="0" smtClean="0">
                <a:latin typeface="Cambria" panose="02040503050406030204" pitchFamily="18" charset="0"/>
              </a:rPr>
              <a:t>ести </a:t>
            </a:r>
            <a:r>
              <a:rPr lang="ru-RU" sz="2400" cap="small" dirty="0">
                <a:latin typeface="Cambria" panose="02040503050406030204" pitchFamily="18" charset="0"/>
              </a:rPr>
              <a:t>систематическое изучение информационных потребностей  </a:t>
            </a:r>
            <a:r>
              <a:rPr lang="ru-RU" sz="2400" cap="small" dirty="0" smtClean="0">
                <a:latin typeface="Cambria" panose="02040503050406030204" pitchFamily="18" charset="0"/>
              </a:rPr>
              <a:t>                   и </a:t>
            </a:r>
            <a:r>
              <a:rPr lang="ru-RU" sz="2400" cap="small" dirty="0">
                <a:latin typeface="Cambria" panose="02040503050406030204" pitchFamily="18" charset="0"/>
              </a:rPr>
              <a:t>литературных интересов </a:t>
            </a:r>
            <a:r>
              <a:rPr lang="ru-RU" sz="2400" cap="small" dirty="0" smtClean="0">
                <a:latin typeface="Cambria" panose="02040503050406030204" pitchFamily="18" charset="0"/>
              </a:rPr>
              <a:t>читателей</a:t>
            </a:r>
            <a:endParaRPr lang="ru-RU" sz="2400" cap="small" dirty="0">
              <a:latin typeface="Cambria" panose="02040503050406030204" pitchFamily="18" charset="0"/>
            </a:endParaRPr>
          </a:p>
          <a:p>
            <a:pPr marL="268288" indent="-268288">
              <a:spcAft>
                <a:spcPts val="600"/>
              </a:spcAft>
            </a:pPr>
            <a:r>
              <a:rPr lang="ru-RU" sz="2800" b="1" cap="small" dirty="0" smtClean="0">
                <a:solidFill>
                  <a:srgbClr val="2F5DF1"/>
                </a:solidFill>
                <a:latin typeface="Cambria" panose="02040503050406030204" pitchFamily="18" charset="0"/>
              </a:rPr>
              <a:t>О</a:t>
            </a:r>
            <a:r>
              <a:rPr lang="ru-RU" sz="2400" cap="small" dirty="0" smtClean="0">
                <a:latin typeface="Cambria" panose="02040503050406030204" pitchFamily="18" charset="0"/>
              </a:rPr>
              <a:t>рганизовать </a:t>
            </a:r>
            <a:r>
              <a:rPr lang="ru-RU" sz="2400" cap="small" dirty="0">
                <a:latin typeface="Cambria" panose="02040503050406030204" pitchFamily="18" charset="0"/>
              </a:rPr>
              <a:t>регулярный опрос читателей </a:t>
            </a:r>
            <a:r>
              <a:rPr lang="ru-RU" sz="2400" cap="small" dirty="0" smtClean="0">
                <a:latin typeface="Cambria" panose="02040503050406030204" pitchFamily="18" charset="0"/>
              </a:rPr>
              <a:t>  и </a:t>
            </a:r>
            <a:r>
              <a:rPr lang="ru-RU" sz="2400" cap="small" dirty="0">
                <a:latin typeface="Cambria" panose="02040503050406030204" pitchFamily="18" charset="0"/>
              </a:rPr>
              <a:t>населения и включать их предложения </a:t>
            </a:r>
            <a:r>
              <a:rPr lang="ru-RU" sz="2400" cap="small" dirty="0" smtClean="0">
                <a:latin typeface="Cambria" panose="02040503050406030204" pitchFamily="18" charset="0"/>
              </a:rPr>
              <a:t>в планы </a:t>
            </a:r>
            <a:r>
              <a:rPr lang="ru-RU" sz="2400" cap="small" dirty="0">
                <a:latin typeface="Cambria" panose="02040503050406030204" pitchFamily="18" charset="0"/>
              </a:rPr>
              <a:t>работы </a:t>
            </a:r>
            <a:r>
              <a:rPr lang="ru-RU" sz="2400" cap="small" dirty="0" smtClean="0">
                <a:latin typeface="Cambria" panose="02040503050406030204" pitchFamily="18" charset="0"/>
              </a:rPr>
              <a:t>библиотек</a:t>
            </a:r>
            <a:endParaRPr lang="ru-RU" sz="2400" cap="small" dirty="0">
              <a:latin typeface="Cambria" panose="02040503050406030204" pitchFamily="18" charset="0"/>
            </a:endParaRPr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 rot="5400000">
            <a:off x="-728069" y="728069"/>
            <a:ext cx="4299945" cy="2843808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60000">
                <a:srgbClr val="1C4ADE">
                  <a:alpha val="89000"/>
                </a:srgbClr>
              </a:gs>
              <a:gs pos="34000">
                <a:schemeClr val="tx1">
                  <a:alpha val="34000"/>
                </a:schemeClr>
              </a:gs>
              <a:gs pos="83000">
                <a:srgbClr val="2F5DF1">
                  <a:shade val="100000"/>
                  <a:satMod val="115000"/>
                  <a:alpha val="79000"/>
                </a:srgbClr>
              </a:gs>
            </a:gsLst>
            <a:lin ang="10800000" scaled="1"/>
            <a:tileRect/>
          </a:gradFill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0" y="0"/>
            <a:ext cx="9144000" cy="907862"/>
          </a:xfrm>
          <a:prstGeom prst="rect">
            <a:avLst/>
          </a:prstGeom>
          <a:solidFill>
            <a:srgbClr val="2F5D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cap="small">
              <a:latin typeface="Cambria" panose="020405030504060302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0" y="186192"/>
            <a:ext cx="30022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mbria" panose="02040503050406030204" pitchFamily="18" charset="0"/>
              </a:rPr>
              <a:t>РЕКОМЕНДАЦИИ</a:t>
            </a:r>
            <a:endParaRPr lang="ru-RU" sz="2800" dirty="0">
              <a:solidFill>
                <a:schemeClr val="bg1"/>
              </a:solidFill>
              <a:latin typeface="Cambria" panose="020405030504060302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915566"/>
            <a:ext cx="228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400" b="1" cap="small" dirty="0">
                <a:solidFill>
                  <a:schemeClr val="bg1"/>
                </a:solidFill>
                <a:latin typeface="Cambria" panose="02040503050406030204" pitchFamily="18" charset="0"/>
              </a:rPr>
              <a:t>Для привлечения </a:t>
            </a:r>
            <a:r>
              <a:rPr lang="ru-RU" sz="2400" b="1" cap="small" dirty="0" smtClean="0">
                <a:solidFill>
                  <a:schemeClr val="bg1"/>
                </a:solidFill>
                <a:latin typeface="Cambria" panose="02040503050406030204" pitchFamily="18" charset="0"/>
              </a:rPr>
              <a:t>читателей</a:t>
            </a:r>
          </a:p>
          <a:p>
            <a:pPr lvl="0"/>
            <a:r>
              <a:rPr lang="ru-RU" sz="2400" b="1" cap="small" dirty="0" smtClean="0">
                <a:solidFill>
                  <a:schemeClr val="bg1"/>
                </a:solidFill>
                <a:latin typeface="Cambria" panose="02040503050406030204" pitchFamily="18" charset="0"/>
              </a:rPr>
              <a:t>в библиотеки </a:t>
            </a:r>
            <a:endParaRPr lang="ru-RU" sz="2400" b="1" cap="small" dirty="0">
              <a:solidFill>
                <a:schemeClr val="bg1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9114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C:\Users\yuaduchak\Desktop\77wK7L8v_6w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07"/>
          <a:stretch/>
        </p:blipFill>
        <p:spPr bwMode="auto">
          <a:xfrm>
            <a:off x="3" y="907863"/>
            <a:ext cx="2916236" cy="4235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916238" y="907862"/>
            <a:ext cx="6227762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563" indent="-182563"/>
            <a:r>
              <a:rPr lang="ru-RU" sz="2800" b="1" cap="small" spc="-100" dirty="0">
                <a:solidFill>
                  <a:srgbClr val="2F5DF1"/>
                </a:solidFill>
                <a:latin typeface="Cambria" panose="02040503050406030204" pitchFamily="18" charset="0"/>
              </a:rPr>
              <a:t>Р</a:t>
            </a:r>
            <a:r>
              <a:rPr lang="ru-RU" sz="2200" cap="small" spc="-100" dirty="0" smtClean="0">
                <a:latin typeface="Cambria" panose="02040503050406030204" pitchFamily="18" charset="0"/>
              </a:rPr>
              <a:t>еорганизовать </a:t>
            </a:r>
            <a:r>
              <a:rPr lang="ru-RU" sz="2200" cap="small" spc="-100" dirty="0">
                <a:latin typeface="Cambria" panose="02040503050406030204" pitchFamily="18" charset="0"/>
              </a:rPr>
              <a:t>библиотечные пространства с целью создания функциональных </a:t>
            </a:r>
            <a:r>
              <a:rPr lang="ru-RU" sz="2200" cap="small" spc="-100" dirty="0" smtClean="0">
                <a:latin typeface="Cambria" panose="02040503050406030204" pitchFamily="18" charset="0"/>
              </a:rPr>
              <a:t>зон </a:t>
            </a:r>
            <a:endParaRPr lang="ru-RU" sz="2200" cap="small" spc="-100" dirty="0">
              <a:latin typeface="Cambria" panose="02040503050406030204" pitchFamily="18" charset="0"/>
            </a:endParaRPr>
          </a:p>
          <a:p>
            <a:pPr marL="182563" indent="-182563"/>
            <a:r>
              <a:rPr lang="ru-RU" sz="2800" b="1" cap="small" spc="-100" dirty="0">
                <a:solidFill>
                  <a:srgbClr val="2F5DF1"/>
                </a:solidFill>
                <a:latin typeface="Cambria" panose="02040503050406030204" pitchFamily="18" charset="0"/>
              </a:rPr>
              <a:t>С</a:t>
            </a:r>
            <a:r>
              <a:rPr lang="ru-RU" sz="2200" cap="small" spc="-100" dirty="0" smtClean="0">
                <a:latin typeface="Cambria" panose="02040503050406030204" pitchFamily="18" charset="0"/>
              </a:rPr>
              <a:t>оздать </a:t>
            </a:r>
            <a:r>
              <a:rPr lang="ru-RU" sz="2200" cap="small" spc="-100" dirty="0">
                <a:latin typeface="Cambria" panose="02040503050406030204" pitchFamily="18" charset="0"/>
              </a:rPr>
              <a:t>молодежные пространства в </a:t>
            </a:r>
            <a:r>
              <a:rPr lang="ru-RU" sz="2200" cap="small" spc="-100" dirty="0" smtClean="0">
                <a:latin typeface="Cambria" panose="02040503050406030204" pitchFamily="18" charset="0"/>
              </a:rPr>
              <a:t>библиотеках</a:t>
            </a:r>
            <a:endParaRPr lang="ru-RU" sz="2200" cap="small" spc="-100" dirty="0">
              <a:latin typeface="Cambria" panose="02040503050406030204" pitchFamily="18" charset="0"/>
            </a:endParaRPr>
          </a:p>
          <a:p>
            <a:pPr marL="182563" indent="-182563"/>
            <a:r>
              <a:rPr lang="ru-RU" sz="2800" b="1" cap="small" spc="-100" dirty="0">
                <a:solidFill>
                  <a:srgbClr val="2F5DF1"/>
                </a:solidFill>
                <a:latin typeface="Cambria" panose="02040503050406030204" pitchFamily="18" charset="0"/>
              </a:rPr>
              <a:t>А</a:t>
            </a:r>
            <a:r>
              <a:rPr lang="ru-RU" sz="2200" cap="small" spc="-100" dirty="0" smtClean="0">
                <a:latin typeface="Cambria" panose="02040503050406030204" pitchFamily="18" charset="0"/>
              </a:rPr>
              <a:t>ктивизировать </a:t>
            </a:r>
            <a:r>
              <a:rPr lang="ru-RU" sz="2200" cap="small" spc="-100" dirty="0">
                <a:latin typeface="Cambria" panose="02040503050406030204" pitchFamily="18" charset="0"/>
              </a:rPr>
              <a:t>проектную деятельность </a:t>
            </a:r>
            <a:r>
              <a:rPr lang="ru-RU" sz="2200" cap="small" spc="-100" dirty="0" smtClean="0">
                <a:latin typeface="Cambria" panose="02040503050406030204" pitchFamily="18" charset="0"/>
              </a:rPr>
              <a:t>библиотек</a:t>
            </a:r>
            <a:endParaRPr lang="ru-RU" sz="2200" cap="small" spc="-100" dirty="0">
              <a:latin typeface="Cambria" panose="02040503050406030204" pitchFamily="18" charset="0"/>
            </a:endParaRPr>
          </a:p>
          <a:p>
            <a:pPr marL="182563" indent="-182563"/>
            <a:r>
              <a:rPr lang="ru-RU" sz="2800" b="1" cap="small" spc="-100" dirty="0">
                <a:solidFill>
                  <a:srgbClr val="2F5DF1"/>
                </a:solidFill>
                <a:latin typeface="Cambria" panose="02040503050406030204" pitchFamily="18" charset="0"/>
              </a:rPr>
              <a:t>В</a:t>
            </a:r>
            <a:r>
              <a:rPr lang="ru-RU" sz="2200" cap="small" spc="-100" dirty="0" smtClean="0">
                <a:latin typeface="Cambria" panose="02040503050406030204" pitchFamily="18" charset="0"/>
              </a:rPr>
              <a:t>нести </a:t>
            </a:r>
            <a:r>
              <a:rPr lang="ru-RU" sz="2200" cap="small" spc="-100" dirty="0">
                <a:latin typeface="Cambria" panose="02040503050406030204" pitchFamily="18" charset="0"/>
              </a:rPr>
              <a:t>изменения в концепцию выставочной деятельности </a:t>
            </a:r>
            <a:r>
              <a:rPr lang="ru-RU" sz="2200" cap="small" spc="-100" dirty="0" smtClean="0">
                <a:latin typeface="Cambria" panose="02040503050406030204" pitchFamily="18" charset="0"/>
              </a:rPr>
              <a:t>библиотек</a:t>
            </a:r>
          </a:p>
          <a:p>
            <a:pPr marL="182563" indent="-182563"/>
            <a:r>
              <a:rPr lang="ru-RU" sz="2400" b="1" cap="small" spc="-100" dirty="0">
                <a:solidFill>
                  <a:srgbClr val="2F5DF1"/>
                </a:solidFill>
                <a:latin typeface="Cambria" panose="02040503050406030204" pitchFamily="18" charset="0"/>
              </a:rPr>
              <a:t>В</a:t>
            </a:r>
            <a:r>
              <a:rPr lang="ru-RU" sz="2200" cap="small" spc="-100" dirty="0" smtClean="0">
                <a:latin typeface="Cambria" panose="02040503050406030204" pitchFamily="18" charset="0"/>
              </a:rPr>
              <a:t>недрить </a:t>
            </a:r>
            <a:r>
              <a:rPr lang="ru-RU" sz="2200" cap="small" spc="-100" dirty="0">
                <a:latin typeface="Cambria" panose="02040503050406030204" pitchFamily="18" charset="0"/>
              </a:rPr>
              <a:t>в практику игровые и диалоговые форматы </a:t>
            </a:r>
            <a:r>
              <a:rPr lang="ru-RU" sz="2200" cap="small" spc="-100" dirty="0" smtClean="0">
                <a:latin typeface="Cambria" panose="02040503050406030204" pitchFamily="18" charset="0"/>
              </a:rPr>
              <a:t>выставок</a:t>
            </a:r>
            <a:endParaRPr lang="ru-RU" sz="2200" cap="small" spc="-100" dirty="0">
              <a:latin typeface="Cambria" panose="02040503050406030204" pitchFamily="18" charset="0"/>
            </a:endParaRPr>
          </a:p>
          <a:p>
            <a:pPr marL="182563" indent="-182563"/>
            <a:r>
              <a:rPr lang="ru-RU" sz="2800" b="1" cap="small" spc="-100" dirty="0">
                <a:solidFill>
                  <a:srgbClr val="2F5DF1"/>
                </a:solidFill>
                <a:latin typeface="Cambria" panose="02040503050406030204" pitchFamily="18" charset="0"/>
              </a:rPr>
              <a:t>А</a:t>
            </a:r>
            <a:r>
              <a:rPr lang="ru-RU" sz="2200" cap="small" spc="-100" dirty="0" smtClean="0">
                <a:latin typeface="Cambria" panose="02040503050406030204" pitchFamily="18" charset="0"/>
              </a:rPr>
              <a:t>ктивизировать </a:t>
            </a:r>
            <a:r>
              <a:rPr lang="ru-RU" sz="2200" cap="small" spc="-100" dirty="0">
                <a:latin typeface="Cambria" panose="02040503050406030204" pitchFamily="18" charset="0"/>
              </a:rPr>
              <a:t>рекламную деятельность библиотек с использованием современных коммуникативных </a:t>
            </a:r>
            <a:r>
              <a:rPr lang="ru-RU" sz="2200" cap="small" spc="-100" dirty="0" smtClean="0">
                <a:latin typeface="Cambria" panose="02040503050406030204" pitchFamily="18" charset="0"/>
              </a:rPr>
              <a:t>каналов</a:t>
            </a:r>
            <a:endParaRPr lang="ru-RU" sz="2200" cap="small" spc="-100" dirty="0">
              <a:latin typeface="Cambria" panose="020405030504060302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0"/>
            <a:ext cx="9144000" cy="907862"/>
          </a:xfrm>
          <a:prstGeom prst="rect">
            <a:avLst/>
          </a:prstGeom>
          <a:solidFill>
            <a:srgbClr val="2F5D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cap="small">
              <a:latin typeface="Cambria" panose="02040503050406030204" pitchFamily="18" charset="0"/>
            </a:endParaRPr>
          </a:p>
        </p:txBody>
      </p:sp>
      <p:sp>
        <p:nvSpPr>
          <p:cNvPr id="11" name="Rectangle 2"/>
          <p:cNvSpPr>
            <a:spLocks noChangeArrowheads="1"/>
          </p:cNvSpPr>
          <p:nvPr/>
        </p:nvSpPr>
        <p:spPr bwMode="auto">
          <a:xfrm rot="5400000">
            <a:off x="-570075" y="597605"/>
            <a:ext cx="4056388" cy="2916238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60000">
                <a:srgbClr val="1C4ADE">
                  <a:alpha val="89000"/>
                </a:srgbClr>
              </a:gs>
              <a:gs pos="34000">
                <a:schemeClr val="tx1">
                  <a:alpha val="34000"/>
                </a:schemeClr>
              </a:gs>
              <a:gs pos="83000">
                <a:srgbClr val="2F5DF1">
                  <a:shade val="100000"/>
                  <a:satMod val="115000"/>
                  <a:alpha val="79000"/>
                </a:srgbClr>
              </a:gs>
            </a:gsLst>
            <a:lin ang="10800000" scaled="1"/>
            <a:tileRect/>
          </a:gradFill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907862"/>
            <a:ext cx="29523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cap="small" dirty="0">
                <a:solidFill>
                  <a:schemeClr val="bg1"/>
                </a:solidFill>
                <a:latin typeface="Cambria" panose="02040503050406030204" pitchFamily="18" charset="0"/>
              </a:rPr>
              <a:t>Для повышения </a:t>
            </a:r>
            <a:r>
              <a:rPr lang="ru-RU" sz="2400" b="1" cap="small" dirty="0" smtClean="0">
                <a:solidFill>
                  <a:schemeClr val="bg1"/>
                </a:solidFill>
                <a:latin typeface="Cambria" panose="02040503050406030204" pitchFamily="18" charset="0"/>
              </a:rPr>
              <a:t>привлекательного </a:t>
            </a:r>
            <a:r>
              <a:rPr lang="ru-RU" sz="2400" b="1" cap="small" dirty="0">
                <a:solidFill>
                  <a:schemeClr val="bg1"/>
                </a:solidFill>
                <a:latin typeface="Cambria" panose="02040503050406030204" pitchFamily="18" charset="0"/>
              </a:rPr>
              <a:t>имиджа библиотеки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186192"/>
            <a:ext cx="30022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mbria" panose="02040503050406030204" pitchFamily="18" charset="0"/>
              </a:rPr>
              <a:t>РЕКОМЕНДАЦИИ</a:t>
            </a:r>
            <a:endParaRPr lang="ru-RU" sz="2800" dirty="0">
              <a:solidFill>
                <a:schemeClr val="bg1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50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agr-city.ru/userfiles/images/kakie-dokumenty-po-oxrane-truda-i-bezopasnosti-sotrudnikov-dolzhny-byt-v-organizacii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43"/>
          <a:stretch/>
        </p:blipFill>
        <p:spPr bwMode="auto">
          <a:xfrm>
            <a:off x="0" y="907862"/>
            <a:ext cx="2916238" cy="4235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0"/>
            <a:ext cx="9144000" cy="907862"/>
          </a:xfrm>
          <a:prstGeom prst="rect">
            <a:avLst/>
          </a:prstGeom>
          <a:solidFill>
            <a:srgbClr val="2F5D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cap="small">
              <a:latin typeface="Cambria" panose="020405030504060302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16238" y="1131590"/>
            <a:ext cx="622776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2563" lvl="0" indent="-182563"/>
            <a:r>
              <a:rPr lang="ru-RU" sz="2400" b="1" cap="small" dirty="0" smtClean="0">
                <a:solidFill>
                  <a:srgbClr val="2F5DF1"/>
                </a:solidFill>
                <a:latin typeface="Cambria" panose="02040503050406030204" pitchFamily="18" charset="0"/>
              </a:rPr>
              <a:t>С</a:t>
            </a:r>
            <a:r>
              <a:rPr lang="ru-RU" sz="2200" cap="small" dirty="0" smtClean="0">
                <a:latin typeface="Cambria" panose="02040503050406030204" pitchFamily="18" charset="0"/>
              </a:rPr>
              <a:t>облюдать </a:t>
            </a:r>
            <a:r>
              <a:rPr lang="ru-RU" sz="2200" cap="small" dirty="0">
                <a:latin typeface="Cambria" panose="02040503050406030204" pitchFamily="18" charset="0"/>
              </a:rPr>
              <a:t>правила заполнения паспортов мероприятий библиотек  с учетом рекомендаций методического центра </a:t>
            </a:r>
            <a:r>
              <a:rPr lang="ru-RU" sz="2200" cap="small" dirty="0" smtClean="0">
                <a:latin typeface="Cambria" panose="02040503050406030204" pitchFamily="18" charset="0"/>
              </a:rPr>
              <a:t>Белгородской государственной универсальной научной библиотеки</a:t>
            </a:r>
            <a:endParaRPr lang="ru-RU" sz="2200" cap="small" dirty="0">
              <a:latin typeface="Cambria" panose="02040503050406030204" pitchFamily="18" charset="0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 rot="5400000">
            <a:off x="-570075" y="597605"/>
            <a:ext cx="4056388" cy="2916238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0"/>
                </a:schemeClr>
              </a:gs>
              <a:gs pos="60000">
                <a:srgbClr val="1C4ADE">
                  <a:alpha val="89000"/>
                </a:srgbClr>
              </a:gs>
              <a:gs pos="34000">
                <a:schemeClr val="tx1">
                  <a:alpha val="34000"/>
                </a:schemeClr>
              </a:gs>
              <a:gs pos="83000">
                <a:srgbClr val="2F5DF1">
                  <a:shade val="100000"/>
                  <a:satMod val="115000"/>
                  <a:alpha val="79000"/>
                </a:srgbClr>
              </a:gs>
            </a:gsLst>
            <a:lin ang="10800000" scaled="1"/>
            <a:tileRect/>
          </a:gradFill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0" y="915566"/>
            <a:ext cx="26277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cap="small" dirty="0">
                <a:solidFill>
                  <a:schemeClr val="bg1"/>
                </a:solidFill>
                <a:latin typeface="Cambria" panose="02040503050406030204" pitchFamily="18" charset="0"/>
              </a:rPr>
              <a:t>Для улучшения системы учета библиотечной деятельности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186192"/>
            <a:ext cx="30022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 smtClean="0">
                <a:solidFill>
                  <a:schemeClr val="bg1"/>
                </a:solidFill>
                <a:latin typeface="Cambria" panose="02040503050406030204" pitchFamily="18" charset="0"/>
              </a:rPr>
              <a:t>РЕКОМЕНДАЦИИ</a:t>
            </a:r>
            <a:endParaRPr lang="ru-RU" sz="2800" dirty="0">
              <a:solidFill>
                <a:schemeClr val="bg1"/>
              </a:solidFill>
              <a:latin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862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305503" y="0"/>
            <a:ext cx="5868144" cy="1734356"/>
          </a:xfrm>
          <a:prstGeom prst="rect">
            <a:avLst/>
          </a:prstGeom>
          <a:solidFill>
            <a:srgbClr val="2F5D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707904" y="390998"/>
            <a:ext cx="380955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cap="small" dirty="0" smtClean="0">
                <a:solidFill>
                  <a:schemeClr val="bg1"/>
                </a:solidFill>
                <a:latin typeface="Cambria" panose="02040503050406030204" pitchFamily="18" charset="0"/>
                <a:cs typeface="Arabic Typesetting" panose="03020402040406030203" pitchFamily="66" charset="-78"/>
              </a:rPr>
              <a:t>ИСПОЛНЕНИЕ РЕКОМЕНДАЦИЙ</a:t>
            </a:r>
            <a:endParaRPr lang="ru-RU" sz="2800" cap="small" dirty="0">
              <a:solidFill>
                <a:schemeClr val="bg1"/>
              </a:solidFill>
              <a:latin typeface="Cambria" panose="02040503050406030204" pitchFamily="18" charset="0"/>
              <a:cs typeface="Arabic Typesetting" panose="03020402040406030203" pitchFamily="66" charset="-78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305503" y="1779662"/>
            <a:ext cx="5868144" cy="32778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2400" cap="small" dirty="0" smtClean="0">
                <a:latin typeface="Cambria" panose="02040503050406030204" pitchFamily="18" charset="0"/>
              </a:rPr>
              <a:t>организованы летние читальные залы                 </a:t>
            </a:r>
            <a:r>
              <a:rPr lang="ru-RU" sz="2400" cap="small" dirty="0">
                <a:latin typeface="Cambria" panose="02040503050406030204" pitchFamily="18" charset="0"/>
              </a:rPr>
              <a:t>на открытом </a:t>
            </a:r>
            <a:r>
              <a:rPr lang="ru-RU" sz="2400" cap="small" dirty="0" smtClean="0">
                <a:latin typeface="Cambria" panose="02040503050406030204" pitchFamily="18" charset="0"/>
              </a:rPr>
              <a:t>воздухе</a:t>
            </a:r>
            <a:endParaRPr lang="ru-RU" sz="2400" cap="small" dirty="0">
              <a:latin typeface="Cambria" panose="02040503050406030204" pitchFamily="18" charset="0"/>
            </a:endParaRPr>
          </a:p>
          <a:p>
            <a:pPr>
              <a:spcAft>
                <a:spcPts val="600"/>
              </a:spcAft>
            </a:pPr>
            <a:r>
              <a:rPr lang="ru-RU" sz="2400" cap="small" dirty="0" smtClean="0">
                <a:latin typeface="Cambria" panose="02040503050406030204" pitchFamily="18" charset="0"/>
              </a:rPr>
              <a:t>организован </a:t>
            </a:r>
            <a:r>
              <a:rPr lang="ru-RU" sz="2400" cap="small" dirty="0">
                <a:latin typeface="Cambria" panose="02040503050406030204" pitchFamily="18" charset="0"/>
              </a:rPr>
              <a:t>регулярный опрос читателей </a:t>
            </a:r>
            <a:r>
              <a:rPr lang="ru-RU" sz="2400" cap="small" dirty="0" smtClean="0">
                <a:latin typeface="Cambria" panose="02040503050406030204" pitchFamily="18" charset="0"/>
              </a:rPr>
              <a:t>  с </a:t>
            </a:r>
            <a:r>
              <a:rPr lang="ru-RU" sz="2400" cap="small" dirty="0">
                <a:latin typeface="Cambria" panose="02040503050406030204" pitchFamily="18" charset="0"/>
              </a:rPr>
              <a:t>целью изучения их информационных </a:t>
            </a:r>
            <a:r>
              <a:rPr lang="ru-RU" sz="2400" cap="small" dirty="0" smtClean="0">
                <a:latin typeface="Cambria" panose="02040503050406030204" pitchFamily="18" charset="0"/>
              </a:rPr>
              <a:t>потребностей </a:t>
            </a:r>
            <a:endParaRPr lang="ru-RU" sz="2400" cap="small" dirty="0">
              <a:latin typeface="Cambria" panose="02040503050406030204" pitchFamily="18" charset="0"/>
            </a:endParaRPr>
          </a:p>
          <a:p>
            <a:pPr>
              <a:spcAft>
                <a:spcPts val="600"/>
              </a:spcAft>
            </a:pPr>
            <a:r>
              <a:rPr lang="ru-RU" sz="2400" cap="small" dirty="0" smtClean="0">
                <a:latin typeface="Cambria" panose="02040503050406030204" pitchFamily="18" charset="0"/>
              </a:rPr>
              <a:t>учтены </a:t>
            </a:r>
            <a:r>
              <a:rPr lang="ru-RU" sz="2400" cap="small" dirty="0">
                <a:latin typeface="Cambria" panose="02040503050406030204" pitchFamily="18" charset="0"/>
              </a:rPr>
              <a:t>замечания при заполнении паспортов </a:t>
            </a:r>
            <a:r>
              <a:rPr lang="ru-RU" sz="2400" cap="small" dirty="0" smtClean="0">
                <a:latin typeface="Cambria" panose="02040503050406030204" pitchFamily="18" charset="0"/>
              </a:rPr>
              <a:t>мероприятий </a:t>
            </a:r>
            <a:endParaRPr lang="ru-RU" sz="2400" cap="small" dirty="0">
              <a:latin typeface="Cambria" panose="02040503050406030204" pitchFamily="18" charset="0"/>
            </a:endParaRPr>
          </a:p>
          <a:p>
            <a:pPr>
              <a:spcAft>
                <a:spcPts val="600"/>
              </a:spcAft>
            </a:pPr>
            <a:r>
              <a:rPr lang="ru-RU" sz="2400" cap="small" dirty="0" smtClean="0">
                <a:latin typeface="Cambria" panose="02040503050406030204" pitchFamily="18" charset="0"/>
              </a:rPr>
              <a:t>разработан </a:t>
            </a:r>
            <a:r>
              <a:rPr lang="ru-RU" sz="2400" cap="small" dirty="0">
                <a:latin typeface="Cambria" panose="02040503050406030204" pitchFamily="18" charset="0"/>
              </a:rPr>
              <a:t>свой логотип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670" y="2859781"/>
            <a:ext cx="292078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cap="small" dirty="0" err="1" smtClean="0">
                <a:solidFill>
                  <a:srgbClr val="2F5DF1"/>
                </a:solidFill>
                <a:latin typeface="Cambria" panose="02040503050406030204" pitchFamily="18" charset="0"/>
              </a:rPr>
              <a:t>Валуйская</a:t>
            </a:r>
            <a:r>
              <a:rPr lang="ru-RU" sz="2400" cap="small" dirty="0" smtClean="0">
                <a:solidFill>
                  <a:srgbClr val="2F5DF1"/>
                </a:solidFill>
                <a:latin typeface="Cambria" panose="02040503050406030204" pitchFamily="18" charset="0"/>
              </a:rPr>
              <a:t>,</a:t>
            </a:r>
          </a:p>
          <a:p>
            <a:r>
              <a:rPr lang="ru-RU" sz="2400" cap="small" dirty="0" err="1" smtClean="0">
                <a:solidFill>
                  <a:srgbClr val="2F5DF1"/>
                </a:solidFill>
                <a:latin typeface="Cambria" panose="02040503050406030204" pitchFamily="18" charset="0"/>
              </a:rPr>
              <a:t>Красненская</a:t>
            </a:r>
            <a:endParaRPr lang="ru-RU" dirty="0">
              <a:solidFill>
                <a:srgbClr val="2F5DF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9807" y="3942188"/>
            <a:ext cx="353263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cap="small" dirty="0" err="1" smtClean="0">
                <a:solidFill>
                  <a:srgbClr val="2F5DF1"/>
                </a:solidFill>
                <a:latin typeface="Cambria" panose="02040503050406030204" pitchFamily="18" charset="0"/>
              </a:rPr>
              <a:t>Ровеньская</a:t>
            </a:r>
            <a:r>
              <a:rPr lang="ru-RU" sz="2400" cap="small" dirty="0" smtClean="0">
                <a:solidFill>
                  <a:srgbClr val="2F5DF1"/>
                </a:solidFill>
                <a:latin typeface="Cambria" panose="02040503050406030204" pitchFamily="18" charset="0"/>
              </a:rPr>
              <a:t> </a:t>
            </a:r>
            <a:endParaRPr lang="ru-RU" dirty="0">
              <a:solidFill>
                <a:srgbClr val="2F5DF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07504" y="4568877"/>
            <a:ext cx="17486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cap="small" dirty="0" err="1">
                <a:solidFill>
                  <a:srgbClr val="2F5DF1"/>
                </a:solidFill>
                <a:latin typeface="Cambria" panose="02040503050406030204" pitchFamily="18" charset="0"/>
              </a:rPr>
              <a:t>Валуйская</a:t>
            </a:r>
            <a:r>
              <a:rPr lang="ru-RU" sz="2400" cap="small" dirty="0">
                <a:solidFill>
                  <a:srgbClr val="2F5DF1"/>
                </a:solidFill>
                <a:latin typeface="Cambria" panose="02040503050406030204" pitchFamily="18" charset="0"/>
              </a:rPr>
              <a:t> </a:t>
            </a:r>
            <a:r>
              <a:rPr lang="ru-RU" sz="2400" cap="small" dirty="0" smtClean="0">
                <a:solidFill>
                  <a:srgbClr val="2F5DF1"/>
                </a:solidFill>
                <a:latin typeface="Cambria" panose="02040503050406030204" pitchFamily="18" charset="0"/>
              </a:rPr>
              <a:t> </a:t>
            </a:r>
            <a:endParaRPr lang="ru-RU" dirty="0">
              <a:solidFill>
                <a:srgbClr val="2F5DF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0" y="0"/>
            <a:ext cx="3305503" cy="1734356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16571" y="464776"/>
            <a:ext cx="308727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cap="small" dirty="0" smtClean="0">
                <a:solidFill>
                  <a:schemeClr val="bg1"/>
                </a:solidFill>
                <a:latin typeface="Cambria" panose="02040503050406030204" pitchFamily="18" charset="0"/>
                <a:cs typeface="Arabic Typesetting" panose="03020402040406030203" pitchFamily="66" charset="-78"/>
              </a:rPr>
              <a:t>НАИМЕНОВАНИЕ ЦБС</a:t>
            </a:r>
            <a:endParaRPr lang="ru-RU" sz="2800" cap="small" dirty="0">
              <a:solidFill>
                <a:schemeClr val="bg1"/>
              </a:solidFill>
              <a:latin typeface="Cambria" panose="02040503050406030204" pitchFamily="18" charset="0"/>
              <a:cs typeface="Arabic Typesetting" panose="03020402040406030203" pitchFamily="66" charset="-78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-4545" y="1779662"/>
            <a:ext cx="33100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cap="small" spc="-100" dirty="0" err="1" smtClean="0">
                <a:solidFill>
                  <a:srgbClr val="2F5DF1"/>
                </a:solidFill>
                <a:latin typeface="Cambria" panose="02040503050406030204" pitchFamily="18" charset="0"/>
              </a:rPr>
              <a:t>Валуйская</a:t>
            </a:r>
            <a:r>
              <a:rPr lang="ru-RU" sz="2400" cap="small" spc="-100" dirty="0" smtClean="0">
                <a:solidFill>
                  <a:srgbClr val="2F5DF1"/>
                </a:solidFill>
                <a:latin typeface="Cambria" panose="02040503050406030204" pitchFamily="18" charset="0"/>
              </a:rPr>
              <a:t>,</a:t>
            </a:r>
          </a:p>
          <a:p>
            <a:r>
              <a:rPr lang="ru-RU" sz="2400" cap="small" spc="-100" dirty="0" err="1" smtClean="0">
                <a:solidFill>
                  <a:srgbClr val="2F5DF1"/>
                </a:solidFill>
                <a:latin typeface="Cambria" panose="02040503050406030204" pitchFamily="18" charset="0"/>
              </a:rPr>
              <a:t>Красненская</a:t>
            </a:r>
            <a:r>
              <a:rPr lang="ru-RU" sz="2400" cap="small" spc="-100" dirty="0" smtClean="0">
                <a:solidFill>
                  <a:srgbClr val="2F5DF1"/>
                </a:solidFill>
                <a:latin typeface="Cambria" panose="02040503050406030204" pitchFamily="18" charset="0"/>
              </a:rPr>
              <a:t>, </a:t>
            </a:r>
            <a:r>
              <a:rPr lang="ru-RU" sz="2400" cap="small" spc="-100" dirty="0" err="1" smtClean="0">
                <a:solidFill>
                  <a:srgbClr val="2F5DF1"/>
                </a:solidFill>
                <a:latin typeface="Cambria" panose="02040503050406030204" pitchFamily="18" charset="0"/>
              </a:rPr>
              <a:t>Ровеньская</a:t>
            </a:r>
            <a:endParaRPr lang="ru-RU" spc="-100" dirty="0">
              <a:solidFill>
                <a:srgbClr val="2F5DF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2888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фото для доклада\БГУНБ\фойе БГУНБ (2)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62" b="17727"/>
          <a:stretch/>
        </p:blipFill>
        <p:spPr bwMode="auto">
          <a:xfrm>
            <a:off x="-1" y="-10463"/>
            <a:ext cx="3491881" cy="1744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87624" y="1851670"/>
            <a:ext cx="7928763" cy="29854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ru-RU" sz="2400" cap="small" dirty="0">
                <a:latin typeface="Cambria" panose="02040503050406030204" pitchFamily="18" charset="0"/>
              </a:rPr>
              <a:t>Методические рекомендации по ведению статистического учета массовых мероприятий библиотеки </a:t>
            </a:r>
            <a:r>
              <a:rPr lang="ru-RU" sz="2400" cap="small" dirty="0" smtClean="0">
                <a:latin typeface="Cambria" panose="02040503050406030204" pitchFamily="18" charset="0"/>
              </a:rPr>
              <a:t>                               и </a:t>
            </a:r>
            <a:r>
              <a:rPr lang="ru-RU" sz="2400" cap="small" dirty="0">
                <a:latin typeface="Cambria" panose="02040503050406030204" pitchFamily="18" charset="0"/>
              </a:rPr>
              <a:t>их </a:t>
            </a:r>
            <a:r>
              <a:rPr lang="ru-RU" sz="2400" cap="small" dirty="0" smtClean="0">
                <a:latin typeface="Cambria" panose="02040503050406030204" pitchFamily="18" charset="0"/>
              </a:rPr>
              <a:t>посетителей</a:t>
            </a:r>
            <a:endParaRPr lang="ru-RU" sz="2400" cap="small" dirty="0">
              <a:latin typeface="Cambria" panose="02040503050406030204" pitchFamily="18" charset="0"/>
            </a:endParaRPr>
          </a:p>
          <a:p>
            <a:pPr>
              <a:spcAft>
                <a:spcPts val="1200"/>
              </a:spcAft>
            </a:pPr>
            <a:r>
              <a:rPr lang="ru-RU" sz="2400" cap="small" dirty="0">
                <a:latin typeface="Cambria" panose="02040503050406030204" pitchFamily="18" charset="0"/>
              </a:rPr>
              <a:t>Критерии качества библиотечного мероприятия </a:t>
            </a:r>
            <a:r>
              <a:rPr lang="ru-RU" sz="2400" cap="small" dirty="0" smtClean="0">
                <a:latin typeface="Cambria" panose="02040503050406030204" pitchFamily="18" charset="0"/>
              </a:rPr>
              <a:t>                   и </a:t>
            </a:r>
            <a:r>
              <a:rPr lang="ru-RU" sz="2400" cap="small" dirty="0">
                <a:latin typeface="Cambria" panose="02040503050406030204" pitchFamily="18" charset="0"/>
              </a:rPr>
              <a:t>документной выставки </a:t>
            </a:r>
            <a:r>
              <a:rPr lang="ru-RU" sz="2400" cap="small" dirty="0" smtClean="0">
                <a:latin typeface="Cambria" panose="02040503050406030204" pitchFamily="18" charset="0"/>
              </a:rPr>
              <a:t>библиотеки</a:t>
            </a:r>
            <a:endParaRPr lang="ru-RU" sz="2400" cap="small" dirty="0">
              <a:latin typeface="Cambria" panose="02040503050406030204" pitchFamily="18" charset="0"/>
            </a:endParaRPr>
          </a:p>
          <a:p>
            <a:pPr>
              <a:spcAft>
                <a:spcPts val="1200"/>
              </a:spcAft>
            </a:pPr>
            <a:r>
              <a:rPr lang="ru-RU" sz="2400" cap="small" dirty="0" smtClean="0">
                <a:latin typeface="Cambria" panose="02040503050406030204" pitchFamily="18" charset="0"/>
              </a:rPr>
              <a:t>Типовая форма </a:t>
            </a:r>
            <a:r>
              <a:rPr lang="ru-RU" sz="2400" cap="small" dirty="0">
                <a:latin typeface="Cambria" panose="02040503050406030204" pitchFamily="18" charset="0"/>
              </a:rPr>
              <a:t>паспорта массового </a:t>
            </a:r>
            <a:r>
              <a:rPr lang="ru-RU" sz="2400" cap="small" dirty="0" smtClean="0">
                <a:latin typeface="Cambria" panose="02040503050406030204" pitchFamily="18" charset="0"/>
              </a:rPr>
              <a:t>мероприятия                и </a:t>
            </a:r>
            <a:r>
              <a:rPr lang="ru-RU" sz="2400" cap="small" dirty="0">
                <a:latin typeface="Cambria" panose="02040503050406030204" pitchFamily="18" charset="0"/>
              </a:rPr>
              <a:t>выставки </a:t>
            </a:r>
            <a:r>
              <a:rPr lang="ru-RU" sz="2400" cap="small" dirty="0" smtClean="0">
                <a:latin typeface="Cambria" panose="02040503050406030204" pitchFamily="18" charset="0"/>
              </a:rPr>
              <a:t>библиотеки</a:t>
            </a:r>
            <a:endParaRPr lang="ru-RU" sz="2400" cap="small" dirty="0">
              <a:latin typeface="Cambria" panose="020405030504060302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05503" y="0"/>
            <a:ext cx="5868144" cy="1734356"/>
          </a:xfrm>
          <a:prstGeom prst="rect">
            <a:avLst/>
          </a:prstGeom>
          <a:solidFill>
            <a:srgbClr val="2F5D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5220072" y="174680"/>
            <a:ext cx="3809559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cap="small" dirty="0" smtClean="0">
                <a:solidFill>
                  <a:schemeClr val="bg1"/>
                </a:solidFill>
                <a:latin typeface="Cambria" panose="02040503050406030204" pitchFamily="18" charset="0"/>
                <a:cs typeface="Arabic Typesetting" panose="03020402040406030203" pitchFamily="66" charset="-78"/>
              </a:rPr>
              <a:t>УНИФИКАЦИЯ УЧЕТА ДЕЯТЕЛЬНОСТИ БИБЛИОТЕК </a:t>
            </a:r>
            <a:endParaRPr lang="ru-RU" sz="2800" cap="small" dirty="0">
              <a:solidFill>
                <a:schemeClr val="bg1"/>
              </a:solidFill>
              <a:latin typeface="Cambria" panose="02040503050406030204" pitchFamily="18" charset="0"/>
              <a:cs typeface="Arabic Typesetting" panose="03020402040406030203" pitchFamily="66" charset="-78"/>
            </a:endParaRPr>
          </a:p>
        </p:txBody>
      </p:sp>
      <p:sp>
        <p:nvSpPr>
          <p:cNvPr id="10" name="Frame 17">
            <a:extLst>
              <a:ext uri="{FF2B5EF4-FFF2-40B4-BE49-F238E27FC236}">
                <a16:creationId xmlns="" xmlns:a16="http://schemas.microsoft.com/office/drawing/2014/main" id="{8AFF86F7-8CCA-437F-B4B1-01AC42CBEF8D}"/>
              </a:ext>
            </a:extLst>
          </p:cNvPr>
          <p:cNvSpPr/>
          <p:nvPr/>
        </p:nvSpPr>
        <p:spPr>
          <a:xfrm>
            <a:off x="395288" y="4155926"/>
            <a:ext cx="347025" cy="347025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rgbClr val="2F5D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1" name="Frame 17">
            <a:extLst>
              <a:ext uri="{FF2B5EF4-FFF2-40B4-BE49-F238E27FC236}">
                <a16:creationId xmlns="" xmlns:a16="http://schemas.microsoft.com/office/drawing/2014/main" id="{8AFF86F7-8CCA-437F-B4B1-01AC42CBEF8D}"/>
              </a:ext>
            </a:extLst>
          </p:cNvPr>
          <p:cNvSpPr/>
          <p:nvPr/>
        </p:nvSpPr>
        <p:spPr>
          <a:xfrm>
            <a:off x="395288" y="3363838"/>
            <a:ext cx="347025" cy="347025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rgbClr val="2F5D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12" name="Frame 17">
            <a:extLst>
              <a:ext uri="{FF2B5EF4-FFF2-40B4-BE49-F238E27FC236}">
                <a16:creationId xmlns="" xmlns:a16="http://schemas.microsoft.com/office/drawing/2014/main" id="{8AFF86F7-8CCA-437F-B4B1-01AC42CBEF8D}"/>
              </a:ext>
            </a:extLst>
          </p:cNvPr>
          <p:cNvSpPr/>
          <p:nvPr/>
        </p:nvSpPr>
        <p:spPr>
          <a:xfrm>
            <a:off x="395288" y="2067694"/>
            <a:ext cx="347025" cy="347025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415456" y="380544"/>
                </a:moveTo>
                <a:lnTo>
                  <a:pt x="415456" y="385333"/>
                </a:lnTo>
                <a:lnTo>
                  <a:pt x="385333" y="385333"/>
                </a:lnTo>
                <a:lnTo>
                  <a:pt x="385333" y="2854667"/>
                </a:lnTo>
                <a:lnTo>
                  <a:pt x="1529120" y="2854667"/>
                </a:lnTo>
                <a:cubicBezTo>
                  <a:pt x="1267123" y="2430711"/>
                  <a:pt x="997530" y="1721825"/>
                  <a:pt x="436017" y="1672600"/>
                </a:cubicBezTo>
                <a:lnTo>
                  <a:pt x="600235" y="1185112"/>
                </a:lnTo>
                <a:cubicBezTo>
                  <a:pt x="1132790" y="1359573"/>
                  <a:pt x="1278822" y="1550851"/>
                  <a:pt x="1544730" y="1923929"/>
                </a:cubicBezTo>
                <a:cubicBezTo>
                  <a:pt x="1789452" y="1379400"/>
                  <a:pt x="1927092" y="1088696"/>
                  <a:pt x="2233403" y="596568"/>
                </a:cubicBezTo>
                <a:lnTo>
                  <a:pt x="2770666" y="596568"/>
                </a:lnTo>
                <a:cubicBezTo>
                  <a:pt x="2331495" y="1220469"/>
                  <a:pt x="1907612" y="2113878"/>
                  <a:pt x="1578489" y="2854667"/>
                </a:cubicBezTo>
                <a:lnTo>
                  <a:pt x="2854667" y="2854667"/>
                </a:lnTo>
                <a:lnTo>
                  <a:pt x="2854667" y="596568"/>
                </a:lnTo>
                <a:lnTo>
                  <a:pt x="2858395" y="596568"/>
                </a:lnTo>
                <a:lnTo>
                  <a:pt x="2858395" y="380544"/>
                </a:lnTo>
                <a:close/>
                <a:moveTo>
                  <a:pt x="0" y="0"/>
                </a:moveTo>
                <a:lnTo>
                  <a:pt x="3240000" y="0"/>
                </a:lnTo>
                <a:lnTo>
                  <a:pt x="3240000" y="3240000"/>
                </a:lnTo>
                <a:lnTo>
                  <a:pt x="0" y="3240000"/>
                </a:lnTo>
                <a:close/>
              </a:path>
            </a:pathLst>
          </a:custGeom>
          <a:solidFill>
            <a:srgbClr val="2F5D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1231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282</Words>
  <Application>Microsoft Office PowerPoint</Application>
  <PresentationFormat>Экран (16:9)</PresentationFormat>
  <Paragraphs>64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Дучак Юлия Александровна</dc:creator>
  <cp:lastModifiedBy>Дучак Юлия Александровна</cp:lastModifiedBy>
  <cp:revision>23</cp:revision>
  <dcterms:created xsi:type="dcterms:W3CDTF">2021-08-17T15:03:31Z</dcterms:created>
  <dcterms:modified xsi:type="dcterms:W3CDTF">2021-08-17T17:28:03Z</dcterms:modified>
</cp:coreProperties>
</file>