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3" r:id="rId5"/>
    <p:sldId id="261" r:id="rId6"/>
    <p:sldId id="262" r:id="rId7"/>
    <p:sldId id="257" r:id="rId8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>
      <p:cViewPr varScale="1">
        <p:scale>
          <a:sx n="156" d="100"/>
          <a:sy n="156" d="100"/>
        </p:scale>
        <p:origin x="808" y="16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5.emf"/><Relationship Id="rId7" Type="http://schemas.openxmlformats.org/officeDocument/2006/relationships/image" Target="../media/image9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emf"/><Relationship Id="rId3" Type="http://schemas.openxmlformats.org/officeDocument/2006/relationships/image" Target="../media/image4.jpeg"/><Relationship Id="rId7" Type="http://schemas.openxmlformats.org/officeDocument/2006/relationships/image" Target="../media/image13.em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7.emf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emf"/><Relationship Id="rId3" Type="http://schemas.openxmlformats.org/officeDocument/2006/relationships/image" Target="../media/image15.emf"/><Relationship Id="rId7" Type="http://schemas.openxmlformats.org/officeDocument/2006/relationships/image" Target="../media/image19.em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emf"/><Relationship Id="rId11" Type="http://schemas.openxmlformats.org/officeDocument/2006/relationships/image" Target="../media/image23.emf"/><Relationship Id="rId5" Type="http://schemas.openxmlformats.org/officeDocument/2006/relationships/image" Target="../media/image17.emf"/><Relationship Id="rId10" Type="http://schemas.openxmlformats.org/officeDocument/2006/relationships/image" Target="../media/image22.emf"/><Relationship Id="rId4" Type="http://schemas.openxmlformats.org/officeDocument/2006/relationships/image" Target="../media/image16.emf"/><Relationship Id="rId9" Type="http://schemas.openxmlformats.org/officeDocument/2006/relationships/image" Target="../media/image21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emf"/><Relationship Id="rId13" Type="http://schemas.openxmlformats.org/officeDocument/2006/relationships/image" Target="../media/image30.emf"/><Relationship Id="rId3" Type="http://schemas.openxmlformats.org/officeDocument/2006/relationships/image" Target="../media/image10.emf"/><Relationship Id="rId7" Type="http://schemas.openxmlformats.org/officeDocument/2006/relationships/image" Target="../media/image16.emf"/><Relationship Id="rId12" Type="http://schemas.openxmlformats.org/officeDocument/2006/relationships/image" Target="../media/image29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emf"/><Relationship Id="rId11" Type="http://schemas.openxmlformats.org/officeDocument/2006/relationships/image" Target="../media/image21.emf"/><Relationship Id="rId5" Type="http://schemas.openxmlformats.org/officeDocument/2006/relationships/image" Target="../media/image25.emf"/><Relationship Id="rId10" Type="http://schemas.openxmlformats.org/officeDocument/2006/relationships/image" Target="../media/image20.emf"/><Relationship Id="rId4" Type="http://schemas.openxmlformats.org/officeDocument/2006/relationships/image" Target="../media/image4.jpeg"/><Relationship Id="rId9" Type="http://schemas.openxmlformats.org/officeDocument/2006/relationships/image" Target="../media/image28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4.jpeg"/><Relationship Id="rId7" Type="http://schemas.openxmlformats.org/officeDocument/2006/relationships/image" Target="../media/image32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5" Type="http://schemas.openxmlformats.org/officeDocument/2006/relationships/image" Target="../media/image8.emf"/><Relationship Id="rId4" Type="http://schemas.openxmlformats.org/officeDocument/2006/relationships/image" Target="../media/image31.emf"/><Relationship Id="rId9" Type="http://schemas.openxmlformats.org/officeDocument/2006/relationships/image" Target="../media/image3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-1252" y="-20538"/>
            <a:ext cx="9144000" cy="5143270"/>
            <a:chOff x="-1252" y="-20538"/>
            <a:chExt cx="9144000" cy="5143270"/>
          </a:xfrm>
        </p:grpSpPr>
        <p:pic>
          <p:nvPicPr>
            <p:cNvPr id="4" name="Picture 2" descr="https://psv4.userapi.com/c537232/u38894434/docs/d3/1e8ab04b2308/3ts4543.jpg?extra=qrD7qjSK6i0whY4Uv4k4TvDt4kgTb03KPcvBkCEg80--yxUa00BOEO-RFobHqssV10Z4xGVsC-NTI65pLKNTdMSS2avK7hITN3cbJOLY1ZtVCkY6cWGGdcL-AwlzfS0nLkmhZFMDsbFuYc5p3uIIz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52" y="-20538"/>
              <a:ext cx="9144000" cy="51432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179512" y="195486"/>
              <a:ext cx="360040" cy="129614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1617340"/>
            <a:ext cx="6694512" cy="1102519"/>
          </a:xfrm>
        </p:spPr>
        <p:txBody>
          <a:bodyPr>
            <a:normAutofit/>
          </a:bodyPr>
          <a:lstStyle/>
          <a:p>
            <a:r>
              <a:rPr lang="ru-RU" sz="2300" dirty="0"/>
              <a:t>Всероссийский съезд директоров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2337420"/>
            <a:ext cx="6400800" cy="1314450"/>
          </a:xfrm>
        </p:spPr>
        <p:txBody>
          <a:bodyPr>
            <a:normAutofit/>
          </a:bodyPr>
          <a:lstStyle/>
          <a:p>
            <a:r>
              <a:rPr lang="ru-RU" sz="3700" b="1" dirty="0">
                <a:solidFill>
                  <a:schemeClr val="tx1"/>
                </a:solidFill>
                <a:latin typeface="+mj-lt"/>
              </a:rPr>
              <a:t>«ЭНЕРГИЯ СОТВОРЧЕСТВА»</a:t>
            </a:r>
          </a:p>
        </p:txBody>
      </p:sp>
      <p:pic>
        <p:nvPicPr>
          <p:cNvPr id="7" name="Picture 2" descr="https://psv4.userapi.com/c537232/u38894434/docs/d3/1e8ab04b2308/3ts4543.jpg?extra=qrD7qjSK6i0whY4Uv4k4TvDt4kgTb03KPcvBkCEg80--yxUa00BOEO-RFobHqssV10Z4xGVsC-NTI65pLKNTdMSS2avK7hITN3cbJOLY1ZtVCkY6cWGGdcL-AwlzfS0nLkmhZFMDsbFuYc5p3uIIz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01" t="2559" r="95075" b="75083"/>
          <a:stretch/>
        </p:blipFill>
        <p:spPr bwMode="auto">
          <a:xfrm rot="5400000">
            <a:off x="6353507" y="1421572"/>
            <a:ext cx="253410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39502"/>
            <a:ext cx="1008112" cy="6879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25526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я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857"/>
          <a:stretch/>
        </p:blipFill>
        <p:spPr bwMode="auto">
          <a:xfrm>
            <a:off x="0" y="-6094"/>
            <a:ext cx="9144000" cy="624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07871" y="710575"/>
            <a:ext cx="340003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CC0000"/>
                </a:solidFill>
              </a:rPr>
              <a:t>Главная тема: </a:t>
            </a:r>
            <a:r>
              <a:rPr lang="ru-RU" sz="1200" dirty="0"/>
              <a:t>«Развитие креативных индустрий»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919364" y="1142623"/>
            <a:ext cx="149239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CC0000"/>
                </a:solidFill>
              </a:rPr>
              <a:t>Сроки: </a:t>
            </a:r>
            <a:r>
              <a:rPr lang="ru-RU" sz="1200" dirty="0"/>
              <a:t>3-6 сентября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152434" y="1297672"/>
            <a:ext cx="127906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CC0000"/>
                </a:solidFill>
              </a:rPr>
              <a:t>Главные задачи: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780881" y="1900158"/>
            <a:ext cx="1574470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/>
              <a:t>Пересмотр налога </a:t>
            </a:r>
          </a:p>
          <a:p>
            <a:r>
              <a:rPr lang="ru-RU" sz="1000" dirty="0"/>
              <a:t>на прибыль для клубных </a:t>
            </a:r>
          </a:p>
          <a:p>
            <a:r>
              <a:rPr lang="ru-RU" sz="1000" dirty="0"/>
              <a:t>досуговых учреждений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780880" y="3313896"/>
            <a:ext cx="129234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/>
              <a:t>Продвижений идей </a:t>
            </a:r>
          </a:p>
          <a:p>
            <a:r>
              <a:rPr lang="ru-RU" sz="1000" dirty="0"/>
              <a:t>и создание новых </a:t>
            </a:r>
          </a:p>
          <a:p>
            <a:r>
              <a:rPr lang="ru-RU" sz="1000" dirty="0"/>
              <a:t>типов учреждения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6780880" y="2610734"/>
            <a:ext cx="1811714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/>
              <a:t>Рассмотрение перечня работ </a:t>
            </a:r>
          </a:p>
          <a:p>
            <a:r>
              <a:rPr lang="ru-RU" sz="1000" dirty="0"/>
              <a:t>и услуг для клубных </a:t>
            </a:r>
          </a:p>
          <a:p>
            <a:r>
              <a:rPr lang="ru-RU" sz="1000" dirty="0"/>
              <a:t>досуговых учреждений</a:t>
            </a:r>
          </a:p>
        </p:txBody>
      </p:sp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6625" y="2689197"/>
            <a:ext cx="97716" cy="97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5159" y="1994567"/>
            <a:ext cx="87283" cy="87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5486" y="3397212"/>
            <a:ext cx="96956" cy="96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6228185" y="849074"/>
            <a:ext cx="2621164" cy="3954924"/>
          </a:xfrm>
          <a:prstGeom prst="rect">
            <a:avLst/>
          </a:prstGeom>
          <a:noFill/>
          <a:ln w="19050">
            <a:solidFill>
              <a:srgbClr val="CC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96" y="1059582"/>
            <a:ext cx="544804" cy="545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187490"/>
            <a:ext cx="406350" cy="489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476" y="4294306"/>
            <a:ext cx="484888" cy="5049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2" descr="C:\Users\Admin\Desktop\карта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871" y="1060523"/>
            <a:ext cx="5880270" cy="381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7893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Admin\Desktop\1ккккк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083" y="483518"/>
            <a:ext cx="7859683" cy="3858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Admin\Desktop\я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857"/>
          <a:stretch/>
        </p:blipFill>
        <p:spPr bwMode="auto">
          <a:xfrm>
            <a:off x="0" y="-6094"/>
            <a:ext cx="9144000" cy="624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971600" y="123478"/>
            <a:ext cx="13315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Участники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943244" y="4712826"/>
            <a:ext cx="77457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CC0000"/>
                </a:solidFill>
              </a:rPr>
              <a:t>участник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98067" y="4333042"/>
            <a:ext cx="80983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C0000"/>
                </a:solidFill>
              </a:rPr>
              <a:t>141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843497" y="4712826"/>
            <a:ext cx="8582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CC0000"/>
                </a:solidFill>
              </a:rPr>
              <a:t>субъектов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46217" y="4333042"/>
            <a:ext cx="6014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C0000"/>
                </a:solidFill>
              </a:rPr>
              <a:t>69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138666" y="4413761"/>
            <a:ext cx="45719" cy="62753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9"/>
          <p:cNvSpPr/>
          <p:nvPr/>
        </p:nvSpPr>
        <p:spPr>
          <a:xfrm>
            <a:off x="3779912" y="4704043"/>
            <a:ext cx="160676" cy="69758"/>
          </a:xfrm>
          <a:prstGeom prst="rightArrow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271778" y="4860568"/>
            <a:ext cx="59343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/>
              <a:t>Прочие</a:t>
            </a:r>
            <a:endParaRPr lang="ru-RU" sz="1000" dirty="0">
              <a:effectLst/>
            </a:endParaRPr>
          </a:p>
        </p:txBody>
      </p:sp>
      <p:pic>
        <p:nvPicPr>
          <p:cNvPr id="12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6070" y="4762852"/>
            <a:ext cx="97716" cy="97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4931" y="4943884"/>
            <a:ext cx="96956" cy="96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7271778" y="4686355"/>
            <a:ext cx="147668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/>
              <a:t>Заведующие отделами </a:t>
            </a:r>
            <a:endParaRPr lang="ru-RU" sz="1000" dirty="0">
              <a:effectLst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396775" y="4845809"/>
            <a:ext cx="158088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/>
              <a:t>Заместители директоров </a:t>
            </a:r>
            <a:endParaRPr lang="ru-RU" sz="1000" dirty="0">
              <a:effectLst/>
            </a:endParaRPr>
          </a:p>
        </p:txBody>
      </p:sp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1067" y="4748093"/>
            <a:ext cx="97716" cy="97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1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9601" y="4542502"/>
            <a:ext cx="87283" cy="87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928" y="4929125"/>
            <a:ext cx="96956" cy="96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4396775" y="4455572"/>
            <a:ext cx="251222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/>
              <a:t>Представители министерств, управлений</a:t>
            </a:r>
            <a:endParaRPr lang="ru-RU" sz="1000" dirty="0"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396775" y="4671596"/>
            <a:ext cx="102143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dirty="0"/>
              <a:t>Директора КДУ</a:t>
            </a:r>
            <a:endParaRPr lang="ru-RU" sz="1000" dirty="0">
              <a:effectLst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047700" y="4686175"/>
            <a:ext cx="25039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>
                <a:solidFill>
                  <a:srgbClr val="CC0000"/>
                </a:solidFill>
              </a:rPr>
              <a:t>9</a:t>
            </a:r>
            <a:endParaRPr lang="ru-RU" sz="1000" b="1" dirty="0">
              <a:solidFill>
                <a:srgbClr val="CC0000"/>
              </a:solidFill>
              <a:effectLst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020272" y="4860568"/>
            <a:ext cx="3161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/>
              <a:t>14</a:t>
            </a:r>
            <a:endParaRPr lang="ru-RU" sz="1000" b="1" dirty="0">
              <a:effectLst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160596" y="4467941"/>
            <a:ext cx="25039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>
                <a:solidFill>
                  <a:srgbClr val="00B0F0"/>
                </a:solidFill>
              </a:rPr>
              <a:t>7</a:t>
            </a:r>
            <a:endParaRPr lang="ru-RU" sz="1000" b="1" dirty="0">
              <a:solidFill>
                <a:srgbClr val="00B0F0"/>
              </a:solidFill>
              <a:effectLst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129527" y="4671416"/>
            <a:ext cx="3161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>
                <a:solidFill>
                  <a:srgbClr val="CC0000"/>
                </a:solidFill>
              </a:rPr>
              <a:t>99</a:t>
            </a:r>
            <a:endParaRPr lang="ru-RU" sz="1000" b="1" dirty="0">
              <a:solidFill>
                <a:srgbClr val="CC0000"/>
              </a:solidFill>
              <a:effectLst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111872" y="4845809"/>
            <a:ext cx="316112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00" b="1" dirty="0"/>
              <a:t>12</a:t>
            </a:r>
            <a:endParaRPr lang="ru-RU" sz="1000" b="1" dirty="0">
              <a:effectLst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465" y="4443958"/>
            <a:ext cx="360040" cy="512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0024" y="4443958"/>
            <a:ext cx="743220" cy="478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654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\Desktop\я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857"/>
          <a:stretch/>
        </p:blipFill>
        <p:spPr bwMode="auto">
          <a:xfrm>
            <a:off x="0" y="-6094"/>
            <a:ext cx="9144000" cy="624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971600" y="123478"/>
            <a:ext cx="14702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Программа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816832" y="771550"/>
            <a:ext cx="1329210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CC0000"/>
                </a:solidFill>
              </a:rPr>
              <a:t>с 14.00</a:t>
            </a:r>
          </a:p>
          <a:p>
            <a:r>
              <a:rPr lang="ru-RU" sz="1000" dirty="0"/>
              <a:t>Заезд и регистрация </a:t>
            </a:r>
          </a:p>
          <a:p>
            <a:r>
              <a:rPr lang="ru-RU" sz="1000" dirty="0"/>
              <a:t>в гостинице </a:t>
            </a:r>
          </a:p>
          <a:p>
            <a:r>
              <a:rPr lang="ru-RU" sz="1000" dirty="0"/>
              <a:t>WHITE HILL HOTEL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3193619" y="771550"/>
            <a:ext cx="1029449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CC0000"/>
                </a:solidFill>
              </a:rPr>
              <a:t>17.00–19.00</a:t>
            </a:r>
            <a:endParaRPr lang="ru-RU" sz="1100" b="1" dirty="0">
              <a:solidFill>
                <a:srgbClr val="CC0000"/>
              </a:solidFill>
            </a:endParaRPr>
          </a:p>
          <a:p>
            <a:r>
              <a:rPr lang="ru-RU" sz="1000" dirty="0"/>
              <a:t>Обзорная </a:t>
            </a:r>
          </a:p>
          <a:p>
            <a:r>
              <a:rPr lang="ru-RU" sz="1000" dirty="0"/>
              <a:t>экскурсия </a:t>
            </a:r>
          </a:p>
          <a:p>
            <a:r>
              <a:rPr lang="ru-RU" sz="1000" dirty="0"/>
              <a:t>по г. Белгороду</a:t>
            </a:r>
          </a:p>
        </p:txBody>
      </p:sp>
      <p:sp>
        <p:nvSpPr>
          <p:cNvPr id="31" name="Прямоугольник 30"/>
          <p:cNvSpPr/>
          <p:nvPr/>
        </p:nvSpPr>
        <p:spPr>
          <a:xfrm>
            <a:off x="5272738" y="694169"/>
            <a:ext cx="1042273" cy="8694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CC0000"/>
                </a:solidFill>
              </a:rPr>
              <a:t>19.00–21.30</a:t>
            </a:r>
          </a:p>
          <a:p>
            <a:r>
              <a:rPr lang="ru-RU" sz="1000" dirty="0"/>
              <a:t>Презентация </a:t>
            </a:r>
          </a:p>
          <a:p>
            <a:r>
              <a:rPr lang="ru-RU" sz="1000" dirty="0"/>
              <a:t>проекта </a:t>
            </a:r>
          </a:p>
          <a:p>
            <a:r>
              <a:rPr lang="ru-RU" sz="1000" dirty="0"/>
              <a:t>«Белгородское </a:t>
            </a:r>
          </a:p>
          <a:p>
            <a:r>
              <a:rPr lang="ru-RU" sz="1000" dirty="0"/>
              <a:t>лето»</a:t>
            </a:r>
          </a:p>
        </p:txBody>
      </p:sp>
      <p:sp>
        <p:nvSpPr>
          <p:cNvPr id="32" name="Прямоугольник 31"/>
          <p:cNvSpPr/>
          <p:nvPr/>
        </p:nvSpPr>
        <p:spPr>
          <a:xfrm>
            <a:off x="7370451" y="771550"/>
            <a:ext cx="873957" cy="5616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CC0000"/>
                </a:solidFill>
              </a:rPr>
              <a:t>21.30–22.00</a:t>
            </a:r>
          </a:p>
          <a:p>
            <a:r>
              <a:rPr lang="ru-RU" sz="1000" dirty="0"/>
              <a:t>Трансфер </a:t>
            </a:r>
          </a:p>
          <a:p>
            <a:r>
              <a:rPr lang="ru-RU" sz="1000" dirty="0"/>
              <a:t>в гостиницу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801295" y="2164945"/>
            <a:ext cx="1356462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CC0000"/>
                </a:solidFill>
              </a:rPr>
              <a:t>9.30–11.00</a:t>
            </a:r>
          </a:p>
          <a:p>
            <a:r>
              <a:rPr lang="ru-RU" sz="1000" dirty="0"/>
              <a:t>Трансфер </a:t>
            </a:r>
          </a:p>
          <a:p>
            <a:r>
              <a:rPr lang="ru-RU" sz="1000" dirty="0"/>
              <a:t>в с. </a:t>
            </a:r>
            <a:r>
              <a:rPr lang="ru-RU" sz="1000" dirty="0" err="1"/>
              <a:t>Хотмыжск</a:t>
            </a:r>
            <a:r>
              <a:rPr lang="ru-RU" sz="1000" dirty="0"/>
              <a:t> </a:t>
            </a:r>
          </a:p>
          <a:p>
            <a:r>
              <a:rPr lang="ru-RU" sz="1000" dirty="0"/>
              <a:t>Борисовского района</a:t>
            </a:r>
          </a:p>
        </p:txBody>
      </p:sp>
      <p:sp>
        <p:nvSpPr>
          <p:cNvPr id="35" name="Прямоугольник 34"/>
          <p:cNvSpPr/>
          <p:nvPr/>
        </p:nvSpPr>
        <p:spPr>
          <a:xfrm>
            <a:off x="3221942" y="2044754"/>
            <a:ext cx="1872629" cy="8694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CC0000"/>
                </a:solidFill>
              </a:rPr>
              <a:t>11.00–12.30</a:t>
            </a:r>
          </a:p>
          <a:p>
            <a:r>
              <a:rPr lang="ru-RU" sz="1000" dirty="0"/>
              <a:t>Посещение </a:t>
            </a:r>
          </a:p>
          <a:p>
            <a:r>
              <a:rPr lang="ru-RU" sz="1000" dirty="0"/>
              <a:t>XIII Международного </a:t>
            </a:r>
          </a:p>
          <a:p>
            <a:r>
              <a:rPr lang="ru-RU" sz="1000" dirty="0"/>
              <a:t>фестиваля славянской </a:t>
            </a:r>
          </a:p>
          <a:p>
            <a:r>
              <a:rPr lang="ru-RU" sz="1000" dirty="0"/>
              <a:t>Культуры «</a:t>
            </a:r>
            <a:r>
              <a:rPr lang="ru-RU" sz="1000" dirty="0" err="1"/>
              <a:t>Хотмыжская</a:t>
            </a:r>
            <a:r>
              <a:rPr lang="ru-RU" sz="1000" dirty="0"/>
              <a:t> осень»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5765463" y="2139702"/>
            <a:ext cx="1217000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CC0000"/>
                </a:solidFill>
              </a:rPr>
              <a:t>13.30–14.30</a:t>
            </a:r>
          </a:p>
          <a:p>
            <a:r>
              <a:rPr lang="ru-RU" sz="1000" dirty="0"/>
              <a:t>Трансфер </a:t>
            </a:r>
          </a:p>
          <a:p>
            <a:r>
              <a:rPr lang="ru-RU" sz="1000" dirty="0"/>
              <a:t>в </a:t>
            </a:r>
            <a:r>
              <a:rPr lang="ru-RU" sz="1000" dirty="0" err="1"/>
              <a:t>Краснояружский</a:t>
            </a:r>
            <a:r>
              <a:rPr lang="ru-RU" sz="1000" dirty="0"/>
              <a:t> </a:t>
            </a:r>
          </a:p>
          <a:p>
            <a:r>
              <a:rPr lang="ru-RU" sz="1000" dirty="0"/>
              <a:t>район</a:t>
            </a:r>
          </a:p>
        </p:txBody>
      </p:sp>
      <p:sp>
        <p:nvSpPr>
          <p:cNvPr id="38" name="Прямоугольник 37"/>
          <p:cNvSpPr/>
          <p:nvPr/>
        </p:nvSpPr>
        <p:spPr>
          <a:xfrm>
            <a:off x="2025431" y="3075806"/>
            <a:ext cx="1697901" cy="8694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CC0000"/>
                </a:solidFill>
              </a:rPr>
              <a:t>14.30–15.30</a:t>
            </a:r>
          </a:p>
          <a:p>
            <a:r>
              <a:rPr lang="ru-RU" sz="1000" dirty="0"/>
              <a:t>Презентация деятельности </a:t>
            </a:r>
          </a:p>
          <a:p>
            <a:r>
              <a:rPr lang="ru-RU" sz="1000" dirty="0"/>
              <a:t>историко-культурного </a:t>
            </a:r>
          </a:p>
          <a:p>
            <a:r>
              <a:rPr lang="ru-RU" sz="1000" dirty="0"/>
              <a:t>комплекса </a:t>
            </a:r>
          </a:p>
          <a:p>
            <a:r>
              <a:rPr lang="ru-RU" sz="1000" dirty="0"/>
              <a:t>«Новая Слобода»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4803977" y="3079653"/>
            <a:ext cx="1385316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CC0000"/>
                </a:solidFill>
              </a:rPr>
              <a:t>15.30–16.30</a:t>
            </a:r>
          </a:p>
          <a:p>
            <a:r>
              <a:rPr lang="ru-RU" sz="1000" dirty="0"/>
              <a:t>Панельная дискуссия </a:t>
            </a:r>
          </a:p>
          <a:p>
            <a:r>
              <a:rPr lang="ru-RU" sz="1000" dirty="0"/>
              <a:t>«Семинар-практикум </a:t>
            </a:r>
          </a:p>
          <a:p>
            <a:r>
              <a:rPr lang="ru-RU" sz="1000" dirty="0"/>
              <a:t>«На языке </a:t>
            </a:r>
            <a:r>
              <a:rPr lang="ru-RU" sz="1000" dirty="0" err="1"/>
              <a:t>зумеров</a:t>
            </a:r>
            <a:r>
              <a:rPr lang="ru-RU" sz="1000" dirty="0"/>
              <a:t> </a:t>
            </a:r>
          </a:p>
          <a:p>
            <a:r>
              <a:rPr lang="ru-RU" sz="1000" dirty="0"/>
              <a:t>и </a:t>
            </a:r>
            <a:r>
              <a:rPr lang="ru-RU" sz="1000" dirty="0" err="1"/>
              <a:t>миллениалов</a:t>
            </a:r>
            <a:r>
              <a:rPr lang="ru-RU" sz="1000" dirty="0"/>
              <a:t>»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809571" y="4155926"/>
            <a:ext cx="1654620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CC0000"/>
                </a:solidFill>
              </a:rPr>
              <a:t>16.30–18.50</a:t>
            </a:r>
          </a:p>
          <a:p>
            <a:r>
              <a:rPr lang="ru-RU" sz="1000" dirty="0"/>
              <a:t>Стратегическая сессия </a:t>
            </a:r>
          </a:p>
          <a:p>
            <a:r>
              <a:rPr lang="ru-RU" sz="1000" dirty="0"/>
              <a:t>«Выход из зоны комфорта </a:t>
            </a:r>
          </a:p>
          <a:p>
            <a:r>
              <a:rPr lang="ru-RU" sz="1000" dirty="0"/>
              <a:t>– создание концепции </a:t>
            </a:r>
          </a:p>
          <a:p>
            <a:r>
              <a:rPr lang="ru-RU" sz="1000" dirty="0"/>
              <a:t>арт-резиденции»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3707832" y="4227934"/>
            <a:ext cx="870751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CC0000"/>
                </a:solidFill>
              </a:rPr>
              <a:t>18.50–20.00</a:t>
            </a:r>
          </a:p>
          <a:p>
            <a:r>
              <a:rPr lang="ru-RU" sz="1000" dirty="0"/>
              <a:t>Рефлексия, </a:t>
            </a:r>
          </a:p>
          <a:p>
            <a:r>
              <a:rPr lang="ru-RU" sz="1000" dirty="0"/>
              <a:t>обмен </a:t>
            </a:r>
          </a:p>
          <a:p>
            <a:r>
              <a:rPr lang="ru-RU" sz="1000" dirty="0"/>
              <a:t>мнениями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5988906" y="4314314"/>
            <a:ext cx="898003" cy="5616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CC0000"/>
                </a:solidFill>
              </a:rPr>
              <a:t>20.00–21.30</a:t>
            </a:r>
          </a:p>
          <a:p>
            <a:r>
              <a:rPr lang="ru-RU" sz="1000" dirty="0"/>
              <a:t>Трансфер </a:t>
            </a:r>
          </a:p>
          <a:p>
            <a:r>
              <a:rPr lang="ru-RU" sz="1000" dirty="0"/>
              <a:t>в г. Белгород</a:t>
            </a:r>
          </a:p>
        </p:txBody>
      </p:sp>
      <p:sp>
        <p:nvSpPr>
          <p:cNvPr id="2" name="Прямоугольник 1"/>
          <p:cNvSpPr/>
          <p:nvPr/>
        </p:nvSpPr>
        <p:spPr>
          <a:xfrm rot="16200000">
            <a:off x="212570" y="2348553"/>
            <a:ext cx="78694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CC0000"/>
                </a:solidFill>
              </a:rPr>
              <a:t>сентября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3796" y="771550"/>
            <a:ext cx="693161" cy="69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174789" y="771550"/>
            <a:ext cx="45719" cy="6938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7350049" y="771550"/>
            <a:ext cx="45719" cy="6938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право 10"/>
          <p:cNvSpPr/>
          <p:nvPr/>
        </p:nvSpPr>
        <p:spPr>
          <a:xfrm>
            <a:off x="7045357" y="1131590"/>
            <a:ext cx="160676" cy="69758"/>
          </a:xfrm>
          <a:prstGeom prst="rightArrow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35496" y="1875477"/>
            <a:ext cx="65274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>
                <a:solidFill>
                  <a:srgbClr val="CC0000"/>
                </a:solidFill>
              </a:rPr>
              <a:t>4</a:t>
            </a:r>
            <a:endParaRPr lang="ru-RU" sz="7200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4406" y="745948"/>
            <a:ext cx="718074" cy="719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" name="Стрелка вправо 50"/>
          <p:cNvSpPr/>
          <p:nvPr/>
        </p:nvSpPr>
        <p:spPr>
          <a:xfrm>
            <a:off x="2915816" y="1131590"/>
            <a:ext cx="160676" cy="69758"/>
          </a:xfrm>
          <a:prstGeom prst="rightArrow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623" y="785921"/>
            <a:ext cx="665641" cy="6592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" name="Прямоугольник 52"/>
          <p:cNvSpPr/>
          <p:nvPr/>
        </p:nvSpPr>
        <p:spPr>
          <a:xfrm>
            <a:off x="5227019" y="771550"/>
            <a:ext cx="45719" cy="6938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трелка вправо 53"/>
          <p:cNvSpPr/>
          <p:nvPr/>
        </p:nvSpPr>
        <p:spPr>
          <a:xfrm>
            <a:off x="4947725" y="1131590"/>
            <a:ext cx="160676" cy="69758"/>
          </a:xfrm>
          <a:prstGeom prst="rightArrow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9278" y="808420"/>
            <a:ext cx="640754" cy="6418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6" name="Прямоугольник 55"/>
          <p:cNvSpPr/>
          <p:nvPr/>
        </p:nvSpPr>
        <p:spPr>
          <a:xfrm rot="16200000">
            <a:off x="212570" y="980401"/>
            <a:ext cx="78694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CC0000"/>
                </a:solidFill>
              </a:rPr>
              <a:t>сентября</a:t>
            </a:r>
          </a:p>
        </p:txBody>
      </p:sp>
      <p:sp>
        <p:nvSpPr>
          <p:cNvPr id="57" name="Прямоугольник 56"/>
          <p:cNvSpPr/>
          <p:nvPr/>
        </p:nvSpPr>
        <p:spPr>
          <a:xfrm>
            <a:off x="771113" y="771550"/>
            <a:ext cx="45719" cy="6938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35496" y="507325"/>
            <a:ext cx="65274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>
                <a:solidFill>
                  <a:srgbClr val="CC0000"/>
                </a:solidFill>
              </a:rPr>
              <a:t>3</a:t>
            </a:r>
            <a:endParaRPr lang="ru-RU" sz="7200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3198964" y="2147515"/>
            <a:ext cx="45719" cy="6938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Стрелка вправо 60"/>
          <p:cNvSpPr/>
          <p:nvPr/>
        </p:nvSpPr>
        <p:spPr>
          <a:xfrm>
            <a:off x="2899156" y="2507555"/>
            <a:ext cx="160676" cy="69758"/>
          </a:xfrm>
          <a:prstGeom prst="rightArrow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Стрелка вправо 62"/>
          <p:cNvSpPr/>
          <p:nvPr/>
        </p:nvSpPr>
        <p:spPr>
          <a:xfrm>
            <a:off x="5387140" y="2507555"/>
            <a:ext cx="160676" cy="69758"/>
          </a:xfrm>
          <a:prstGeom prst="rightArrow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439" y="2140293"/>
            <a:ext cx="718074" cy="719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5" name="Picture 2" descr="C:\Users\Admin\Desktop\я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8" t="11257" r="17576" b="87854"/>
          <a:stretch/>
        </p:blipFill>
        <p:spPr bwMode="auto">
          <a:xfrm>
            <a:off x="0" y="1822471"/>
            <a:ext cx="9144000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6933" y="2048316"/>
            <a:ext cx="588858" cy="6547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0" name="Прямоугольник 69"/>
          <p:cNvSpPr/>
          <p:nvPr/>
        </p:nvSpPr>
        <p:spPr>
          <a:xfrm>
            <a:off x="755576" y="2147515"/>
            <a:ext cx="45719" cy="6938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5718121" y="2143748"/>
            <a:ext cx="45719" cy="6938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Прямоугольник 73"/>
          <p:cNvSpPr/>
          <p:nvPr/>
        </p:nvSpPr>
        <p:spPr>
          <a:xfrm>
            <a:off x="763852" y="4239869"/>
            <a:ext cx="45719" cy="6938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Прямоугольник 75"/>
          <p:cNvSpPr/>
          <p:nvPr/>
        </p:nvSpPr>
        <p:spPr>
          <a:xfrm>
            <a:off x="5977094" y="4254127"/>
            <a:ext cx="45719" cy="6938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трелка вправо 76"/>
          <p:cNvSpPr/>
          <p:nvPr/>
        </p:nvSpPr>
        <p:spPr>
          <a:xfrm>
            <a:off x="5611047" y="4614167"/>
            <a:ext cx="160676" cy="69758"/>
          </a:xfrm>
          <a:prstGeom prst="rightArrow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8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2463" y="2140293"/>
            <a:ext cx="718074" cy="719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5314" y="3207547"/>
            <a:ext cx="654184" cy="654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0" name="Прямоугольник 79"/>
          <p:cNvSpPr/>
          <p:nvPr/>
        </p:nvSpPr>
        <p:spPr>
          <a:xfrm>
            <a:off x="4781723" y="3150501"/>
            <a:ext cx="45719" cy="6938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Стрелка вправо 80"/>
          <p:cNvSpPr/>
          <p:nvPr/>
        </p:nvSpPr>
        <p:spPr>
          <a:xfrm>
            <a:off x="4467402" y="3510541"/>
            <a:ext cx="160676" cy="69758"/>
          </a:xfrm>
          <a:prstGeom prst="rightArrow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1979712" y="3150501"/>
            <a:ext cx="45719" cy="6938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Стрелка вправо 82"/>
          <p:cNvSpPr/>
          <p:nvPr/>
        </p:nvSpPr>
        <p:spPr>
          <a:xfrm>
            <a:off x="7795700" y="2503788"/>
            <a:ext cx="160676" cy="69758"/>
          </a:xfrm>
          <a:prstGeom prst="rightArrow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4" name="Прямоугольник 83"/>
          <p:cNvSpPr/>
          <p:nvPr/>
        </p:nvSpPr>
        <p:spPr>
          <a:xfrm>
            <a:off x="3674775" y="4254127"/>
            <a:ext cx="45719" cy="6938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5" name="Стрелка вправо 84"/>
          <p:cNvSpPr/>
          <p:nvPr/>
        </p:nvSpPr>
        <p:spPr>
          <a:xfrm>
            <a:off x="3284132" y="4611845"/>
            <a:ext cx="160676" cy="69758"/>
          </a:xfrm>
          <a:prstGeom prst="rightArrow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262" y="4227934"/>
            <a:ext cx="718074" cy="719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5" name="Picture 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3880" y="3150501"/>
            <a:ext cx="714369" cy="716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7989" y="4239869"/>
            <a:ext cx="604192" cy="705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7" name="Picture 1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9938" y="4227378"/>
            <a:ext cx="816866" cy="7354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1" name="Стрелка вправо 90"/>
          <p:cNvSpPr/>
          <p:nvPr/>
        </p:nvSpPr>
        <p:spPr>
          <a:xfrm>
            <a:off x="6948264" y="3491718"/>
            <a:ext cx="160676" cy="69758"/>
          </a:xfrm>
          <a:prstGeom prst="rightArrow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1808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1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93"/>
          <a:stretch/>
        </p:blipFill>
        <p:spPr bwMode="auto">
          <a:xfrm>
            <a:off x="6141626" y="3924837"/>
            <a:ext cx="3038886" cy="123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241674"/>
            <a:ext cx="609132" cy="634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Admin\Desktop\я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857"/>
          <a:stretch/>
        </p:blipFill>
        <p:spPr bwMode="auto">
          <a:xfrm>
            <a:off x="0" y="-6094"/>
            <a:ext cx="9144000" cy="624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971600" y="123478"/>
            <a:ext cx="147027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Программа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5771318" y="1709976"/>
            <a:ext cx="1058303" cy="8694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CC0000"/>
                </a:solidFill>
              </a:rPr>
              <a:t>14.00–14.15</a:t>
            </a:r>
          </a:p>
          <a:p>
            <a:r>
              <a:rPr lang="ru-RU" sz="1000" dirty="0"/>
              <a:t>Открытие </a:t>
            </a:r>
          </a:p>
          <a:p>
            <a:r>
              <a:rPr lang="ru-RU" sz="1000" dirty="0"/>
              <a:t>фотовыставки </a:t>
            </a:r>
          </a:p>
          <a:p>
            <a:r>
              <a:rPr lang="ru-RU" sz="1000" dirty="0"/>
              <a:t>«Культура </a:t>
            </a:r>
          </a:p>
          <a:p>
            <a:r>
              <a:rPr lang="ru-RU" sz="1000" dirty="0"/>
              <a:t>малой родины»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358582" y="2782401"/>
            <a:ext cx="1220206" cy="8694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CC0000"/>
                </a:solidFill>
              </a:rPr>
              <a:t>14.15–17.00</a:t>
            </a:r>
          </a:p>
          <a:p>
            <a:r>
              <a:rPr lang="ru-RU" sz="1000" dirty="0"/>
              <a:t>Пленарное </a:t>
            </a:r>
          </a:p>
          <a:p>
            <a:r>
              <a:rPr lang="ru-RU" sz="1000" dirty="0"/>
              <a:t>заседание съезда: </a:t>
            </a:r>
          </a:p>
          <a:p>
            <a:r>
              <a:rPr lang="ru-RU" sz="1000" dirty="0"/>
              <a:t>«От созерцания </a:t>
            </a:r>
          </a:p>
          <a:p>
            <a:r>
              <a:rPr lang="ru-RU" sz="1000" dirty="0"/>
              <a:t>к участию»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339752" y="2838168"/>
            <a:ext cx="45719" cy="7408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Стрелка вправо 50"/>
          <p:cNvSpPr/>
          <p:nvPr/>
        </p:nvSpPr>
        <p:spPr>
          <a:xfrm>
            <a:off x="7867708" y="2125783"/>
            <a:ext cx="160676" cy="69758"/>
          </a:xfrm>
          <a:prstGeom prst="rightArrow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Стрелка вправо 53"/>
          <p:cNvSpPr/>
          <p:nvPr/>
        </p:nvSpPr>
        <p:spPr>
          <a:xfrm>
            <a:off x="4397443" y="3198208"/>
            <a:ext cx="160676" cy="69758"/>
          </a:xfrm>
          <a:prstGeom prst="rightArrow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>
            <a:off x="5725599" y="1765743"/>
            <a:ext cx="45719" cy="7408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Прямоугольник 67"/>
          <p:cNvSpPr/>
          <p:nvPr/>
        </p:nvSpPr>
        <p:spPr>
          <a:xfrm>
            <a:off x="4678314" y="2780223"/>
            <a:ext cx="1508746" cy="8694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CC0000"/>
                </a:solidFill>
              </a:rPr>
              <a:t>18.00–19.30</a:t>
            </a:r>
          </a:p>
          <a:p>
            <a:r>
              <a:rPr lang="ru-RU" sz="1000" dirty="0"/>
              <a:t>Концентр творческих </a:t>
            </a:r>
          </a:p>
          <a:p>
            <a:r>
              <a:rPr lang="ru-RU" sz="1000" dirty="0"/>
              <a:t>коллективов Дворца </a:t>
            </a:r>
          </a:p>
          <a:p>
            <a:r>
              <a:rPr lang="ru-RU" sz="1000" dirty="0"/>
              <a:t>культуры «</a:t>
            </a:r>
            <a:r>
              <a:rPr lang="ru-RU" sz="1000" dirty="0" err="1"/>
              <a:t>Энергомаш</a:t>
            </a:r>
            <a:r>
              <a:rPr lang="ru-RU" sz="1000" dirty="0"/>
              <a:t>» </a:t>
            </a:r>
          </a:p>
          <a:p>
            <a:r>
              <a:rPr lang="ru-RU" sz="1000" dirty="0"/>
              <a:t>«Энергия сотворчества»</a:t>
            </a:r>
          </a:p>
        </p:txBody>
      </p:sp>
      <p:sp>
        <p:nvSpPr>
          <p:cNvPr id="93" name="Прямоугольник 92"/>
          <p:cNvSpPr/>
          <p:nvPr/>
        </p:nvSpPr>
        <p:spPr>
          <a:xfrm>
            <a:off x="4678314" y="2822820"/>
            <a:ext cx="45719" cy="75704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727" y="1841500"/>
            <a:ext cx="819500" cy="6582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6476" y="2859503"/>
            <a:ext cx="745555" cy="750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0" name="Прямоугольник 99"/>
          <p:cNvSpPr/>
          <p:nvPr/>
        </p:nvSpPr>
        <p:spPr>
          <a:xfrm rot="16200000">
            <a:off x="212570" y="980401"/>
            <a:ext cx="78694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CC0000"/>
                </a:solidFill>
              </a:rPr>
              <a:t>сентября</a:t>
            </a:r>
          </a:p>
        </p:txBody>
      </p:sp>
      <p:sp>
        <p:nvSpPr>
          <p:cNvPr id="101" name="Прямоугольник 100"/>
          <p:cNvSpPr/>
          <p:nvPr/>
        </p:nvSpPr>
        <p:spPr>
          <a:xfrm>
            <a:off x="35496" y="507325"/>
            <a:ext cx="65274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>
                <a:solidFill>
                  <a:srgbClr val="CC0000"/>
                </a:solidFill>
              </a:rPr>
              <a:t>5</a:t>
            </a:r>
            <a:endParaRPr lang="ru-RU" sz="7200" dirty="0"/>
          </a:p>
        </p:txBody>
      </p:sp>
      <p:sp>
        <p:nvSpPr>
          <p:cNvPr id="103" name="Прямоугольник 102"/>
          <p:cNvSpPr/>
          <p:nvPr/>
        </p:nvSpPr>
        <p:spPr>
          <a:xfrm>
            <a:off x="817355" y="694169"/>
            <a:ext cx="1183337" cy="8694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CC0000"/>
                </a:solidFill>
              </a:rPr>
              <a:t>9.00–10.00</a:t>
            </a:r>
          </a:p>
          <a:p>
            <a:r>
              <a:rPr lang="ru-RU" sz="1000" dirty="0"/>
              <a:t>Трансфер </a:t>
            </a:r>
          </a:p>
          <a:p>
            <a:r>
              <a:rPr lang="ru-RU" sz="1000" dirty="0"/>
              <a:t>до г. Строитель </a:t>
            </a:r>
          </a:p>
          <a:p>
            <a:r>
              <a:rPr lang="ru-RU" sz="1000" dirty="0" err="1"/>
              <a:t>Яковлевского</a:t>
            </a:r>
            <a:r>
              <a:rPr lang="ru-RU" sz="1000" dirty="0"/>
              <a:t> </a:t>
            </a:r>
          </a:p>
          <a:p>
            <a:r>
              <a:rPr lang="ru-RU" sz="1000" dirty="0"/>
              <a:t>городского округа</a:t>
            </a:r>
          </a:p>
        </p:txBody>
      </p:sp>
      <p:sp>
        <p:nvSpPr>
          <p:cNvPr id="104" name="Прямоугольник 103"/>
          <p:cNvSpPr/>
          <p:nvPr/>
        </p:nvSpPr>
        <p:spPr>
          <a:xfrm>
            <a:off x="3040490" y="694169"/>
            <a:ext cx="1372492" cy="8694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CC0000"/>
                </a:solidFill>
              </a:rPr>
              <a:t>10.00–10.30</a:t>
            </a:r>
          </a:p>
          <a:p>
            <a:r>
              <a:rPr lang="ru-RU" sz="1000" dirty="0"/>
              <a:t>Презентация </a:t>
            </a:r>
          </a:p>
          <a:p>
            <a:r>
              <a:rPr lang="ru-RU" sz="1000" dirty="0"/>
              <a:t>деятельности </a:t>
            </a:r>
          </a:p>
          <a:p>
            <a:r>
              <a:rPr lang="ru-RU" sz="1000" dirty="0"/>
              <a:t>Центра культурного </a:t>
            </a:r>
          </a:p>
          <a:p>
            <a:r>
              <a:rPr lang="ru-RU" sz="1000" dirty="0"/>
              <a:t>развития «Звездный»</a:t>
            </a:r>
          </a:p>
        </p:txBody>
      </p:sp>
      <p:sp>
        <p:nvSpPr>
          <p:cNvPr id="105" name="Прямоугольник 104"/>
          <p:cNvSpPr/>
          <p:nvPr/>
        </p:nvSpPr>
        <p:spPr>
          <a:xfrm>
            <a:off x="775978" y="1705268"/>
            <a:ext cx="1471878" cy="8617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CC0000"/>
                </a:solidFill>
              </a:rPr>
              <a:t>12.45–13.45</a:t>
            </a:r>
          </a:p>
          <a:p>
            <a:r>
              <a:rPr lang="ru-RU" sz="1000" dirty="0"/>
              <a:t>Трансфер </a:t>
            </a:r>
          </a:p>
          <a:p>
            <a:r>
              <a:rPr lang="ru-RU" sz="1000" dirty="0"/>
              <a:t>по г. Белгороду, </a:t>
            </a:r>
          </a:p>
          <a:p>
            <a:r>
              <a:rPr lang="ru-RU" sz="1000" dirty="0"/>
              <a:t>переезд в Дворец </a:t>
            </a:r>
          </a:p>
          <a:p>
            <a:r>
              <a:rPr lang="ru-RU" sz="1000" dirty="0"/>
              <a:t>культуры «</a:t>
            </a:r>
            <a:r>
              <a:rPr lang="ru-RU" sz="1000" dirty="0" err="1"/>
              <a:t>Энергомаш</a:t>
            </a:r>
            <a:r>
              <a:rPr lang="ru-RU" sz="1000" dirty="0"/>
              <a:t>»</a:t>
            </a:r>
          </a:p>
        </p:txBody>
      </p:sp>
      <p:sp>
        <p:nvSpPr>
          <p:cNvPr id="107" name="Прямоугольник 106"/>
          <p:cNvSpPr/>
          <p:nvPr/>
        </p:nvSpPr>
        <p:spPr>
          <a:xfrm>
            <a:off x="755576" y="1774954"/>
            <a:ext cx="45719" cy="7408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Стрелка вправо 107"/>
          <p:cNvSpPr/>
          <p:nvPr/>
        </p:nvSpPr>
        <p:spPr>
          <a:xfrm>
            <a:off x="5004048" y="1131590"/>
            <a:ext cx="160676" cy="69758"/>
          </a:xfrm>
          <a:prstGeom prst="rightArrow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9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772141"/>
            <a:ext cx="718074" cy="719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1" name="Прямоугольник 110"/>
          <p:cNvSpPr/>
          <p:nvPr/>
        </p:nvSpPr>
        <p:spPr>
          <a:xfrm>
            <a:off x="2994771" y="771550"/>
            <a:ext cx="45719" cy="7408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Стрелка вправо 111"/>
          <p:cNvSpPr/>
          <p:nvPr/>
        </p:nvSpPr>
        <p:spPr>
          <a:xfrm>
            <a:off x="2699792" y="1131590"/>
            <a:ext cx="160676" cy="69758"/>
          </a:xfrm>
          <a:prstGeom prst="rightArrow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Прямоугольник 112"/>
          <p:cNvSpPr/>
          <p:nvPr/>
        </p:nvSpPr>
        <p:spPr>
          <a:xfrm>
            <a:off x="771113" y="771550"/>
            <a:ext cx="45719" cy="6938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6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34424" y="1774954"/>
            <a:ext cx="718074" cy="719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7" name="Стрелка вправо 126"/>
          <p:cNvSpPr/>
          <p:nvPr/>
        </p:nvSpPr>
        <p:spPr>
          <a:xfrm>
            <a:off x="3115180" y="2135034"/>
            <a:ext cx="160676" cy="69758"/>
          </a:xfrm>
          <a:prstGeom prst="rightArrow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Прямоугольник 61"/>
          <p:cNvSpPr/>
          <p:nvPr/>
        </p:nvSpPr>
        <p:spPr>
          <a:xfrm rot="16200000">
            <a:off x="212570" y="4268962"/>
            <a:ext cx="78694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>
                <a:solidFill>
                  <a:srgbClr val="CC0000"/>
                </a:solidFill>
              </a:rPr>
              <a:t>сентября</a:t>
            </a:r>
          </a:p>
        </p:txBody>
      </p:sp>
      <p:sp>
        <p:nvSpPr>
          <p:cNvPr id="63" name="Прямоугольник 62"/>
          <p:cNvSpPr/>
          <p:nvPr/>
        </p:nvSpPr>
        <p:spPr>
          <a:xfrm>
            <a:off x="35496" y="3795886"/>
            <a:ext cx="652743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7200" b="1" dirty="0">
                <a:solidFill>
                  <a:srgbClr val="CC0000"/>
                </a:solidFill>
              </a:rPr>
              <a:t>6</a:t>
            </a:r>
            <a:endParaRPr lang="ru-RU" sz="7200" dirty="0"/>
          </a:p>
        </p:txBody>
      </p:sp>
      <p:sp>
        <p:nvSpPr>
          <p:cNvPr id="64" name="Прямоугольник 63"/>
          <p:cNvSpPr/>
          <p:nvPr/>
        </p:nvSpPr>
        <p:spPr>
          <a:xfrm>
            <a:off x="771113" y="4060111"/>
            <a:ext cx="45719" cy="69388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827584" y="4054411"/>
            <a:ext cx="1904689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CC0000"/>
                </a:solidFill>
              </a:rPr>
              <a:t>До 12</a:t>
            </a:r>
          </a:p>
          <a:p>
            <a:r>
              <a:rPr lang="ru-RU" sz="1000" dirty="0"/>
              <a:t>Организованный трансфер </a:t>
            </a:r>
          </a:p>
          <a:p>
            <a:r>
              <a:rPr lang="ru-RU" sz="1000" dirty="0"/>
              <a:t>к железнодорожному вокзалу, </a:t>
            </a:r>
          </a:p>
          <a:p>
            <a:r>
              <a:rPr lang="ru-RU" sz="1000" dirty="0"/>
              <a:t>аэропорту г. Белгорода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6369" y="4105983"/>
            <a:ext cx="670560" cy="6731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8288" y="4035488"/>
            <a:ext cx="519114" cy="768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8" name="Прямоугольник 57"/>
          <p:cNvSpPr/>
          <p:nvPr/>
        </p:nvSpPr>
        <p:spPr>
          <a:xfrm>
            <a:off x="5331148" y="627534"/>
            <a:ext cx="1620957" cy="102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CC0000"/>
                </a:solidFill>
              </a:rPr>
              <a:t>10.30–11.45</a:t>
            </a:r>
          </a:p>
          <a:p>
            <a:r>
              <a:rPr lang="ru-RU" sz="1000" dirty="0"/>
              <a:t>Дискуссионная площадка </a:t>
            </a:r>
          </a:p>
          <a:p>
            <a:r>
              <a:rPr lang="ru-RU" sz="1000" dirty="0"/>
              <a:t>«Культурно-досуговые </a:t>
            </a:r>
          </a:p>
          <a:p>
            <a:r>
              <a:rPr lang="ru-RU" sz="1000" dirty="0"/>
              <a:t>учреждения –  новые </a:t>
            </a:r>
          </a:p>
          <a:p>
            <a:r>
              <a:rPr lang="ru-RU" sz="1000" dirty="0"/>
              <a:t>форматы стандартной </a:t>
            </a:r>
          </a:p>
          <a:p>
            <a:r>
              <a:rPr lang="ru-RU" sz="1000" dirty="0"/>
              <a:t>институции»</a:t>
            </a:r>
          </a:p>
        </p:txBody>
      </p:sp>
      <p:sp>
        <p:nvSpPr>
          <p:cNvPr id="59" name="Прямоугольник 58"/>
          <p:cNvSpPr/>
          <p:nvPr/>
        </p:nvSpPr>
        <p:spPr>
          <a:xfrm>
            <a:off x="5310746" y="694168"/>
            <a:ext cx="45719" cy="86946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Стрелка вправо 70"/>
          <p:cNvSpPr/>
          <p:nvPr/>
        </p:nvSpPr>
        <p:spPr>
          <a:xfrm>
            <a:off x="7723692" y="1141962"/>
            <a:ext cx="160676" cy="69758"/>
          </a:xfrm>
          <a:prstGeom prst="rightArrow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Прямоугольник 72"/>
          <p:cNvSpPr/>
          <p:nvPr/>
        </p:nvSpPr>
        <p:spPr>
          <a:xfrm>
            <a:off x="3468720" y="1709976"/>
            <a:ext cx="946093" cy="40780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>
                <a:solidFill>
                  <a:srgbClr val="CC0000"/>
                </a:solidFill>
              </a:rPr>
              <a:t>13.45–14.00</a:t>
            </a:r>
          </a:p>
          <a:p>
            <a:r>
              <a:rPr lang="ru-RU" sz="1000" dirty="0"/>
              <a:t>Пресс-подход</a:t>
            </a:r>
          </a:p>
        </p:txBody>
      </p:sp>
      <p:sp>
        <p:nvSpPr>
          <p:cNvPr id="74" name="Прямоугольник 73"/>
          <p:cNvSpPr/>
          <p:nvPr/>
        </p:nvSpPr>
        <p:spPr>
          <a:xfrm>
            <a:off x="3423001" y="1765743"/>
            <a:ext cx="45719" cy="74082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7" name="Стрелка вправо 76"/>
          <p:cNvSpPr/>
          <p:nvPr/>
        </p:nvSpPr>
        <p:spPr>
          <a:xfrm>
            <a:off x="5436096" y="2141952"/>
            <a:ext cx="160676" cy="69758"/>
          </a:xfrm>
          <a:prstGeom prst="rightArrow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" name="Picture 1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843558"/>
            <a:ext cx="654184" cy="654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2" name="Picture 1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843558"/>
            <a:ext cx="714369" cy="716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838168"/>
            <a:ext cx="731241" cy="781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2982" y="1760999"/>
            <a:ext cx="889041" cy="733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3" name="Picture 2" descr="C:\Users\Admin\Desktop\я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8" t="11257" r="17576" b="87854"/>
          <a:stretch/>
        </p:blipFill>
        <p:spPr bwMode="auto">
          <a:xfrm>
            <a:off x="0" y="3894183"/>
            <a:ext cx="9144000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25541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6" name="Picture 1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93"/>
          <a:stretch/>
        </p:blipFill>
        <p:spPr bwMode="auto">
          <a:xfrm>
            <a:off x="5228880" y="3552637"/>
            <a:ext cx="3951632" cy="161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Admin\Desktop\я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857"/>
          <a:stretch/>
        </p:blipFill>
        <p:spPr bwMode="auto">
          <a:xfrm>
            <a:off x="0" y="-6094"/>
            <a:ext cx="9144000" cy="6248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971600" y="123478"/>
            <a:ext cx="15674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Что озвучим</a:t>
            </a:r>
          </a:p>
        </p:txBody>
      </p:sp>
      <p:sp>
        <p:nvSpPr>
          <p:cNvPr id="64" name="Прямоугольник 63"/>
          <p:cNvSpPr/>
          <p:nvPr/>
        </p:nvSpPr>
        <p:spPr>
          <a:xfrm>
            <a:off x="6089192" y="957449"/>
            <a:ext cx="989373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/>
              <a:t>Конкурс</a:t>
            </a:r>
          </a:p>
          <a:p>
            <a:r>
              <a:rPr lang="ru-RU" sz="1050" b="1" dirty="0"/>
              <a:t>«Серебряное </a:t>
            </a:r>
          </a:p>
          <a:p>
            <a:r>
              <a:rPr lang="ru-RU" sz="1050" b="1" dirty="0"/>
              <a:t>Белогорье»</a:t>
            </a:r>
            <a:endParaRPr lang="ru-RU" sz="1000" dirty="0"/>
          </a:p>
        </p:txBody>
      </p:sp>
      <p:sp>
        <p:nvSpPr>
          <p:cNvPr id="65" name="Прямоугольник 64"/>
          <p:cNvSpPr/>
          <p:nvPr/>
        </p:nvSpPr>
        <p:spPr>
          <a:xfrm>
            <a:off x="4716016" y="784324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CC0000"/>
                </a:solidFill>
              </a:rPr>
              <a:t>4</a:t>
            </a:r>
            <a:endParaRPr lang="ru-RU" sz="5400" dirty="0"/>
          </a:p>
        </p:txBody>
      </p:sp>
      <p:sp>
        <p:nvSpPr>
          <p:cNvPr id="66" name="Прямоугольник 65"/>
          <p:cNvSpPr/>
          <p:nvPr/>
        </p:nvSpPr>
        <p:spPr>
          <a:xfrm>
            <a:off x="6089192" y="2426717"/>
            <a:ext cx="2571538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/>
              <a:t>Звание «Заслуженный коллектив </a:t>
            </a:r>
          </a:p>
          <a:p>
            <a:r>
              <a:rPr lang="ru-RU" sz="1050" b="1" dirty="0"/>
              <a:t>самодеятельного народного творчества </a:t>
            </a:r>
          </a:p>
          <a:p>
            <a:r>
              <a:rPr lang="ru-RU" sz="1050" b="1" dirty="0"/>
              <a:t>Белгородской области»</a:t>
            </a:r>
            <a:endParaRPr lang="ru-RU" sz="1000" dirty="0"/>
          </a:p>
        </p:txBody>
      </p:sp>
      <p:sp>
        <p:nvSpPr>
          <p:cNvPr id="67" name="Прямоугольник 66"/>
          <p:cNvSpPr/>
          <p:nvPr/>
        </p:nvSpPr>
        <p:spPr>
          <a:xfrm>
            <a:off x="4716016" y="2224484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CC0000"/>
                </a:solidFill>
              </a:rPr>
              <a:t>5</a:t>
            </a:r>
            <a:endParaRPr lang="ru-RU" sz="5400" dirty="0"/>
          </a:p>
        </p:txBody>
      </p:sp>
      <p:sp>
        <p:nvSpPr>
          <p:cNvPr id="70" name="Прямоугольник 69"/>
          <p:cNvSpPr/>
          <p:nvPr/>
        </p:nvSpPr>
        <p:spPr>
          <a:xfrm>
            <a:off x="2056744" y="4143152"/>
            <a:ext cx="1109599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/>
              <a:t>Акция </a:t>
            </a:r>
          </a:p>
          <a:p>
            <a:r>
              <a:rPr lang="ru-RU" sz="1050" b="1" dirty="0"/>
              <a:t>«Ночь просвет»</a:t>
            </a:r>
            <a:endParaRPr lang="ru-RU" sz="1000" dirty="0"/>
          </a:p>
        </p:txBody>
      </p:sp>
      <p:sp>
        <p:nvSpPr>
          <p:cNvPr id="71" name="Прямоугольник 70"/>
          <p:cNvSpPr/>
          <p:nvPr/>
        </p:nvSpPr>
        <p:spPr>
          <a:xfrm>
            <a:off x="683568" y="3867894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CC0000"/>
                </a:solidFill>
              </a:rPr>
              <a:t>3</a:t>
            </a:r>
            <a:endParaRPr lang="ru-RU" sz="5400" dirty="0"/>
          </a:p>
        </p:txBody>
      </p:sp>
      <p:sp>
        <p:nvSpPr>
          <p:cNvPr id="73" name="Прямоугольник 72"/>
          <p:cNvSpPr/>
          <p:nvPr/>
        </p:nvSpPr>
        <p:spPr>
          <a:xfrm>
            <a:off x="2056744" y="986557"/>
            <a:ext cx="1507144" cy="5770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/>
              <a:t>Календарь </a:t>
            </a:r>
          </a:p>
          <a:p>
            <a:r>
              <a:rPr lang="ru-RU" sz="1050" b="1" dirty="0"/>
              <a:t>культурных рекордов </a:t>
            </a:r>
          </a:p>
          <a:p>
            <a:r>
              <a:rPr lang="ru-RU" sz="1050" b="1" dirty="0"/>
              <a:t>Белгородской области</a:t>
            </a:r>
            <a:endParaRPr lang="ru-RU" sz="1000" dirty="0"/>
          </a:p>
        </p:txBody>
      </p:sp>
      <p:sp>
        <p:nvSpPr>
          <p:cNvPr id="74" name="Прямоугольник 73"/>
          <p:cNvSpPr/>
          <p:nvPr/>
        </p:nvSpPr>
        <p:spPr>
          <a:xfrm>
            <a:off x="683568" y="766685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CC0000"/>
                </a:solidFill>
              </a:rPr>
              <a:t>1</a:t>
            </a:r>
            <a:endParaRPr lang="ru-RU" sz="5400" dirty="0"/>
          </a:p>
        </p:txBody>
      </p:sp>
      <p:sp>
        <p:nvSpPr>
          <p:cNvPr id="76" name="Прямоугольник 75"/>
          <p:cNvSpPr/>
          <p:nvPr/>
        </p:nvSpPr>
        <p:spPr>
          <a:xfrm>
            <a:off x="2056744" y="2605866"/>
            <a:ext cx="113364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050" b="1" dirty="0"/>
              <a:t>Мастер</a:t>
            </a:r>
            <a:r>
              <a:rPr lang="en-US" sz="1050" b="1" dirty="0"/>
              <a:t>//</a:t>
            </a:r>
            <a:r>
              <a:rPr lang="ru-RU" sz="1050" b="1" dirty="0"/>
              <a:t>Форум</a:t>
            </a:r>
            <a:endParaRPr lang="ru-RU" sz="1000" dirty="0"/>
          </a:p>
        </p:txBody>
      </p:sp>
      <p:sp>
        <p:nvSpPr>
          <p:cNvPr id="77" name="Прямоугольник 76"/>
          <p:cNvSpPr/>
          <p:nvPr/>
        </p:nvSpPr>
        <p:spPr>
          <a:xfrm>
            <a:off x="683568" y="2224484"/>
            <a:ext cx="535724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>
                <a:solidFill>
                  <a:srgbClr val="CC0000"/>
                </a:solidFill>
              </a:rPr>
              <a:t>2</a:t>
            </a:r>
            <a:endParaRPr lang="ru-RU" sz="5400" dirty="0"/>
          </a:p>
        </p:txBody>
      </p:sp>
      <p:sp>
        <p:nvSpPr>
          <p:cNvPr id="78" name="Прямоугольник 77"/>
          <p:cNvSpPr/>
          <p:nvPr/>
        </p:nvSpPr>
        <p:spPr>
          <a:xfrm>
            <a:off x="1131153" y="2427734"/>
            <a:ext cx="45719" cy="49919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Прямоугольник 79"/>
          <p:cNvSpPr/>
          <p:nvPr/>
        </p:nvSpPr>
        <p:spPr>
          <a:xfrm>
            <a:off x="1131153" y="4083918"/>
            <a:ext cx="45719" cy="49919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1" name="Прямоугольник 80"/>
          <p:cNvSpPr/>
          <p:nvPr/>
        </p:nvSpPr>
        <p:spPr>
          <a:xfrm>
            <a:off x="1131153" y="992439"/>
            <a:ext cx="45719" cy="49919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2" name="Прямоугольник 81"/>
          <p:cNvSpPr/>
          <p:nvPr/>
        </p:nvSpPr>
        <p:spPr>
          <a:xfrm>
            <a:off x="5206021" y="1005213"/>
            <a:ext cx="45719" cy="49919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3" name="Прямоугольник 82"/>
          <p:cNvSpPr/>
          <p:nvPr/>
        </p:nvSpPr>
        <p:spPr>
          <a:xfrm>
            <a:off x="5206021" y="2427734"/>
            <a:ext cx="45719" cy="499191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411530"/>
            <a:ext cx="468844" cy="592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333" y="987574"/>
            <a:ext cx="567261" cy="567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3524" y="2453905"/>
            <a:ext cx="743220" cy="478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853055"/>
            <a:ext cx="581088" cy="755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2" descr="C:\Users\Admin\Desktop\я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8" t="11257" r="17576" b="87854"/>
          <a:stretch/>
        </p:blipFill>
        <p:spPr bwMode="auto">
          <a:xfrm>
            <a:off x="0" y="3534143"/>
            <a:ext cx="9144000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C:\Users\Admin\Desktop\я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58" t="11257" r="17576" b="87854"/>
          <a:stretch/>
        </p:blipFill>
        <p:spPr bwMode="auto">
          <a:xfrm>
            <a:off x="0" y="1822471"/>
            <a:ext cx="9144000" cy="45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051149"/>
            <a:ext cx="792088" cy="824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4988" y="3867894"/>
            <a:ext cx="701756" cy="105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98567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Энергия сотворчества">
            <a:hlinkClick r:id="" action="ppaction://media"/>
            <a:extLst>
              <a:ext uri="{FF2B5EF4-FFF2-40B4-BE49-F238E27FC236}">
                <a16:creationId xmlns:a16="http://schemas.microsoft.com/office/drawing/2014/main" id="{DC642D01-6B2E-4F6D-82D9-D165D825F03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21191" y="285495"/>
            <a:ext cx="7776864" cy="437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7920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1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602</TotalTime>
  <Words>299</Words>
  <Application>Microsoft Macintosh PowerPoint</Application>
  <PresentationFormat>Экран (16:9)</PresentationFormat>
  <Paragraphs>150</Paragraphs>
  <Slides>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0" baseType="lpstr">
      <vt:lpstr>Arial</vt:lpstr>
      <vt:lpstr>Calibri</vt:lpstr>
      <vt:lpstr>Тема Office</vt:lpstr>
      <vt:lpstr>Всероссийский съезд директоров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Максим Шапошников</cp:lastModifiedBy>
  <cp:revision>95</cp:revision>
  <dcterms:created xsi:type="dcterms:W3CDTF">2021-08-09T07:38:17Z</dcterms:created>
  <dcterms:modified xsi:type="dcterms:W3CDTF">2021-08-17T14:11:11Z</dcterms:modified>
</cp:coreProperties>
</file>