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4" r:id="rId7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AA7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>
      <p:cViewPr varScale="1">
        <p:scale>
          <a:sx n="139" d="100"/>
          <a:sy n="139" d="100"/>
        </p:scale>
        <p:origin x="726" y="10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17.08.2021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6.emf"/><Relationship Id="rId7" Type="http://schemas.openxmlformats.org/officeDocument/2006/relationships/image" Target="../media/image9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emf"/><Relationship Id="rId11" Type="http://schemas.openxmlformats.org/officeDocument/2006/relationships/image" Target="../media/image13.emf"/><Relationship Id="rId5" Type="http://schemas.openxmlformats.org/officeDocument/2006/relationships/image" Target="../media/image4.png"/><Relationship Id="rId10" Type="http://schemas.openxmlformats.org/officeDocument/2006/relationships/image" Target="../media/image12.emf"/><Relationship Id="rId4" Type="http://schemas.openxmlformats.org/officeDocument/2006/relationships/image" Target="../media/image7.emf"/><Relationship Id="rId9" Type="http://schemas.openxmlformats.org/officeDocument/2006/relationships/image" Target="../media/image11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5.emf"/><Relationship Id="rId7" Type="http://schemas.openxmlformats.org/officeDocument/2006/relationships/image" Target="../media/image7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emf"/><Relationship Id="rId5" Type="http://schemas.openxmlformats.org/officeDocument/2006/relationships/image" Target="../media/image5.emf"/><Relationship Id="rId4" Type="http://schemas.openxmlformats.org/officeDocument/2006/relationships/image" Target="../media/image16.emf"/><Relationship Id="rId9" Type="http://schemas.openxmlformats.org/officeDocument/2006/relationships/image" Target="../media/image18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emf"/><Relationship Id="rId5" Type="http://schemas.openxmlformats.org/officeDocument/2006/relationships/image" Target="../media/image13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7" Type="http://schemas.openxmlformats.org/officeDocument/2006/relationships/image" Target="../media/image21.png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emf"/><Relationship Id="rId5" Type="http://schemas.openxmlformats.org/officeDocument/2006/relationships/image" Target="../media/image19.png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emf"/><Relationship Id="rId4" Type="http://schemas.openxmlformats.org/officeDocument/2006/relationships/image" Target="../media/image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9574" cy="5167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331640" y="1404697"/>
            <a:ext cx="576064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Об итогах осуществления контрольных проверок деятельности </a:t>
            </a:r>
            <a:r>
              <a:rPr lang="ru-RU" sz="2400" b="1" dirty="0" smtClean="0"/>
              <a:t>культурно-досуговых учреждений на </a:t>
            </a:r>
            <a:r>
              <a:rPr lang="ru-RU" sz="2400" b="1" dirty="0"/>
              <a:t>предмет соблюдения установленного режима работы и максимальной загруженности для разных групп населения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971600" y="4083918"/>
            <a:ext cx="32403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Директор </a:t>
            </a:r>
            <a:r>
              <a:rPr lang="ru-RU" sz="1400" dirty="0"/>
              <a:t>Белгородского государственного центра народного творчества </a:t>
            </a:r>
          </a:p>
          <a:p>
            <a:r>
              <a:rPr lang="ru-RU" sz="1400" b="1" dirty="0" smtClean="0">
                <a:solidFill>
                  <a:srgbClr val="6AA7AD"/>
                </a:solidFill>
              </a:rPr>
              <a:t>М.В. Шапошников</a:t>
            </a:r>
            <a:endParaRPr lang="ru-RU" sz="1400" b="1" dirty="0">
              <a:solidFill>
                <a:srgbClr val="6AA7AD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95" y="483518"/>
            <a:ext cx="1319426" cy="1130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895" y="3219822"/>
            <a:ext cx="436874" cy="609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85979"/>
            <a:ext cx="1070304" cy="741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1979712" y="218028"/>
            <a:ext cx="4824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1600" dirty="0" smtClean="0"/>
              <a:t>Выездная коллегия управления культуры</a:t>
            </a:r>
          </a:p>
          <a:p>
            <a:pPr algn="ctr">
              <a:spcBef>
                <a:spcPts val="0"/>
              </a:spcBef>
            </a:pPr>
            <a:r>
              <a:rPr lang="ru-RU" sz="1600" dirty="0" smtClean="0"/>
              <a:t>Белгородской области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057340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59704" y="1787963"/>
            <a:ext cx="2894067" cy="2705657"/>
          </a:xfrm>
          <a:prstGeom prst="rect">
            <a:avLst/>
          </a:prstGeom>
          <a:solidFill>
            <a:schemeClr val="bg1"/>
          </a:solidFill>
          <a:ln>
            <a:solidFill>
              <a:srgbClr val="6AA7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22571" y="3169163"/>
            <a:ext cx="273120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/>
              <a:t>поручить методическим службам провести внеплановые проверочные мероприятия с целью контроля за соблюдением режима работы культурно-досуговых учреждений</a:t>
            </a:r>
            <a:endParaRPr lang="en-US" sz="1100" b="1" dirty="0"/>
          </a:p>
          <a:p>
            <a:pPr algn="ctr"/>
            <a:r>
              <a:rPr lang="ru-RU" sz="1100" b="1" dirty="0"/>
              <a:t>и графика работы клубных </a:t>
            </a:r>
            <a:r>
              <a:rPr lang="ru-RU" sz="1100" b="1" dirty="0" smtClean="0"/>
              <a:t>формирований</a:t>
            </a:r>
            <a:endParaRPr lang="ru-RU" sz="11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41" y="4248472"/>
            <a:ext cx="875225" cy="915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6060" y="4299942"/>
            <a:ext cx="857511" cy="867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253" y="123478"/>
            <a:ext cx="83286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-15040" y="123478"/>
            <a:ext cx="8713934" cy="432048"/>
          </a:xfrm>
          <a:prstGeom prst="rect">
            <a:avLst/>
          </a:prstGeom>
          <a:solidFill>
            <a:srgbClr val="6AA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465" y="1026226"/>
            <a:ext cx="819325" cy="5679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22571" y="1969689"/>
            <a:ext cx="2482293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dirty="0"/>
              <a:t>ГБУК «Белгородский государственный центр народного творчества»</a:t>
            </a:r>
          </a:p>
          <a:p>
            <a:pPr algn="ctr"/>
            <a:r>
              <a:rPr lang="ru-RU" sz="1100" dirty="0"/>
              <a:t>сообщает о выполнении пункта 4</a:t>
            </a:r>
            <a:endParaRPr lang="en-US" sz="1100" dirty="0"/>
          </a:p>
          <a:p>
            <a:pPr algn="ctr"/>
            <a:r>
              <a:rPr lang="ru-RU" sz="1100" dirty="0"/>
              <a:t>Рекомендовать руководителям органов культуры администраций районов и городов области:</a:t>
            </a:r>
          </a:p>
          <a:p>
            <a:pPr algn="ctr"/>
            <a:endParaRPr lang="ru-RU" sz="1100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3429758" y="1153178"/>
            <a:ext cx="5300770" cy="36548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6AA7AD"/>
                </a:solidFill>
              </a:rPr>
              <a:t>Результаты проверок : </a:t>
            </a:r>
          </a:p>
          <a:p>
            <a:endParaRPr lang="ru-RU" sz="1000" dirty="0"/>
          </a:p>
          <a:p>
            <a:r>
              <a:rPr lang="ru-RU" sz="950" dirty="0"/>
              <a:t>Большинством учреждений культуры соблюдается установленный режим работы. </a:t>
            </a:r>
          </a:p>
          <a:p>
            <a:endParaRPr lang="ru-RU" sz="950" dirty="0"/>
          </a:p>
          <a:p>
            <a:r>
              <a:rPr lang="ru-RU" sz="950" dirty="0"/>
              <a:t>Занятия коллективов художественной самодеятельности, любительских объединений и клубов по интересам осуществляются в соответствии с графиком работы клубных формирований.</a:t>
            </a:r>
            <a:br>
              <a:rPr lang="ru-RU" sz="950" dirty="0"/>
            </a:br>
            <a:r>
              <a:rPr lang="ru-RU" sz="950" dirty="0"/>
              <a:t/>
            </a:r>
            <a:br>
              <a:rPr lang="ru-RU" sz="950" dirty="0"/>
            </a:br>
            <a:r>
              <a:rPr lang="ru-RU" sz="950" dirty="0"/>
              <a:t>Культурно-досуговая деятельность осуществляется со всеми категориями населения с учетом норм и требований. эпидемиологической безопасности.</a:t>
            </a:r>
            <a:br>
              <a:rPr lang="ru-RU" sz="950" dirty="0"/>
            </a:br>
            <a:r>
              <a:rPr lang="ru-RU" sz="950" dirty="0"/>
              <a:t/>
            </a:r>
            <a:br>
              <a:rPr lang="ru-RU" sz="950" dirty="0"/>
            </a:br>
            <a:r>
              <a:rPr lang="ru-RU" sz="950" dirty="0"/>
              <a:t>В случае неблагоприятной эпидемиологической ситуации мероприятия переносятся на открытые площадки с соблюдением требований </a:t>
            </a:r>
            <a:r>
              <a:rPr lang="ru-RU" sz="950" dirty="0" err="1"/>
              <a:t>Роспотребнадзора</a:t>
            </a:r>
            <a:r>
              <a:rPr lang="ru-RU" sz="950" dirty="0"/>
              <a:t>.</a:t>
            </a:r>
            <a:br>
              <a:rPr lang="ru-RU" sz="950" dirty="0"/>
            </a:br>
            <a:r>
              <a:rPr lang="ru-RU" sz="950" dirty="0"/>
              <a:t/>
            </a:r>
            <a:br>
              <a:rPr lang="ru-RU" sz="950" dirty="0"/>
            </a:br>
            <a:r>
              <a:rPr lang="ru-RU" sz="950" dirty="0"/>
              <a:t>Большинством учреждений ведется своевременное заполнение учетно-отчетной документации, книг отзывов и иных документов. Систематически осуществляется актирование мероприятий.</a:t>
            </a:r>
            <a:br>
              <a:rPr lang="ru-RU" sz="950" dirty="0"/>
            </a:br>
            <a:r>
              <a:rPr lang="ru-RU" sz="950" dirty="0"/>
              <a:t/>
            </a:r>
            <a:br>
              <a:rPr lang="ru-RU" sz="950" dirty="0"/>
            </a:br>
            <a:r>
              <a:rPr lang="ru-RU" sz="950" dirty="0"/>
              <a:t>Назначены ответственные за своевременное  информирование населения на сайтах, информационных стендах, в социальных сетях о переносе мероприятий или занятий формирований.</a:t>
            </a:r>
            <a:br>
              <a:rPr lang="ru-RU" sz="950" dirty="0"/>
            </a:br>
            <a:r>
              <a:rPr lang="ru-RU" sz="950" dirty="0"/>
              <a:t/>
            </a:r>
            <a:br>
              <a:rPr lang="ru-RU" sz="950" dirty="0"/>
            </a:br>
            <a:r>
              <a:rPr lang="ru-RU" sz="950" dirty="0"/>
              <a:t>В случае отсутствия специалиста на рабочем месте по уважительной причине </a:t>
            </a:r>
            <a:r>
              <a:rPr lang="ru-RU" sz="950" b="1" dirty="0">
                <a:solidFill>
                  <a:srgbClr val="6AA7AD"/>
                </a:solidFill>
              </a:rPr>
              <a:t>(отпуск, больничный лист и пр.)</a:t>
            </a:r>
            <a:r>
              <a:rPr lang="ru-RU" sz="950" dirty="0">
                <a:solidFill>
                  <a:srgbClr val="6AA7AD"/>
                </a:solidFill>
              </a:rPr>
              <a:t> </a:t>
            </a:r>
            <a:r>
              <a:rPr lang="ru-RU" sz="950" dirty="0"/>
              <a:t>на информационном стенде размещается информация о причинах отсутствия и дате возобновления занятий.</a:t>
            </a:r>
            <a:r>
              <a:rPr lang="ru-RU" sz="1000" dirty="0"/>
              <a:t/>
            </a:r>
            <a:br>
              <a:rPr lang="ru-RU" sz="1000" dirty="0"/>
            </a:br>
            <a:endParaRPr lang="ru-RU" sz="1000" dirty="0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140" y="963253"/>
            <a:ext cx="671351" cy="6723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43808" y="4113810"/>
            <a:ext cx="344488" cy="379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356" y="3169163"/>
            <a:ext cx="344488" cy="379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0463" y="705528"/>
            <a:ext cx="337401" cy="3403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573" y="1159085"/>
            <a:ext cx="216024" cy="229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3429758" y="627534"/>
            <a:ext cx="5744872" cy="525644"/>
          </a:xfrm>
          <a:prstGeom prst="rect">
            <a:avLst/>
          </a:prstGeom>
          <a:solidFill>
            <a:srgbClr val="6AA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3378494" y="649122"/>
            <a:ext cx="53869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schemeClr val="bg1"/>
                </a:solidFill>
              </a:rPr>
              <a:t>В период с февраля по июль 2021 </a:t>
            </a:r>
            <a:r>
              <a:rPr lang="ru-RU" sz="1000" dirty="0">
                <a:solidFill>
                  <a:schemeClr val="bg1"/>
                </a:solidFill>
              </a:rPr>
              <a:t>года проведены внеплановые проверочные мероприятия культурно-досуговых учреждений</a:t>
            </a:r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609" y="953075"/>
            <a:ext cx="415199" cy="640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455" y="1851670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455" y="2291894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455" y="2723942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455" y="3179363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455" y="4184165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455" y="1597035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1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5455" y="3588038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55849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2029366"/>
            <a:ext cx="5328592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осуществлено более </a:t>
            </a:r>
            <a:r>
              <a:rPr lang="ru-RU" sz="2400" b="1" dirty="0">
                <a:solidFill>
                  <a:srgbClr val="6AA7AD"/>
                </a:solidFill>
              </a:rPr>
              <a:t>20</a:t>
            </a:r>
            <a:r>
              <a:rPr lang="ru-RU" sz="1400" b="1" dirty="0"/>
              <a:t> выездных проверочных мероприятий</a:t>
            </a:r>
          </a:p>
          <a:p>
            <a:endParaRPr lang="ru-RU" sz="1400" b="1" dirty="0"/>
          </a:p>
          <a:p>
            <a:r>
              <a:rPr lang="ru-RU" sz="1400" b="1" dirty="0"/>
              <a:t>В</a:t>
            </a:r>
            <a:r>
              <a:rPr lang="ru-RU" sz="2400" b="1" dirty="0">
                <a:solidFill>
                  <a:srgbClr val="6AA7AD"/>
                </a:solidFill>
              </a:rPr>
              <a:t> 29</a:t>
            </a:r>
            <a:r>
              <a:rPr lang="ru-RU" sz="1400" b="1" dirty="0"/>
              <a:t> культурно-досуговых учреждений области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490407" y="3494707"/>
            <a:ext cx="6321953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Результаты </a:t>
            </a:r>
            <a:r>
              <a:rPr lang="ru-RU" sz="1100" dirty="0"/>
              <a:t>проверочных мероприятий внесены в специализированный закрытый ресурс для размещения информации о проведенных проверочных мероприятиях и об устраненных выявленных замечаниях.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490407" y="4254905"/>
            <a:ext cx="692107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/>
              <a:t>В основной массе учреждений режим работы исполняется, ведется контроль и учет посетителей.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15114" y="833351"/>
            <a:ext cx="169097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6AA7AD"/>
                </a:solidFill>
              </a:rPr>
              <a:t>В апреле-июне</a:t>
            </a:r>
          </a:p>
          <a:p>
            <a:r>
              <a:rPr lang="ru-RU" b="1" dirty="0"/>
              <a:t>2021 года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06" y="915566"/>
            <a:ext cx="598826" cy="598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46" y="2571750"/>
            <a:ext cx="621668" cy="441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46" y="2077270"/>
            <a:ext cx="745951" cy="380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4248472"/>
            <a:ext cx="875225" cy="915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6060" y="4299942"/>
            <a:ext cx="857511" cy="867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253" y="123478"/>
            <a:ext cx="83286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-15040" y="123478"/>
            <a:ext cx="8713934" cy="432048"/>
          </a:xfrm>
          <a:prstGeom prst="rect">
            <a:avLst/>
          </a:prstGeom>
          <a:solidFill>
            <a:srgbClr val="6AA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57" y="3610150"/>
            <a:ext cx="363588" cy="384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46" y="4121609"/>
            <a:ext cx="530809" cy="4685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3203849" y="1563638"/>
            <a:ext cx="5959722" cy="45719"/>
          </a:xfrm>
          <a:prstGeom prst="rect">
            <a:avLst/>
          </a:prstGeom>
          <a:solidFill>
            <a:srgbClr val="6AA7AD"/>
          </a:solidFill>
          <a:ln>
            <a:solidFill>
              <a:srgbClr val="6AA7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275856" y="833350"/>
            <a:ext cx="54726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/>
              <a:t>в целях осуществления мониторинга загруженности и соблюдения </a:t>
            </a:r>
          </a:p>
          <a:p>
            <a:r>
              <a:rPr lang="ru-RU" sz="1200" dirty="0"/>
              <a:t>режима работы учреждениями культуры специалистами</a:t>
            </a:r>
          </a:p>
          <a:p>
            <a:r>
              <a:rPr lang="ru-RU" sz="1200" dirty="0"/>
              <a:t>ГБУК «Белгородский государственный центр народного творчества»</a:t>
            </a:r>
          </a:p>
        </p:txBody>
      </p:sp>
    </p:spTree>
    <p:extLst>
      <p:ext uri="{BB962C8B-B14F-4D97-AF65-F5344CB8AC3E}">
        <p14:creationId xmlns:p14="http://schemas.microsoft.com/office/powerpoint/2010/main" val="2800352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915566"/>
            <a:ext cx="3168352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Руководителям культурно-досуговых учреждений следует особое внимание уделять</a:t>
            </a:r>
            <a:r>
              <a:rPr lang="ru-RU" sz="1000" dirty="0"/>
              <a:t>:</a:t>
            </a:r>
          </a:p>
          <a:p>
            <a:endParaRPr lang="ru-RU" sz="1000" dirty="0"/>
          </a:p>
          <a:p>
            <a:endParaRPr lang="ru-RU" sz="1000" dirty="0"/>
          </a:p>
          <a:p>
            <a:r>
              <a:rPr lang="ru-RU" sz="1000" dirty="0"/>
              <a:t>безопасности учреждения</a:t>
            </a:r>
          </a:p>
          <a:p>
            <a:pPr marL="171450" indent="-171450">
              <a:buFontTx/>
              <a:buChar char="-"/>
            </a:pPr>
            <a:endParaRPr lang="ru-RU" sz="1000" dirty="0"/>
          </a:p>
          <a:p>
            <a:r>
              <a:rPr lang="ru-RU" sz="1000" dirty="0"/>
              <a:t>контролю за входной группой учреждения </a:t>
            </a:r>
          </a:p>
          <a:p>
            <a:endParaRPr lang="ru-RU" sz="1000" dirty="0"/>
          </a:p>
          <a:p>
            <a:r>
              <a:rPr lang="ru-RU" sz="1000" dirty="0"/>
              <a:t>учетом посетителей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851920" y="915566"/>
            <a:ext cx="4454140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По результатам выездных мероприятий мы делаем вывод о необходимости повысить уровень ответственности коллективам:</a:t>
            </a:r>
          </a:p>
          <a:p>
            <a:endParaRPr lang="ru-RU" sz="1000" dirty="0"/>
          </a:p>
          <a:p>
            <a:r>
              <a:rPr lang="ru-RU" sz="1000" dirty="0"/>
              <a:t>    модельного Дома культуры села </a:t>
            </a:r>
            <a:r>
              <a:rPr lang="ru-RU" sz="1000" dirty="0" err="1"/>
              <a:t>Ломово</a:t>
            </a:r>
            <a:r>
              <a:rPr lang="ru-RU" sz="1000" dirty="0"/>
              <a:t> </a:t>
            </a:r>
          </a:p>
          <a:p>
            <a:pPr marL="171450" indent="-171450">
              <a:buFontTx/>
              <a:buChar char="-"/>
            </a:pPr>
            <a:endParaRPr lang="ru-RU" sz="1000" dirty="0"/>
          </a:p>
          <a:p>
            <a:r>
              <a:rPr lang="ru-RU" sz="1000" dirty="0"/>
              <a:t>    модельного Дома культуры села Алексеевка </a:t>
            </a:r>
          </a:p>
          <a:p>
            <a:pPr marL="171450" indent="-171450">
              <a:buFontTx/>
              <a:buChar char="-"/>
            </a:pPr>
            <a:endParaRPr lang="ru-RU" sz="1000" dirty="0"/>
          </a:p>
          <a:p>
            <a:r>
              <a:rPr lang="ru-RU" sz="1000" dirty="0"/>
              <a:t>    культурно-спортивного комплекса села Плоское </a:t>
            </a:r>
            <a:r>
              <a:rPr lang="ru-RU" sz="1000" dirty="0" err="1"/>
              <a:t>Корочанского</a:t>
            </a:r>
            <a:r>
              <a:rPr lang="ru-RU" sz="1000" dirty="0"/>
              <a:t> района</a:t>
            </a:r>
          </a:p>
          <a:p>
            <a:pPr marL="171450" indent="-171450">
              <a:buFontTx/>
              <a:buChar char="-"/>
            </a:pPr>
            <a:endParaRPr lang="ru-RU" sz="1000" dirty="0"/>
          </a:p>
          <a:p>
            <a:r>
              <a:rPr lang="ru-RU" sz="1000" dirty="0"/>
              <a:t>-  </a:t>
            </a:r>
            <a:r>
              <a:rPr lang="ru-RU" sz="1000" dirty="0" err="1"/>
              <a:t>Крутоложскому</a:t>
            </a:r>
            <a:r>
              <a:rPr lang="ru-RU" sz="1000" dirty="0"/>
              <a:t> сельскому Дому культуры Белгородского района</a:t>
            </a: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253" y="123478"/>
            <a:ext cx="83286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-15040" y="123478"/>
            <a:ext cx="8713934" cy="432048"/>
          </a:xfrm>
          <a:prstGeom prst="rect">
            <a:avLst/>
          </a:prstGeom>
          <a:solidFill>
            <a:srgbClr val="6AA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41" y="4248472"/>
            <a:ext cx="875225" cy="915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6060" y="4299942"/>
            <a:ext cx="857511" cy="867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28" y="1852865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28" y="3867894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28" y="3606622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1700673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621624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348745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2025497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458473" y="2931790"/>
            <a:ext cx="352928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Следует обратить внимание на своевременное</a:t>
            </a:r>
          </a:p>
          <a:p>
            <a:r>
              <a:rPr lang="ru-RU" sz="1200" b="1" dirty="0"/>
              <a:t>информирование населения:</a:t>
            </a:r>
          </a:p>
          <a:p>
            <a:endParaRPr lang="ru-RU" sz="1200" dirty="0"/>
          </a:p>
          <a:p>
            <a:pPr marL="171450" indent="-171450">
              <a:buFontTx/>
              <a:buChar char="-"/>
            </a:pPr>
            <a:r>
              <a:rPr lang="ru-RU" sz="1000" dirty="0"/>
              <a:t>об изменениях в графике работы клубных мероприятий </a:t>
            </a:r>
          </a:p>
          <a:p>
            <a:pPr marL="171450" indent="-171450">
              <a:buFontTx/>
              <a:buChar char="-"/>
            </a:pPr>
            <a:endParaRPr lang="ru-RU" sz="1000" dirty="0"/>
          </a:p>
          <a:p>
            <a:pPr marL="171450" indent="-171450">
              <a:buFontTx/>
              <a:buChar char="-"/>
            </a:pPr>
            <a:r>
              <a:rPr lang="ru-RU" sz="1000" dirty="0"/>
              <a:t>плане проведения мероприятий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3955844" y="3017172"/>
            <a:ext cx="4477554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>
                <a:solidFill>
                  <a:srgbClr val="6AA7AD"/>
                </a:solidFill>
              </a:rPr>
              <a:t>На момент проверки </a:t>
            </a:r>
            <a:r>
              <a:rPr lang="ru-RU" sz="1000" b="1" dirty="0" err="1">
                <a:solidFill>
                  <a:srgbClr val="6AA7AD"/>
                </a:solidFill>
              </a:rPr>
              <a:t>Грузсчанский</a:t>
            </a:r>
            <a:r>
              <a:rPr lang="ru-RU" sz="1000" b="1" dirty="0">
                <a:solidFill>
                  <a:srgbClr val="6AA7AD"/>
                </a:solidFill>
              </a:rPr>
              <a:t> центральный сельский Дом культуры Борисовского района был закрыт без причин, хотя согласно режиму работы должен функционировать.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211961" y="3669210"/>
            <a:ext cx="359467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000" dirty="0"/>
              <a:t>В основном результаты проверок и мониторинга в муниципальных районах показали, что система исполнения режима работы действует стабильно и единичные случаи </a:t>
            </a:r>
            <a:r>
              <a:rPr lang="ru-RU" sz="1000" dirty="0" smtClean="0"/>
              <a:t>сбоя </a:t>
            </a:r>
            <a:r>
              <a:rPr lang="ru-RU" sz="1000" dirty="0"/>
              <a:t>лишь подтверждают важность системного контроля со стороны руководителей районных служб. </a:t>
            </a:r>
          </a:p>
        </p:txBody>
      </p:sp>
      <p:pic>
        <p:nvPicPr>
          <p:cNvPr id="21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28" y="2492761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728" y="2140897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7806632" y="4248472"/>
            <a:ext cx="344488" cy="379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2678" y="3741821"/>
            <a:ext cx="344488" cy="379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Прямоугольник 26"/>
          <p:cNvSpPr/>
          <p:nvPr/>
        </p:nvSpPr>
        <p:spPr>
          <a:xfrm>
            <a:off x="-15039" y="1589927"/>
            <a:ext cx="3218888" cy="45719"/>
          </a:xfrm>
          <a:prstGeom prst="rect">
            <a:avLst/>
          </a:prstGeom>
          <a:solidFill>
            <a:srgbClr val="6AA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ямоугольник 27"/>
          <p:cNvSpPr/>
          <p:nvPr/>
        </p:nvSpPr>
        <p:spPr>
          <a:xfrm>
            <a:off x="-15039" y="3363838"/>
            <a:ext cx="3218888" cy="45719"/>
          </a:xfrm>
          <a:prstGeom prst="rect">
            <a:avLst/>
          </a:prstGeom>
          <a:solidFill>
            <a:srgbClr val="6AA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0352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2613" y="1059582"/>
            <a:ext cx="2952328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Наибольшее количество рекомендаций выездных групп направлено на: </a:t>
            </a:r>
          </a:p>
          <a:p>
            <a:endParaRPr lang="ru-RU" sz="1200" b="1" dirty="0"/>
          </a:p>
          <a:p>
            <a:r>
              <a:rPr lang="ru-RU" sz="1000" dirty="0"/>
              <a:t>устранение замечаний по заполнению учетно-отчетной документации учреждений, паспортов безопасности, которые должны быть в учреждении в обязательном порядке и оформлены соответствующим образом. </a:t>
            </a: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41" y="4248472"/>
            <a:ext cx="875225" cy="915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6060" y="4299942"/>
            <a:ext cx="857511" cy="867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253" y="123478"/>
            <a:ext cx="83286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-15040" y="123478"/>
            <a:ext cx="8713934" cy="432048"/>
          </a:xfrm>
          <a:prstGeom prst="rect">
            <a:avLst/>
          </a:prstGeom>
          <a:solidFill>
            <a:srgbClr val="6AA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60184" y="3219822"/>
            <a:ext cx="335734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Отсутствовал паспорт</a:t>
            </a:r>
          </a:p>
          <a:p>
            <a:r>
              <a:rPr lang="ru-RU" sz="1200" b="1" dirty="0"/>
              <a:t>о безопасности в: </a:t>
            </a:r>
          </a:p>
          <a:p>
            <a:endParaRPr lang="ru-RU" sz="1000" dirty="0"/>
          </a:p>
          <a:p>
            <a:r>
              <a:rPr lang="ru-RU" sz="1000" dirty="0" err="1"/>
              <a:t>Крутологский</a:t>
            </a:r>
            <a:r>
              <a:rPr lang="ru-RU" sz="1000" dirty="0"/>
              <a:t> сельском доме </a:t>
            </a:r>
          </a:p>
          <a:p>
            <a:r>
              <a:rPr lang="ru-RU" sz="1000" dirty="0"/>
              <a:t>культуры Белгородского района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139952" y="1059582"/>
            <a:ext cx="4558942" cy="32008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Паспорт безопасности по требованию не смогли предъявить проверяющим в:</a:t>
            </a:r>
          </a:p>
          <a:p>
            <a:endParaRPr lang="ru-RU" sz="1000" dirty="0"/>
          </a:p>
          <a:p>
            <a:pPr marL="171450" indent="-171450">
              <a:buFontTx/>
              <a:buChar char="-"/>
            </a:pPr>
            <a:r>
              <a:rPr lang="ru-RU" sz="1000" dirty="0" err="1"/>
              <a:t>Томаровском</a:t>
            </a:r>
            <a:r>
              <a:rPr lang="ru-RU" sz="1000" dirty="0"/>
              <a:t> модельном Доме культуры </a:t>
            </a:r>
            <a:r>
              <a:rPr lang="ru-RU" sz="1000" dirty="0" err="1"/>
              <a:t>Яковлевского</a:t>
            </a:r>
            <a:r>
              <a:rPr lang="ru-RU" sz="1000" dirty="0"/>
              <a:t> городского округа </a:t>
            </a:r>
          </a:p>
          <a:p>
            <a:pPr marL="171450" indent="-171450">
              <a:buFontTx/>
              <a:buChar char="-"/>
            </a:pPr>
            <a:endParaRPr lang="ru-RU" sz="1000" dirty="0"/>
          </a:p>
          <a:p>
            <a:pPr marL="171450" indent="-171450">
              <a:buFontTx/>
              <a:buChar char="-"/>
            </a:pPr>
            <a:r>
              <a:rPr lang="ru-RU" sz="1000" dirty="0" err="1"/>
              <a:t>Красноберезовский</a:t>
            </a:r>
            <a:r>
              <a:rPr lang="ru-RU" sz="1000" dirty="0"/>
              <a:t> сельский Дом культуры Борисовского района</a:t>
            </a:r>
          </a:p>
          <a:p>
            <a:endParaRPr lang="ru-RU" sz="1000" dirty="0"/>
          </a:p>
          <a:p>
            <a:r>
              <a:rPr lang="ru-RU" sz="1000" dirty="0"/>
              <a:t> </a:t>
            </a:r>
          </a:p>
          <a:p>
            <a:r>
              <a:rPr lang="ru-RU" sz="1200" b="1" dirty="0"/>
              <a:t>Паспорт безопасности не действителен на дату проверки, отсутствуют согласования:</a:t>
            </a:r>
          </a:p>
          <a:p>
            <a:endParaRPr lang="ru-RU" sz="1000" dirty="0"/>
          </a:p>
          <a:p>
            <a:r>
              <a:rPr lang="ru-RU" sz="1000" dirty="0"/>
              <a:t> - </a:t>
            </a:r>
            <a:r>
              <a:rPr lang="ru-RU" sz="1000" dirty="0" err="1"/>
              <a:t>Кочетовском</a:t>
            </a:r>
            <a:r>
              <a:rPr lang="ru-RU" sz="1000" dirty="0"/>
              <a:t> Доме культуры </a:t>
            </a:r>
            <a:r>
              <a:rPr lang="ru-RU" sz="1000" dirty="0" err="1"/>
              <a:t>Ивнянского</a:t>
            </a:r>
            <a:r>
              <a:rPr lang="ru-RU" sz="1000" dirty="0"/>
              <a:t> района </a:t>
            </a:r>
          </a:p>
          <a:p>
            <a:endParaRPr lang="ru-RU" sz="1000" dirty="0"/>
          </a:p>
          <a:p>
            <a:endParaRPr lang="ru-RU" sz="1000" dirty="0"/>
          </a:p>
          <a:p>
            <a:r>
              <a:rPr lang="ru-RU" sz="1200" b="1" dirty="0"/>
              <a:t>Паспорт безопасности, в котором отсутствуют отметки о согласовании соответствующих инстанций с 2016 года:</a:t>
            </a:r>
          </a:p>
          <a:p>
            <a:endParaRPr lang="ru-RU" sz="1000" dirty="0"/>
          </a:p>
          <a:p>
            <a:pPr marL="171450" indent="-171450">
              <a:buFontTx/>
              <a:buChar char="-"/>
            </a:pPr>
            <a:r>
              <a:rPr lang="ru-RU" sz="1000" dirty="0" err="1"/>
              <a:t>Щетиновский</a:t>
            </a:r>
            <a:r>
              <a:rPr lang="ru-RU" sz="1000" dirty="0"/>
              <a:t> сельский Дом культуры </a:t>
            </a:r>
            <a:r>
              <a:rPr lang="ru-RU" sz="1000" dirty="0" err="1"/>
              <a:t>Корочанского</a:t>
            </a:r>
            <a:r>
              <a:rPr lang="ru-RU" sz="1000" dirty="0"/>
              <a:t> района </a:t>
            </a:r>
          </a:p>
          <a:p>
            <a:endParaRPr lang="ru-RU" sz="10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780" y="3219822"/>
            <a:ext cx="530225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332" y="3344960"/>
            <a:ext cx="562620" cy="673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332" y="1103200"/>
            <a:ext cx="562620" cy="673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7332" y="2355726"/>
            <a:ext cx="562620" cy="6730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15039" y="1491630"/>
            <a:ext cx="3218888" cy="45719"/>
          </a:xfrm>
          <a:prstGeom prst="rect">
            <a:avLst/>
          </a:prstGeom>
          <a:solidFill>
            <a:srgbClr val="6AA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744" y="2579372"/>
            <a:ext cx="439737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03527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529714" y="1563638"/>
            <a:ext cx="2776345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dirty="0"/>
              <a:t> </a:t>
            </a:r>
            <a:r>
              <a:rPr lang="ru-RU" sz="1200" b="1" dirty="0"/>
              <a:t>Недостаточный уровень подготовки </a:t>
            </a:r>
          </a:p>
          <a:p>
            <a:r>
              <a:rPr lang="ru-RU" sz="1200" b="1" dirty="0"/>
              <a:t>продемонстрировали участники из:</a:t>
            </a:r>
          </a:p>
          <a:p>
            <a:endParaRPr lang="ru-RU" sz="1000" dirty="0"/>
          </a:p>
          <a:p>
            <a:pPr algn="ctr"/>
            <a:r>
              <a:rPr lang="ru-RU" sz="1000" dirty="0"/>
              <a:t>Борисовского района</a:t>
            </a:r>
          </a:p>
          <a:p>
            <a:pPr marL="171450" indent="-171450" algn="ctr">
              <a:buFontTx/>
              <a:buChar char="-"/>
            </a:pPr>
            <a:endParaRPr lang="ru-RU" sz="1000" dirty="0"/>
          </a:p>
          <a:p>
            <a:pPr algn="ctr"/>
            <a:r>
              <a:rPr lang="ru-RU" sz="1000" dirty="0" err="1"/>
              <a:t>Вейделевского</a:t>
            </a:r>
            <a:r>
              <a:rPr lang="ru-RU" sz="1000" dirty="0"/>
              <a:t> района </a:t>
            </a:r>
          </a:p>
          <a:p>
            <a:pPr marL="171450" indent="-171450" algn="ctr">
              <a:buFontTx/>
              <a:buChar char="-"/>
            </a:pPr>
            <a:endParaRPr lang="ru-RU" sz="1000" dirty="0"/>
          </a:p>
          <a:p>
            <a:pPr algn="ctr"/>
            <a:r>
              <a:rPr lang="ru-RU" sz="1000" dirty="0"/>
              <a:t>Красногвардейского района</a:t>
            </a:r>
          </a:p>
          <a:p>
            <a:pPr marL="171450" indent="-171450" algn="ctr">
              <a:buFontTx/>
              <a:buChar char="-"/>
            </a:pPr>
            <a:endParaRPr lang="ru-RU" sz="1000" dirty="0"/>
          </a:p>
          <a:p>
            <a:pPr algn="ctr"/>
            <a:r>
              <a:rPr lang="ru-RU" sz="1000" dirty="0" err="1"/>
              <a:t>Прохоровского</a:t>
            </a:r>
            <a:r>
              <a:rPr lang="ru-RU" sz="1000" dirty="0"/>
              <a:t> района</a:t>
            </a:r>
          </a:p>
          <a:p>
            <a:pPr marL="171450" indent="-171450" algn="ctr">
              <a:buFontTx/>
              <a:buChar char="-"/>
            </a:pPr>
            <a:endParaRPr lang="ru-RU" sz="1000" dirty="0"/>
          </a:p>
          <a:p>
            <a:pPr algn="ctr"/>
            <a:r>
              <a:rPr lang="ru-RU" sz="1000" dirty="0" err="1"/>
              <a:t>Губкинского</a:t>
            </a:r>
            <a:r>
              <a:rPr lang="ru-RU" sz="1000" dirty="0"/>
              <a:t> городского округа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4396" y="1563638"/>
            <a:ext cx="493969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/>
              <a:t>Материалы, не соответствующие Положению о конкурсных </a:t>
            </a:r>
          </a:p>
          <a:p>
            <a:r>
              <a:rPr lang="ru-RU" sz="1200" b="1" dirty="0"/>
              <a:t>заданиях,  поступили от конкурсантов из:</a:t>
            </a:r>
          </a:p>
          <a:p>
            <a:endParaRPr lang="ru-RU" sz="1000" dirty="0"/>
          </a:p>
          <a:p>
            <a:pPr algn="ctr"/>
            <a:r>
              <a:rPr lang="ru-RU" sz="1000" dirty="0"/>
              <a:t>Алексеевского городского округа  </a:t>
            </a:r>
          </a:p>
          <a:p>
            <a:pPr marL="171450" indent="-171450" algn="ctr">
              <a:buFontTx/>
              <a:buChar char="-"/>
            </a:pPr>
            <a:endParaRPr lang="ru-RU" sz="1000" dirty="0"/>
          </a:p>
          <a:p>
            <a:pPr algn="ctr"/>
            <a:r>
              <a:rPr lang="ru-RU" sz="1000" dirty="0" err="1"/>
              <a:t>Грайворонского</a:t>
            </a:r>
            <a:r>
              <a:rPr lang="ru-RU" sz="1000" dirty="0"/>
              <a:t> городского округа  </a:t>
            </a:r>
          </a:p>
          <a:p>
            <a:pPr marL="171450" indent="-171450" algn="ctr">
              <a:buFontTx/>
              <a:buChar char="-"/>
            </a:pPr>
            <a:endParaRPr lang="ru-RU" sz="1000" dirty="0"/>
          </a:p>
          <a:p>
            <a:pPr algn="ctr"/>
            <a:r>
              <a:rPr lang="ru-RU" sz="1000" dirty="0" err="1"/>
              <a:t>Новооскольского</a:t>
            </a:r>
            <a:r>
              <a:rPr lang="ru-RU" sz="1000" dirty="0"/>
              <a:t> городского округа </a:t>
            </a:r>
          </a:p>
          <a:p>
            <a:pPr marL="171450" indent="-171450" algn="ctr">
              <a:buFontTx/>
              <a:buChar char="-"/>
            </a:pPr>
            <a:endParaRPr lang="ru-RU" sz="1000" dirty="0"/>
          </a:p>
          <a:p>
            <a:pPr algn="ctr"/>
            <a:r>
              <a:rPr lang="ru-RU" sz="1000" dirty="0" err="1"/>
              <a:t>Ивнянского</a:t>
            </a:r>
            <a:r>
              <a:rPr lang="ru-RU" sz="1000" dirty="0"/>
              <a:t> района  </a:t>
            </a:r>
          </a:p>
          <a:p>
            <a:pPr marL="171450" indent="-171450" algn="ctr">
              <a:buFontTx/>
              <a:buChar char="-"/>
            </a:pPr>
            <a:endParaRPr lang="ru-RU" sz="1000" dirty="0"/>
          </a:p>
          <a:p>
            <a:pPr algn="ctr"/>
            <a:r>
              <a:rPr lang="ru-RU" sz="1000" dirty="0" err="1"/>
              <a:t>Корочанского</a:t>
            </a:r>
            <a:r>
              <a:rPr lang="ru-RU" sz="1000" dirty="0"/>
              <a:t> района</a:t>
            </a:r>
          </a:p>
          <a:p>
            <a:pPr marL="171450" indent="-171450" algn="ctr">
              <a:buFontTx/>
              <a:buChar char="-"/>
            </a:pPr>
            <a:endParaRPr lang="ru-RU" sz="1000" dirty="0"/>
          </a:p>
          <a:p>
            <a:pPr algn="ctr"/>
            <a:r>
              <a:rPr lang="ru-RU" sz="1000" dirty="0" err="1"/>
              <a:t>Красненского</a:t>
            </a:r>
            <a:r>
              <a:rPr lang="ru-RU" sz="1000" dirty="0"/>
              <a:t> района</a:t>
            </a:r>
          </a:p>
          <a:p>
            <a:pPr marL="171450" indent="-171450" algn="ctr">
              <a:buFontTx/>
              <a:buChar char="-"/>
            </a:pPr>
            <a:endParaRPr lang="ru-RU" sz="1000" dirty="0"/>
          </a:p>
          <a:p>
            <a:pPr algn="ctr"/>
            <a:r>
              <a:rPr lang="ru-RU" sz="1000" dirty="0" err="1"/>
              <a:t>Чернянского</a:t>
            </a:r>
            <a:r>
              <a:rPr lang="ru-RU" sz="1000" dirty="0"/>
              <a:t> района</a:t>
            </a:r>
          </a:p>
          <a:p>
            <a:pPr marL="171450" indent="-171450" algn="ctr">
              <a:buFontTx/>
              <a:buChar char="-"/>
            </a:pPr>
            <a:endParaRPr lang="ru-RU" sz="1000" dirty="0"/>
          </a:p>
          <a:p>
            <a:pPr algn="ctr"/>
            <a:r>
              <a:rPr lang="ru-RU" sz="1000" dirty="0" err="1"/>
              <a:t>Шебекинского</a:t>
            </a:r>
            <a:r>
              <a:rPr lang="ru-RU" sz="1000" dirty="0"/>
              <a:t> городского округа</a:t>
            </a:r>
          </a:p>
          <a:p>
            <a:pPr marL="171450" indent="-171450" algn="ctr">
              <a:buFontTx/>
              <a:buChar char="-"/>
            </a:pPr>
            <a:endParaRPr lang="ru-RU" sz="1000" dirty="0"/>
          </a:p>
          <a:p>
            <a:pPr algn="ctr"/>
            <a:r>
              <a:rPr lang="ru-RU" sz="1000" dirty="0" err="1"/>
              <a:t>Яковлевского</a:t>
            </a:r>
            <a:r>
              <a:rPr lang="ru-RU" sz="1000" dirty="0"/>
              <a:t> городского округа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73490" y="627534"/>
            <a:ext cx="819546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6AA7AD"/>
                </a:solidFill>
              </a:rPr>
              <a:t>Как показали мероприятия последнего времени на жестком контроле у руководителя должны находиться все межрайонные и особенно областные мероприятия. </a:t>
            </a:r>
          </a:p>
          <a:p>
            <a:r>
              <a:rPr lang="ru-RU" sz="1200" b="1" dirty="0"/>
              <a:t>Членами жюри отмечено, что </a:t>
            </a:r>
            <a:r>
              <a:rPr lang="en-US" sz="1200" b="1" dirty="0"/>
              <a:t>I</a:t>
            </a:r>
            <a:r>
              <a:rPr lang="ru-RU" sz="1200" b="1" dirty="0"/>
              <a:t> и </a:t>
            </a:r>
            <a:r>
              <a:rPr lang="en-US" sz="1200" b="1" dirty="0"/>
              <a:t>II</a:t>
            </a:r>
            <a:r>
              <a:rPr lang="ru-RU" sz="1200" b="1" dirty="0"/>
              <a:t> этапы областного конкурса профессионального мастерства «Лучший культработник - 2021» выявили неудовлетворительное качество подготовки конкурсных материалов. </a:t>
            </a:r>
          </a:p>
          <a:p>
            <a:endParaRPr lang="ru-RU" sz="900" dirty="0"/>
          </a:p>
        </p:txBody>
      </p:sp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6060" y="4299942"/>
            <a:ext cx="857511" cy="8679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91253" y="123478"/>
            <a:ext cx="83286" cy="43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-15040" y="123478"/>
            <a:ext cx="8713934" cy="432048"/>
          </a:xfrm>
          <a:prstGeom prst="rect">
            <a:avLst/>
          </a:prstGeom>
          <a:solidFill>
            <a:srgbClr val="6AA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41" y="4248472"/>
            <a:ext cx="875225" cy="915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821045" y="1563638"/>
            <a:ext cx="3877849" cy="504056"/>
          </a:xfrm>
          <a:prstGeom prst="rect">
            <a:avLst/>
          </a:prstGeom>
          <a:noFill/>
          <a:ln>
            <a:solidFill>
              <a:srgbClr val="6AA7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73490" y="1563638"/>
            <a:ext cx="4342526" cy="504056"/>
          </a:xfrm>
          <a:prstGeom prst="rect">
            <a:avLst/>
          </a:prstGeom>
          <a:noFill/>
          <a:ln>
            <a:solidFill>
              <a:srgbClr val="6AA7A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083982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219886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779598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507918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363838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083982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308118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011910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139702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779598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427734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4587974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660046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1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3363838"/>
            <a:ext cx="63832" cy="63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78666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</TotalTime>
  <Words>665</Words>
  <Application>Microsoft Office PowerPoint</Application>
  <PresentationFormat>Экран (16:9)</PresentationFormat>
  <Paragraphs>108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9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Хмыз М.Ю.</cp:lastModifiedBy>
  <cp:revision>19</cp:revision>
  <dcterms:created xsi:type="dcterms:W3CDTF">2021-08-17T12:51:26Z</dcterms:created>
  <dcterms:modified xsi:type="dcterms:W3CDTF">2021-08-17T15:51:52Z</dcterms:modified>
</cp:coreProperties>
</file>