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8" r:id="rId1"/>
  </p:sldMasterIdLst>
  <p:sldIdLst>
    <p:sldId id="256" r:id="rId2"/>
    <p:sldId id="260" r:id="rId3"/>
    <p:sldId id="261" r:id="rId4"/>
    <p:sldId id="262" r:id="rId5"/>
    <p:sldId id="263" r:id="rId6"/>
    <p:sldId id="264" r:id="rId7"/>
  </p:sldIdLst>
  <p:sldSz cx="12192000" cy="6858000"/>
  <p:notesSz cx="6858000" cy="994727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69012ECD-51FC-41F1-AA8D-1B2483CD663E}" styleName="Светлый стиль 2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546100" y="-4763"/>
            <a:ext cx="5014912" cy="6862763"/>
            <a:chOff x="2928938" y="-4763"/>
            <a:chExt cx="5014912" cy="6862763"/>
          </a:xfrm>
        </p:grpSpPr>
        <p:sp>
          <p:nvSpPr>
            <p:cNvPr id="22" name="Freeform 6"/>
            <p:cNvSpPr/>
            <p:nvPr/>
          </p:nvSpPr>
          <p:spPr bwMode="auto">
            <a:xfrm>
              <a:off x="3367088" y="-4763"/>
              <a:ext cx="1063625" cy="2782888"/>
            </a:xfrm>
            <a:custGeom>
              <a:avLst/>
              <a:gdLst/>
              <a:ahLst/>
              <a:cxnLst/>
              <a:rect l="0" t="0" r="r" b="b"/>
              <a:pathLst>
                <a:path w="670" h="1753">
                  <a:moveTo>
                    <a:pt x="0" y="1696"/>
                  </a:moveTo>
                  <a:lnTo>
                    <a:pt x="225" y="1753"/>
                  </a:lnTo>
                  <a:lnTo>
                    <a:pt x="670" y="0"/>
                  </a:lnTo>
                  <a:lnTo>
                    <a:pt x="430" y="0"/>
                  </a:lnTo>
                  <a:lnTo>
                    <a:pt x="0" y="169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23" name="Freeform 7"/>
            <p:cNvSpPr/>
            <p:nvPr/>
          </p:nvSpPr>
          <p:spPr bwMode="auto">
            <a:xfrm>
              <a:off x="2928938" y="-4763"/>
              <a:ext cx="1035050" cy="2673350"/>
            </a:xfrm>
            <a:custGeom>
              <a:avLst/>
              <a:gdLst/>
              <a:ahLst/>
              <a:cxnLst/>
              <a:rect l="0" t="0" r="r" b="b"/>
              <a:pathLst>
                <a:path w="652" h="1684">
                  <a:moveTo>
                    <a:pt x="225" y="1684"/>
                  </a:moveTo>
                  <a:lnTo>
                    <a:pt x="652" y="0"/>
                  </a:lnTo>
                  <a:lnTo>
                    <a:pt x="411" y="0"/>
                  </a:lnTo>
                  <a:lnTo>
                    <a:pt x="0" y="1627"/>
                  </a:lnTo>
                  <a:lnTo>
                    <a:pt x="219" y="1681"/>
                  </a:lnTo>
                  <a:lnTo>
                    <a:pt x="225" y="1684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24" name="Freeform 9"/>
            <p:cNvSpPr/>
            <p:nvPr/>
          </p:nvSpPr>
          <p:spPr bwMode="auto">
            <a:xfrm>
              <a:off x="2928938" y="2582862"/>
              <a:ext cx="2693987" cy="4275138"/>
            </a:xfrm>
            <a:custGeom>
              <a:avLst/>
              <a:gdLst/>
              <a:ahLst/>
              <a:cxnLst/>
              <a:rect l="0" t="0" r="r" b="b"/>
              <a:pathLst>
                <a:path w="1697" h="2693">
                  <a:moveTo>
                    <a:pt x="0" y="0"/>
                  </a:moveTo>
                  <a:lnTo>
                    <a:pt x="1622" y="2693"/>
                  </a:lnTo>
                  <a:lnTo>
                    <a:pt x="1697" y="269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5" name="Freeform 10"/>
            <p:cNvSpPr/>
            <p:nvPr/>
          </p:nvSpPr>
          <p:spPr bwMode="auto">
            <a:xfrm>
              <a:off x="3371850" y="2692400"/>
              <a:ext cx="3332162" cy="4165600"/>
            </a:xfrm>
            <a:custGeom>
              <a:avLst/>
              <a:gdLst/>
              <a:ahLst/>
              <a:cxnLst/>
              <a:rect l="0" t="0" r="r" b="b"/>
              <a:pathLst>
                <a:path w="2099" h="2624">
                  <a:moveTo>
                    <a:pt x="2099" y="2624"/>
                  </a:moveTo>
                  <a:lnTo>
                    <a:pt x="0" y="0"/>
                  </a:lnTo>
                  <a:lnTo>
                    <a:pt x="2021" y="2624"/>
                  </a:lnTo>
                  <a:lnTo>
                    <a:pt x="2099" y="2624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6" name="Freeform 11"/>
            <p:cNvSpPr/>
            <p:nvPr/>
          </p:nvSpPr>
          <p:spPr bwMode="auto">
            <a:xfrm>
              <a:off x="3367088" y="2687637"/>
              <a:ext cx="4576762" cy="4170363"/>
            </a:xfrm>
            <a:custGeom>
              <a:avLst/>
              <a:gdLst/>
              <a:ahLst/>
              <a:cxnLst/>
              <a:rect l="0" t="0" r="r" b="b"/>
              <a:pathLst>
                <a:path w="2883" h="2627">
                  <a:moveTo>
                    <a:pt x="0" y="0"/>
                  </a:moveTo>
                  <a:lnTo>
                    <a:pt x="3" y="3"/>
                  </a:lnTo>
                  <a:lnTo>
                    <a:pt x="2102" y="2627"/>
                  </a:lnTo>
                  <a:lnTo>
                    <a:pt x="2883" y="2627"/>
                  </a:lnTo>
                  <a:lnTo>
                    <a:pt x="225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7" name="Freeform 12"/>
            <p:cNvSpPr/>
            <p:nvPr/>
          </p:nvSpPr>
          <p:spPr bwMode="auto">
            <a:xfrm>
              <a:off x="2928938" y="2578100"/>
              <a:ext cx="3584575" cy="4279900"/>
            </a:xfrm>
            <a:custGeom>
              <a:avLst/>
              <a:gdLst/>
              <a:ahLst/>
              <a:cxnLst/>
              <a:rect l="0" t="0" r="r" b="b"/>
              <a:pathLst>
                <a:path w="2258" h="2696">
                  <a:moveTo>
                    <a:pt x="2258" y="2696"/>
                  </a:moveTo>
                  <a:lnTo>
                    <a:pt x="264" y="111"/>
                  </a:lnTo>
                  <a:lnTo>
                    <a:pt x="228" y="60"/>
                  </a:lnTo>
                  <a:lnTo>
                    <a:pt x="225" y="57"/>
                  </a:lnTo>
                  <a:lnTo>
                    <a:pt x="0" y="0"/>
                  </a:lnTo>
                  <a:lnTo>
                    <a:pt x="0" y="3"/>
                  </a:lnTo>
                  <a:lnTo>
                    <a:pt x="1697" y="2696"/>
                  </a:lnTo>
                  <a:lnTo>
                    <a:pt x="2258" y="2696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928401" y="1380068"/>
            <a:ext cx="8574622" cy="2616199"/>
          </a:xfrm>
        </p:spPr>
        <p:txBody>
          <a:bodyPr anchor="b">
            <a:normAutofit/>
          </a:bodyPr>
          <a:lstStyle>
            <a:lvl1pPr algn="r">
              <a:defRPr sz="60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15377" y="3996267"/>
            <a:ext cx="6987645" cy="1388534"/>
          </a:xfrm>
        </p:spPr>
        <p:txBody>
          <a:bodyPr anchor="t">
            <a:normAutofit/>
          </a:bodyPr>
          <a:lstStyle>
            <a:lvl1pPr marL="0" indent="0" algn="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894D9-3E6E-488A-B55C-6B75C81185E8}" type="datetimeFigureOut">
              <a:rPr lang="ru-RU" smtClean="0"/>
              <a:t>17.08.2021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32412" y="5883275"/>
            <a:ext cx="432404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FB2D6-A7B3-436B-A6BE-D70F50924D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00030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4732865"/>
            <a:ext cx="1001871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386012" y="932112"/>
            <a:ext cx="8225944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1" y="5299603"/>
            <a:ext cx="1001871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894D9-3E6E-488A-B55C-6B75C81185E8}" type="datetimeFigureOut">
              <a:rPr lang="ru-RU" smtClean="0"/>
              <a:t>17.08.2021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FB2D6-A7B3-436B-A6BE-D70F50924D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43249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685800"/>
            <a:ext cx="1001871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343400"/>
            <a:ext cx="10018713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894D9-3E6E-488A-B55C-6B75C81185E8}" type="datetimeFigureOut">
              <a:rPr lang="ru-RU" smtClean="0"/>
              <a:t>17.08.2021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FB2D6-A7B3-436B-A6BE-D70F50924D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746592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36811" y="3428999"/>
            <a:ext cx="8532815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894D9-3E6E-488A-B55C-6B75C81185E8}" type="datetimeFigureOut">
              <a:rPr lang="ru-RU" smtClean="0"/>
              <a:t>17.08.2021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FB2D6-A7B3-436B-A6BE-D70F50924D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34065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3308581"/>
            <a:ext cx="1001870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7381"/>
            <a:ext cx="1001871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894D9-3E6E-488A-B55C-6B75C81185E8}" type="datetimeFigureOut">
              <a:rPr lang="ru-RU" smtClean="0"/>
              <a:t>17.08.2021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FB2D6-A7B3-436B-A6BE-D70F50924D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11964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1598612" y="863023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893425" y="2819399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8212" y="685800"/>
            <a:ext cx="8990012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3" y="3886200"/>
            <a:ext cx="1001871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2" y="4775200"/>
            <a:ext cx="1001871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894D9-3E6E-488A-B55C-6B75C81185E8}" type="datetimeFigureOut">
              <a:rPr lang="ru-RU" smtClean="0"/>
              <a:t>17.08.2021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FB2D6-A7B3-436B-A6BE-D70F50924D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493514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3" y="685800"/>
            <a:ext cx="10018712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84312" y="3505200"/>
            <a:ext cx="10018713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1" y="4343400"/>
            <a:ext cx="10018713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894D9-3E6E-488A-B55C-6B75C81185E8}" type="datetimeFigureOut">
              <a:rPr lang="ru-RU" smtClean="0"/>
              <a:t>17.08.2021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FB2D6-A7B3-436B-A6BE-D70F50924D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681408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894D9-3E6E-488A-B55C-6B75C81185E8}" type="datetimeFigureOut">
              <a:rPr lang="ru-RU" smtClean="0"/>
              <a:t>17.08.2021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FB2D6-A7B3-436B-A6BE-D70F50924D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143571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32655" y="685800"/>
            <a:ext cx="1770369" cy="5105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84312" y="685800"/>
            <a:ext cx="8019742" cy="51054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894D9-3E6E-488A-B55C-6B75C81185E8}" type="datetimeFigureOut">
              <a:rPr lang="ru-RU" smtClean="0"/>
              <a:t>17.08.2021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FB2D6-A7B3-436B-A6BE-D70F50924D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36732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894D9-3E6E-488A-B55C-6B75C81185E8}" type="datetimeFigureOut">
              <a:rPr lang="ru-RU" smtClean="0"/>
              <a:t>17.08.2021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951856" y="5867131"/>
            <a:ext cx="551167" cy="365125"/>
          </a:xfrm>
        </p:spPr>
        <p:txBody>
          <a:bodyPr/>
          <a:lstStyle/>
          <a:p>
            <a:fld id="{411FB2D6-A7B3-436B-A6BE-D70F50924D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21896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2279" y="2666999"/>
            <a:ext cx="8930747" cy="2110382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2278" y="4777381"/>
            <a:ext cx="893074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894D9-3E6E-488A-B55C-6B75C81185E8}" type="datetimeFigureOut">
              <a:rPr lang="ru-RU" smtClean="0"/>
              <a:t>17.08.2021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FB2D6-A7B3-436B-A6BE-D70F50924D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13894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84312" y="2666999"/>
            <a:ext cx="4895055" cy="3124201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07967" y="2667000"/>
            <a:ext cx="4895056" cy="3124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894D9-3E6E-488A-B55C-6B75C81185E8}" type="datetimeFigureOut">
              <a:rPr lang="ru-RU" smtClean="0"/>
              <a:t>17.08.2021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FB2D6-A7B3-436B-A6BE-D70F50924D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48512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72179" y="2658533"/>
            <a:ext cx="4607188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4311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880487" y="2667000"/>
            <a:ext cx="462253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07967" y="3335337"/>
            <a:ext cx="4895056" cy="2455862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894D9-3E6E-488A-B55C-6B75C81185E8}" type="datetimeFigureOut">
              <a:rPr lang="ru-RU" smtClean="0"/>
              <a:t>17.08.2021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FB2D6-A7B3-436B-A6BE-D70F50924D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38245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894D9-3E6E-488A-B55C-6B75C81185E8}" type="datetimeFigureOut">
              <a:rPr lang="ru-RU" smtClean="0"/>
              <a:t>17.08.2021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FB2D6-A7B3-436B-A6BE-D70F50924D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48145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894D9-3E6E-488A-B55C-6B75C81185E8}" type="datetimeFigureOut">
              <a:rPr lang="ru-RU" smtClean="0"/>
              <a:t>17.08.2021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FB2D6-A7B3-436B-A6BE-D70F50924D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26470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4312" y="1600200"/>
            <a:ext cx="3549121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62033" y="685799"/>
            <a:ext cx="6240990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4312" y="2971800"/>
            <a:ext cx="3549121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894D9-3E6E-488A-B55C-6B75C81185E8}" type="datetimeFigureOut">
              <a:rPr lang="ru-RU" smtClean="0"/>
              <a:t>17.08.2021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FB2D6-A7B3-436B-A6BE-D70F50924D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7084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2724" y="1752599"/>
            <a:ext cx="5426158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94682" y="914400"/>
            <a:ext cx="3280974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82724" y="3124199"/>
            <a:ext cx="5426158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0894D9-3E6E-488A-B55C-6B75C81185E8}" type="datetimeFigureOut">
              <a:rPr lang="ru-RU" smtClean="0"/>
              <a:t>17.08.2021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1FB2D6-A7B3-436B-A6BE-D70F50924D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7452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50812" y="0"/>
            <a:ext cx="2436813" cy="6858001"/>
            <a:chOff x="1320800" y="0"/>
            <a:chExt cx="2436813" cy="6858001"/>
          </a:xfrm>
        </p:grpSpPr>
        <p:sp>
          <p:nvSpPr>
            <p:cNvPr id="8" name="Freeform 6"/>
            <p:cNvSpPr/>
            <p:nvPr/>
          </p:nvSpPr>
          <p:spPr bwMode="auto">
            <a:xfrm>
              <a:off x="1627188" y="0"/>
              <a:ext cx="1122363" cy="5329238"/>
            </a:xfrm>
            <a:custGeom>
              <a:avLst/>
              <a:gdLst/>
              <a:ahLst/>
              <a:cxnLst/>
              <a:rect l="0" t="0" r="r" b="b"/>
              <a:pathLst>
                <a:path w="707" h="3357">
                  <a:moveTo>
                    <a:pt x="0" y="3330"/>
                  </a:moveTo>
                  <a:lnTo>
                    <a:pt x="156" y="3357"/>
                  </a:lnTo>
                  <a:lnTo>
                    <a:pt x="707" y="0"/>
                  </a:lnTo>
                  <a:lnTo>
                    <a:pt x="547" y="0"/>
                  </a:lnTo>
                  <a:lnTo>
                    <a:pt x="0" y="333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9" name="Freeform 7"/>
            <p:cNvSpPr/>
            <p:nvPr/>
          </p:nvSpPr>
          <p:spPr bwMode="auto">
            <a:xfrm>
              <a:off x="1320800" y="0"/>
              <a:ext cx="1117600" cy="5276850"/>
            </a:xfrm>
            <a:custGeom>
              <a:avLst/>
              <a:gdLst/>
              <a:ahLst/>
              <a:cxnLst/>
              <a:rect l="0" t="0" r="r" b="b"/>
              <a:pathLst>
                <a:path w="704" h="3324">
                  <a:moveTo>
                    <a:pt x="704" y="0"/>
                  </a:moveTo>
                  <a:lnTo>
                    <a:pt x="545" y="0"/>
                  </a:lnTo>
                  <a:lnTo>
                    <a:pt x="0" y="3300"/>
                  </a:lnTo>
                  <a:lnTo>
                    <a:pt x="157" y="3324"/>
                  </a:lnTo>
                  <a:lnTo>
                    <a:pt x="704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0" name="Freeform 8"/>
            <p:cNvSpPr/>
            <p:nvPr/>
          </p:nvSpPr>
          <p:spPr bwMode="auto">
            <a:xfrm>
              <a:off x="1320800" y="5238750"/>
              <a:ext cx="1228725" cy="1619250"/>
            </a:xfrm>
            <a:custGeom>
              <a:avLst/>
              <a:gdLst/>
              <a:ahLst/>
              <a:cxnLst/>
              <a:rect l="0" t="0" r="r" b="b"/>
              <a:pathLst>
                <a:path w="774" h="1020">
                  <a:moveTo>
                    <a:pt x="0" y="0"/>
                  </a:moveTo>
                  <a:lnTo>
                    <a:pt x="740" y="1020"/>
                  </a:lnTo>
                  <a:lnTo>
                    <a:pt x="774" y="10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1" name="Freeform 9"/>
            <p:cNvSpPr/>
            <p:nvPr/>
          </p:nvSpPr>
          <p:spPr bwMode="auto">
            <a:xfrm>
              <a:off x="1627188" y="5291138"/>
              <a:ext cx="1495425" cy="1566863"/>
            </a:xfrm>
            <a:custGeom>
              <a:avLst/>
              <a:gdLst/>
              <a:ahLst/>
              <a:cxnLst/>
              <a:rect l="0" t="0" r="r" b="b"/>
              <a:pathLst>
                <a:path w="942" h="987">
                  <a:moveTo>
                    <a:pt x="0" y="0"/>
                  </a:moveTo>
                  <a:lnTo>
                    <a:pt x="909" y="987"/>
                  </a:lnTo>
                  <a:lnTo>
                    <a:pt x="942" y="9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2" name="Freeform 10"/>
            <p:cNvSpPr/>
            <p:nvPr/>
          </p:nvSpPr>
          <p:spPr bwMode="auto">
            <a:xfrm>
              <a:off x="1627188" y="5286375"/>
              <a:ext cx="2130425" cy="1571625"/>
            </a:xfrm>
            <a:custGeom>
              <a:avLst/>
              <a:gdLst/>
              <a:ahLst/>
              <a:cxnLst/>
              <a:rect l="0" t="0" r="r" b="b"/>
              <a:pathLst>
                <a:path w="1342" h="990">
                  <a:moveTo>
                    <a:pt x="0" y="3"/>
                  </a:moveTo>
                  <a:lnTo>
                    <a:pt x="942" y="990"/>
                  </a:lnTo>
                  <a:lnTo>
                    <a:pt x="1342" y="990"/>
                  </a:lnTo>
                  <a:lnTo>
                    <a:pt x="156" y="27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13" name="Freeform 11"/>
            <p:cNvSpPr/>
            <p:nvPr/>
          </p:nvSpPr>
          <p:spPr bwMode="auto">
            <a:xfrm>
              <a:off x="1320800" y="5238750"/>
              <a:ext cx="1695450" cy="1619250"/>
            </a:xfrm>
            <a:custGeom>
              <a:avLst/>
              <a:gdLst/>
              <a:ahLst/>
              <a:cxnLst/>
              <a:rect l="0" t="0" r="r" b="b"/>
              <a:pathLst>
                <a:path w="1068" h="1020">
                  <a:moveTo>
                    <a:pt x="1068" y="1020"/>
                  </a:moveTo>
                  <a:lnTo>
                    <a:pt x="184" y="60"/>
                  </a:lnTo>
                  <a:lnTo>
                    <a:pt x="154" y="27"/>
                  </a:lnTo>
                  <a:lnTo>
                    <a:pt x="157" y="27"/>
                  </a:lnTo>
                  <a:lnTo>
                    <a:pt x="157" y="24"/>
                  </a:lnTo>
                  <a:lnTo>
                    <a:pt x="154" y="24"/>
                  </a:lnTo>
                  <a:lnTo>
                    <a:pt x="0" y="0"/>
                  </a:lnTo>
                  <a:lnTo>
                    <a:pt x="0" y="0"/>
                  </a:lnTo>
                  <a:lnTo>
                    <a:pt x="774" y="1020"/>
                  </a:lnTo>
                  <a:lnTo>
                    <a:pt x="1068" y="102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484311" y="685800"/>
            <a:ext cx="10018713" cy="1752599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84310" y="2666999"/>
            <a:ext cx="10018713" cy="312420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732656" y="5883275"/>
            <a:ext cx="1143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580894D9-3E6E-488A-B55C-6B75C81185E8}" type="datetimeFigureOut">
              <a:rPr lang="ru-RU" smtClean="0"/>
              <a:t>17.08.2021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2279" y="5883275"/>
            <a:ext cx="708417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951856" y="5883275"/>
            <a:ext cx="5511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11FB2D6-A7B3-436B-A6BE-D70F50924D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89874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  <p:sldLayoutId id="2147483750" r:id="rId12"/>
    <p:sldLayoutId id="2147483751" r:id="rId13"/>
    <p:sldLayoutId id="2147483752" r:id="rId14"/>
    <p:sldLayoutId id="2147483753" r:id="rId15"/>
    <p:sldLayoutId id="2147483754" r:id="rId16"/>
    <p:sldLayoutId id="2147483755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11" Type="http://schemas.openxmlformats.org/officeDocument/2006/relationships/image" Target="../media/image15.png"/><Relationship Id="rId5" Type="http://schemas.openxmlformats.org/officeDocument/2006/relationships/image" Target="../media/image10.png"/><Relationship Id="rId10" Type="http://schemas.openxmlformats.org/officeDocument/2006/relationships/hyperlink" Target="tel:+78003507553" TargetMode="External"/><Relationship Id="rId4" Type="http://schemas.openxmlformats.org/officeDocument/2006/relationships/image" Target="../media/image9.png"/><Relationship Id="rId9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99" t="3339" r="5850" b="2998"/>
          <a:stretch/>
        </p:blipFill>
        <p:spPr>
          <a:xfrm>
            <a:off x="6364493" y="1920240"/>
            <a:ext cx="5587935" cy="432380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2702" y="506817"/>
            <a:ext cx="9894080" cy="1400530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latin typeface="Cambria" panose="02040503050406030204" pitchFamily="18" charset="0"/>
                <a:ea typeface="Cambria" panose="02040503050406030204" pitchFamily="18" charset="0"/>
              </a:rPr>
              <a:t>О ходе реализации проекта «Пушкинская карта» </a:t>
            </a:r>
            <a:br>
              <a:rPr lang="ru-RU" sz="3200" dirty="0" smtClean="0">
                <a:latin typeface="Cambria" panose="02040503050406030204" pitchFamily="18" charset="0"/>
                <a:ea typeface="Cambria" panose="02040503050406030204" pitchFamily="18" charset="0"/>
              </a:rPr>
            </a:br>
            <a:r>
              <a:rPr lang="ru-RU" sz="3200" dirty="0" smtClean="0">
                <a:latin typeface="Cambria" panose="02040503050406030204" pitchFamily="18" charset="0"/>
                <a:ea typeface="Cambria" panose="02040503050406030204" pitchFamily="18" charset="0"/>
              </a:rPr>
              <a:t>на территории Белгородской области</a:t>
            </a:r>
            <a:endParaRPr lang="ru-RU" sz="3200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sp>
        <p:nvSpPr>
          <p:cNvPr id="4" name="TextBox 11"/>
          <p:cNvSpPr txBox="1">
            <a:spLocks noChangeArrowheads="1"/>
          </p:cNvSpPr>
          <p:nvPr/>
        </p:nvSpPr>
        <p:spPr bwMode="auto">
          <a:xfrm>
            <a:off x="435101" y="294207"/>
            <a:ext cx="11665372" cy="1846659"/>
          </a:xfrm>
          <a:prstGeom prst="rect">
            <a:avLst/>
          </a:prstGeom>
          <a:noFill/>
          <a:ln w="952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x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defRPr/>
            </a:pPr>
            <a:endParaRPr lang="ru-RU" altLang="ru-RU" sz="1600" b="1" dirty="0" smtClean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ctr">
              <a:defRPr/>
            </a:pPr>
            <a:endParaRPr lang="ru-RU" altLang="ru-RU" sz="1600" b="1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ctr">
              <a:defRPr/>
            </a:pPr>
            <a:endParaRPr lang="ru-RU" altLang="ru-RU" sz="1600" b="1" dirty="0" smtClean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ctr">
              <a:defRPr/>
            </a:pPr>
            <a:endParaRPr lang="ru-RU" altLang="ru-RU" sz="1600" b="1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ctr">
              <a:defRPr/>
            </a:pPr>
            <a:endParaRPr lang="ru-RU" altLang="ru-RU" sz="1600" b="1" dirty="0" smtClean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ctr">
              <a:defRPr/>
            </a:pPr>
            <a:endParaRPr lang="ru-RU" altLang="ru-RU" sz="1600" b="1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ctr">
              <a:defRPr/>
            </a:pPr>
            <a:endParaRPr lang="ru-RU" altLang="ru-RU" sz="1600" b="1" dirty="0">
              <a:latin typeface="Cambria" panose="02040503050406030204" pitchFamily="18" charset="0"/>
              <a:ea typeface="Cambria" panose="02040503050406030204" pitchFamily="18" charset="0"/>
            </a:endParaRPr>
          </a:p>
        </p:txBody>
      </p:sp>
      <p:grpSp>
        <p:nvGrpSpPr>
          <p:cNvPr id="5" name="Group 16"/>
          <p:cNvGrpSpPr/>
          <p:nvPr/>
        </p:nvGrpSpPr>
        <p:grpSpPr>
          <a:xfrm>
            <a:off x="287056" y="44400"/>
            <a:ext cx="1914208" cy="483325"/>
            <a:chOff x="1074735" y="714261"/>
            <a:chExt cx="10263560" cy="2118694"/>
          </a:xfrm>
        </p:grpSpPr>
        <p:pic>
          <p:nvPicPr>
            <p:cNvPr id="6" name="Picture 17"/>
            <p:cNvPicPr>
              <a:picLocks noChangeAspect="1"/>
            </p:cNvPicPr>
            <p:nvPr/>
          </p:nvPicPr>
          <p:blipFill rotWithShape="1">
            <a:blip r:embed="rId3"/>
            <a:srcRect l="5431" t="14427" r="6845" b="19016"/>
            <a:stretch/>
          </p:blipFill>
          <p:spPr>
            <a:xfrm>
              <a:off x="1074735" y="714261"/>
              <a:ext cx="10263560" cy="2118694"/>
            </a:xfrm>
            <a:prstGeom prst="rect">
              <a:avLst/>
            </a:prstGeom>
          </p:spPr>
        </p:pic>
      </p:grp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0344" y="206262"/>
            <a:ext cx="865706" cy="1372732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017584" y="1992455"/>
            <a:ext cx="1651413" cy="147732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Aharoni" panose="02010803020104030203" pitchFamily="2" charset="-79"/>
              </a:rPr>
              <a:t>19</a:t>
            </a:r>
          </a:p>
          <a:p>
            <a:pPr algn="ctr"/>
            <a:r>
              <a:rPr lang="ru-RU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mbria" panose="02040503050406030204" pitchFamily="18" charset="0"/>
              </a:rPr>
              <a:t>Учреждений </a:t>
            </a:r>
            <a:br>
              <a:rPr lang="ru-RU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mbria" panose="02040503050406030204" pitchFamily="18" charset="0"/>
              </a:rPr>
            </a:br>
            <a:r>
              <a:rPr lang="ru-RU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mbria" panose="02040503050406030204" pitchFamily="18" charset="0"/>
              </a:rPr>
              <a:t>культуры</a:t>
            </a:r>
            <a:endParaRPr lang="ru-RU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mbria" panose="020405030504060302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9920" y="3461177"/>
            <a:ext cx="1451857" cy="1449976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3110495" y="2120384"/>
            <a:ext cx="132882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10</a:t>
            </a:r>
            <a:endParaRPr lang="ru-RU" sz="5400" b="0" cap="none" spc="0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ctr"/>
            <a:r>
              <a:rPr lang="ru-RU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mbria" panose="02040503050406030204" pitchFamily="18" charset="0"/>
              </a:rPr>
              <a:t>Экспертов</a:t>
            </a:r>
            <a:endParaRPr lang="ru-RU" sz="16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mbria" panose="02040503050406030204" pitchFamily="18" charset="0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023" y="3341780"/>
            <a:ext cx="1632857" cy="1745374"/>
          </a:xfrm>
          <a:prstGeom prst="rect">
            <a:avLst/>
          </a:prstGeom>
        </p:spPr>
      </p:pic>
      <p:sp>
        <p:nvSpPr>
          <p:cNvPr id="18" name="Прямоугольник 17"/>
          <p:cNvSpPr/>
          <p:nvPr/>
        </p:nvSpPr>
        <p:spPr>
          <a:xfrm>
            <a:off x="5077019" y="2137515"/>
            <a:ext cx="931602" cy="123110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</a:t>
            </a:r>
          </a:p>
          <a:p>
            <a:pPr algn="ctr"/>
            <a:r>
              <a:rPr lang="ru-RU" sz="2000" b="1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Cambria" panose="02040503050406030204" pitchFamily="18" charset="0"/>
              </a:rPr>
              <a:t>Место</a:t>
            </a:r>
            <a:endParaRPr lang="ru-RU" sz="20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Cambria" panose="02040503050406030204" pitchFamily="18" charset="0"/>
            </a:endParaRPr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1147" y="3391956"/>
            <a:ext cx="1643346" cy="1645023"/>
          </a:xfrm>
          <a:prstGeom prst="rect">
            <a:avLst/>
          </a:prstGeom>
        </p:spPr>
      </p:pic>
      <p:sp>
        <p:nvSpPr>
          <p:cNvPr id="20" name="Прямоугольник 19"/>
          <p:cNvSpPr/>
          <p:nvPr/>
        </p:nvSpPr>
        <p:spPr>
          <a:xfrm>
            <a:off x="2305664" y="6069281"/>
            <a:ext cx="876111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 smtClean="0">
                <a:solidFill>
                  <a:schemeClr val="tx1">
                    <a:lumMod val="9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+mj-cs"/>
              </a:rPr>
              <a:t>ЗАПУСК </a:t>
            </a:r>
            <a:r>
              <a:rPr lang="ru-RU" sz="2000" dirty="0">
                <a:solidFill>
                  <a:schemeClr val="tx1">
                    <a:lumMod val="9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+mj-cs"/>
              </a:rPr>
              <a:t> 1 СЕНТЯБРЯ 2021 ГОДА</a:t>
            </a:r>
          </a:p>
          <a:p>
            <a:pPr algn="just"/>
            <a:r>
              <a:rPr lang="ru-RU" sz="2000" dirty="0">
                <a:solidFill>
                  <a:schemeClr val="tx1">
                    <a:lumMod val="9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+mj-cs"/>
              </a:rPr>
              <a:t>В РАМКАХ РЕАЛИЗАЦИИ </a:t>
            </a:r>
            <a:r>
              <a:rPr lang="ru-RU" sz="2000" dirty="0" smtClean="0">
                <a:solidFill>
                  <a:schemeClr val="tx1">
                    <a:lumMod val="9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+mj-cs"/>
              </a:rPr>
              <a:t>НАЦИОНАЛЬНОГО </a:t>
            </a:r>
            <a:r>
              <a:rPr lang="ru-RU" sz="2000" dirty="0">
                <a:solidFill>
                  <a:schemeClr val="tx1">
                    <a:lumMod val="9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  <a:cs typeface="+mj-cs"/>
              </a:rPr>
              <a:t>ПРОЕКТА «Культура»</a:t>
            </a:r>
          </a:p>
        </p:txBody>
      </p:sp>
    </p:spTree>
    <p:extLst>
      <p:ext uri="{BB962C8B-B14F-4D97-AF65-F5344CB8AC3E}">
        <p14:creationId xmlns:p14="http://schemas.microsoft.com/office/powerpoint/2010/main" val="1029098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7401493" y="49852"/>
            <a:ext cx="2656907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1707989" y="0"/>
            <a:ext cx="1035618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Список учреждений-участников программы «Пушкинская карта»</a:t>
            </a:r>
            <a:endParaRPr lang="ru-RU" sz="20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9077404"/>
              </p:ext>
            </p:extLst>
          </p:nvPr>
        </p:nvGraphicFramePr>
        <p:xfrm>
          <a:off x="1497564" y="442389"/>
          <a:ext cx="10694436" cy="6328065"/>
        </p:xfrm>
        <a:graphic>
          <a:graphicData uri="http://schemas.openxmlformats.org/drawingml/2006/table">
            <a:tbl>
              <a:tblPr firstRow="1" firstCol="1" bandRow="1">
                <a:tableStyleId>{2D5ABB26-0587-4C30-8999-92F81FD0307C}</a:tableStyleId>
              </a:tblPr>
              <a:tblGrid>
                <a:gridCol w="5615700">
                  <a:extLst>
                    <a:ext uri="{9D8B030D-6E8A-4147-A177-3AD203B41FA5}">
                      <a16:colId xmlns:a16="http://schemas.microsoft.com/office/drawing/2014/main" val="41214690"/>
                    </a:ext>
                  </a:extLst>
                </a:gridCol>
                <a:gridCol w="5078736">
                  <a:extLst>
                    <a:ext uri="{9D8B030D-6E8A-4147-A177-3AD203B41FA5}">
                      <a16:colId xmlns:a16="http://schemas.microsoft.com/office/drawing/2014/main" val="2025659307"/>
                    </a:ext>
                  </a:extLst>
                </a:gridCol>
              </a:tblGrid>
              <a:tr h="691569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Белгородский государственный академический театр </a:t>
                      </a:r>
                    </a:p>
                    <a:p>
                      <a:pPr marL="0" lv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им</a:t>
                      </a:r>
                      <a:r>
                        <a:rPr lang="ru-RU" sz="18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. М. С. Щепкина»</a:t>
                      </a:r>
                      <a:endParaRPr lang="ru-RU" sz="1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231" marR="14231" marT="9488" marB="9488" anchor="b"/>
                </a:tc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Белгородский </a:t>
                      </a:r>
                      <a:r>
                        <a:rPr lang="ru-RU" sz="18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государственный музей народной </a:t>
                      </a:r>
                      <a:r>
                        <a:rPr lang="ru-RU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культуры</a:t>
                      </a:r>
                      <a:endParaRPr lang="ru-RU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231" marR="14231" marT="9488" marB="9488" anchor="b"/>
                </a:tc>
                <a:extLst>
                  <a:ext uri="{0D108BD9-81ED-4DB2-BD59-A6C34878D82A}">
                    <a16:rowId xmlns:a16="http://schemas.microsoft.com/office/drawing/2014/main" val="1242520689"/>
                  </a:ext>
                </a:extLst>
              </a:tr>
              <a:tr h="481085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Белгородский </a:t>
                      </a:r>
                      <a:r>
                        <a:rPr lang="ru-RU" sz="18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государственный театр </a:t>
                      </a:r>
                      <a:r>
                        <a:rPr lang="ru-RU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кукол</a:t>
                      </a:r>
                      <a:endParaRPr lang="ru-RU" sz="1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231" marR="14231" marT="9488" marB="9488" anchor="b"/>
                </a:tc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Белгородский </a:t>
                      </a:r>
                      <a:r>
                        <a:rPr lang="ru-RU" sz="18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государственный художественный </a:t>
                      </a:r>
                      <a:r>
                        <a:rPr lang="ru-RU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музей</a:t>
                      </a:r>
                      <a:endParaRPr lang="ru-RU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231" marR="14231" marT="9488" marB="9488" anchor="b"/>
                </a:tc>
                <a:extLst>
                  <a:ext uri="{0D108BD9-81ED-4DB2-BD59-A6C34878D82A}">
                    <a16:rowId xmlns:a16="http://schemas.microsoft.com/office/drawing/2014/main" val="2241518010"/>
                  </a:ext>
                </a:extLst>
              </a:tr>
              <a:tr h="691569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80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Старооскольский</a:t>
                      </a:r>
                      <a:r>
                        <a:rPr lang="ru-RU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ru-RU" sz="18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театр для детей и </a:t>
                      </a:r>
                      <a:r>
                        <a:rPr lang="ru-RU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молодежи</a:t>
                      </a:r>
                    </a:p>
                    <a:p>
                      <a:pPr marL="0" lv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ru-RU" sz="18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имени Б. И. </a:t>
                      </a:r>
                      <a:r>
                        <a:rPr lang="ru-RU" sz="180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Равенских</a:t>
                      </a:r>
                      <a:endParaRPr lang="ru-RU" sz="1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231" marR="14231" marT="9488" marB="9488" anchor="b"/>
                </a:tc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Белгородский </a:t>
                      </a:r>
                      <a:r>
                        <a:rPr lang="ru-RU" sz="18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государственный центр народного </a:t>
                      </a:r>
                      <a:r>
                        <a:rPr lang="ru-RU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творчества</a:t>
                      </a:r>
                      <a:endParaRPr lang="ru-RU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231" marR="14231" marT="9488" marB="9488" anchor="b"/>
                </a:tc>
                <a:extLst>
                  <a:ext uri="{0D108BD9-81ED-4DB2-BD59-A6C34878D82A}">
                    <a16:rowId xmlns:a16="http://schemas.microsoft.com/office/drawing/2014/main" val="1782101078"/>
                  </a:ext>
                </a:extLst>
              </a:tr>
              <a:tr h="483812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Белгородская </a:t>
                      </a:r>
                      <a:r>
                        <a:rPr lang="ru-RU" sz="18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государственная </a:t>
                      </a:r>
                      <a:r>
                        <a:rPr lang="ru-RU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филармония</a:t>
                      </a:r>
                      <a:endParaRPr lang="ru-RU" sz="1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231" marR="14231" marT="9488" marB="9488" anchor="b"/>
                </a:tc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Дом </a:t>
                      </a:r>
                      <a:r>
                        <a:rPr lang="ru-RU" sz="18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офицеров</a:t>
                      </a:r>
                      <a:endParaRPr lang="ru-RU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231" marR="14231" marT="9488" marB="9488" anchor="b"/>
                </a:tc>
                <a:extLst>
                  <a:ext uri="{0D108BD9-81ED-4DB2-BD59-A6C34878D82A}">
                    <a16:rowId xmlns:a16="http://schemas.microsoft.com/office/drawing/2014/main" val="2822567235"/>
                  </a:ext>
                </a:extLst>
              </a:tr>
              <a:tr h="691569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Государственный </a:t>
                      </a:r>
                      <a:r>
                        <a:rPr lang="ru-RU" sz="18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военно-исторический музей-заповедник </a:t>
                      </a:r>
                      <a:r>
                        <a:rPr lang="ru-RU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"</a:t>
                      </a:r>
                      <a:r>
                        <a:rPr lang="ru-RU" sz="1800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Прохоровское</a:t>
                      </a:r>
                      <a:r>
                        <a:rPr lang="ru-RU" sz="18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ru-RU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поле</a:t>
                      </a:r>
                      <a:endParaRPr lang="ru-RU" sz="1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231" marR="14231" marT="9488" marB="9488" anchor="b"/>
                </a:tc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Центр </a:t>
                      </a:r>
                      <a:r>
                        <a:rPr lang="ru-RU" sz="18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культурного развития «Молодежный»</a:t>
                      </a:r>
                      <a:endParaRPr lang="ru-RU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231" marR="14231" marT="9488" marB="9488" anchor="b"/>
                </a:tc>
                <a:extLst>
                  <a:ext uri="{0D108BD9-81ED-4DB2-BD59-A6C34878D82A}">
                    <a16:rowId xmlns:a16="http://schemas.microsoft.com/office/drawing/2014/main" val="3258915173"/>
                  </a:ext>
                </a:extLst>
              </a:tr>
              <a:tr h="360600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Белгородская </a:t>
                      </a:r>
                      <a:r>
                        <a:rPr lang="ru-RU" sz="18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галерея фотоискусства им. В. А. </a:t>
                      </a:r>
                      <a:r>
                        <a:rPr lang="ru-RU" sz="1800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Собровина</a:t>
                      </a:r>
                      <a:endParaRPr lang="ru-RU" sz="1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231" marR="14231" marT="9488" marB="9488" anchor="b"/>
                </a:tc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Городской </a:t>
                      </a:r>
                      <a:r>
                        <a:rPr lang="ru-RU" sz="18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центр народного творчества «Сокол»</a:t>
                      </a:r>
                      <a:endParaRPr lang="ru-RU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231" marR="14231" marT="9488" marB="9488" anchor="b"/>
                </a:tc>
                <a:extLst>
                  <a:ext uri="{0D108BD9-81ED-4DB2-BD59-A6C34878D82A}">
                    <a16:rowId xmlns:a16="http://schemas.microsoft.com/office/drawing/2014/main" val="1779494898"/>
                  </a:ext>
                </a:extLst>
              </a:tr>
              <a:tr h="360600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Белгородский </a:t>
                      </a:r>
                      <a:r>
                        <a:rPr lang="ru-RU" sz="18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государственный историко-краеведческий </a:t>
                      </a:r>
                      <a:r>
                        <a:rPr lang="ru-RU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музей</a:t>
                      </a:r>
                      <a:endParaRPr lang="ru-RU" sz="1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231" marR="14231" marT="9488" marB="9488" anchor="b"/>
                </a:tc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Дворец </a:t>
                      </a:r>
                      <a:r>
                        <a:rPr lang="ru-RU" sz="18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культуры «</a:t>
                      </a:r>
                      <a:r>
                        <a:rPr lang="ru-RU" sz="1800" dirty="0" err="1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Энергомаш</a:t>
                      </a:r>
                      <a:r>
                        <a:rPr lang="ru-RU" sz="18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»</a:t>
                      </a:r>
                      <a:endParaRPr lang="ru-RU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231" marR="14231" marT="9488" marB="9488" anchor="b"/>
                </a:tc>
                <a:extLst>
                  <a:ext uri="{0D108BD9-81ED-4DB2-BD59-A6C34878D82A}">
                    <a16:rowId xmlns:a16="http://schemas.microsoft.com/office/drawing/2014/main" val="1081013582"/>
                  </a:ext>
                </a:extLst>
              </a:tr>
              <a:tr h="691569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Белгородский </a:t>
                      </a:r>
                      <a:r>
                        <a:rPr lang="ru-RU" sz="18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государственный историко-художественный музей-диорама «Курская битва. Белгородское </a:t>
                      </a:r>
                      <a:r>
                        <a:rPr lang="ru-RU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направление</a:t>
                      </a:r>
                      <a:endParaRPr lang="ru-RU" sz="1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231" marR="14231" marT="9488" marB="9488" anchor="b"/>
                </a:tc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Централизованная </a:t>
                      </a:r>
                      <a:r>
                        <a:rPr lang="ru-RU" sz="18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библиотечная система города </a:t>
                      </a:r>
                      <a:r>
                        <a:rPr lang="ru-RU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Белгорода</a:t>
                      </a:r>
                      <a:endParaRPr lang="ru-RU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231" marR="14231" marT="9488" marB="9488" anchor="b"/>
                </a:tc>
                <a:extLst>
                  <a:ext uri="{0D108BD9-81ED-4DB2-BD59-A6C34878D82A}">
                    <a16:rowId xmlns:a16="http://schemas.microsoft.com/office/drawing/2014/main" val="3162319934"/>
                  </a:ext>
                </a:extLst>
              </a:tr>
              <a:tr h="360600"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Белгородский </a:t>
                      </a:r>
                      <a:r>
                        <a:rPr lang="ru-RU" sz="18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государственный литературный </a:t>
                      </a:r>
                      <a:r>
                        <a:rPr lang="ru-RU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музей</a:t>
                      </a:r>
                      <a:endParaRPr lang="ru-RU" sz="1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231" marR="14231" marT="9488" marB="9488" anchor="b"/>
                </a:tc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80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Старооскольский</a:t>
                      </a:r>
                      <a:r>
                        <a:rPr lang="ru-RU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ru-RU" sz="18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краеведческий </a:t>
                      </a:r>
                      <a:r>
                        <a:rPr lang="ru-RU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музей</a:t>
                      </a:r>
                      <a:endParaRPr lang="ru-RU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231" marR="14231" marT="9488" marB="9488" anchor="b"/>
                </a:tc>
                <a:extLst>
                  <a:ext uri="{0D108BD9-81ED-4DB2-BD59-A6C34878D82A}">
                    <a16:rowId xmlns:a16="http://schemas.microsoft.com/office/drawing/2014/main" val="34861612"/>
                  </a:ext>
                </a:extLst>
              </a:tr>
              <a:tr h="691569">
                <a:tc>
                  <a:txBody>
                    <a:bodyPr/>
                    <a:lstStyle/>
                    <a:p>
                      <a:pPr marL="0" marR="0" lvl="0" indent="0" algn="ctr" defTabSz="4572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ru-RU" sz="180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Ракитянский</a:t>
                      </a:r>
                      <a:r>
                        <a:rPr lang="ru-RU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краеведческий музей</a:t>
                      </a:r>
                    </a:p>
                    <a:p>
                      <a:pPr marL="0" lv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endParaRPr lang="ru-RU" sz="1800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231" marR="14231" marT="9488" marB="9488" anchor="b"/>
                </a:tc>
                <a:tc>
                  <a:txBody>
                    <a:bodyPr/>
                    <a:lstStyle/>
                    <a:p>
                      <a:pPr marL="0" lvl="0" indent="0" algn="ctr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800" dirty="0" err="1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Старооскольский</a:t>
                      </a:r>
                      <a:r>
                        <a:rPr lang="ru-RU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ru-RU" sz="1800" dirty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художественный </a:t>
                      </a:r>
                      <a:r>
                        <a:rPr lang="ru-RU" sz="18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музей</a:t>
                      </a:r>
                      <a:endParaRPr lang="ru-RU" sz="1800" b="1" dirty="0"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4231" marR="14231" marT="9488" marB="9488" anchor="b"/>
                </a:tc>
                <a:extLst>
                  <a:ext uri="{0D108BD9-81ED-4DB2-BD59-A6C34878D82A}">
                    <a16:rowId xmlns:a16="http://schemas.microsoft.com/office/drawing/2014/main" val="34052862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71377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5207572" y="4026526"/>
            <a:ext cx="6483023" cy="252865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6928764" y="80630"/>
            <a:ext cx="2844101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5" name="Группа 4"/>
          <p:cNvGrpSpPr/>
          <p:nvPr/>
        </p:nvGrpSpPr>
        <p:grpSpPr>
          <a:xfrm>
            <a:off x="-20556" y="20050"/>
            <a:ext cx="11832368" cy="3598695"/>
            <a:chOff x="218460" y="-1980780"/>
            <a:chExt cx="11832368" cy="3598695"/>
          </a:xfrm>
        </p:grpSpPr>
        <p:pic>
          <p:nvPicPr>
            <p:cNvPr id="7" name="Рисунок 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8460" y="-1980780"/>
              <a:ext cx="865706" cy="1372732"/>
            </a:xfrm>
            <a:prstGeom prst="rect">
              <a:avLst/>
            </a:prstGeom>
          </p:spPr>
        </p:pic>
        <p:sp>
          <p:nvSpPr>
            <p:cNvPr id="8" name="Прямоугольник 7"/>
            <p:cNvSpPr/>
            <p:nvPr/>
          </p:nvSpPr>
          <p:spPr>
            <a:xfrm>
              <a:off x="2757987" y="-1930928"/>
              <a:ext cx="7717342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000" b="1" dirty="0">
                  <a:solidFill>
                    <a:srgbClr val="000000"/>
                  </a:solidFill>
                  <a:latin typeface="Arial" panose="020B0604020202020204" pitchFamily="34" charset="0"/>
                </a:rPr>
                <a:t>Как принять участие в программе «Пушкинская карта»?</a:t>
              </a:r>
              <a:endParaRPr lang="ru-RU" sz="2000" dirty="0"/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2849851" y="-1315996"/>
              <a:ext cx="582319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dirty="0">
                  <a:solidFill>
                    <a:srgbClr val="000000"/>
                  </a:solidFill>
                  <a:latin typeface="Arial" panose="020B0604020202020204" pitchFamily="34" charset="0"/>
                </a:rPr>
                <a:t>зарегистрироваться на портале «</a:t>
              </a:r>
              <a:r>
                <a:rPr lang="en-US" dirty="0">
                  <a:solidFill>
                    <a:srgbClr val="000000"/>
                  </a:solidFill>
                  <a:latin typeface="Arial" panose="020B0604020202020204" pitchFamily="34" charset="0"/>
                </a:rPr>
                <a:t>PRO.</a:t>
              </a:r>
              <a:r>
                <a:rPr lang="ru-RU" dirty="0" err="1">
                  <a:solidFill>
                    <a:srgbClr val="000000"/>
                  </a:solidFill>
                  <a:latin typeface="Arial" panose="020B0604020202020204" pitchFamily="34" charset="0"/>
                </a:rPr>
                <a:t>Культура.РФ</a:t>
              </a:r>
              <a:r>
                <a:rPr lang="ru-RU" dirty="0">
                  <a:solidFill>
                    <a:srgbClr val="000000"/>
                  </a:solidFill>
                  <a:latin typeface="Arial" panose="020B0604020202020204" pitchFamily="34" charset="0"/>
                </a:rPr>
                <a:t>»</a:t>
              </a:r>
              <a:endParaRPr lang="ru-RU" dirty="0"/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2849851" y="-815287"/>
              <a:ext cx="702227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dirty="0">
                  <a:solidFill>
                    <a:srgbClr val="000000"/>
                  </a:solidFill>
                  <a:latin typeface="Arial" panose="020B0604020202020204" pitchFamily="34" charset="0"/>
                </a:rPr>
                <a:t>указать данные платежного терминала, который будет использоваться для приема платежей по Пушкинской </a:t>
              </a:r>
              <a:r>
                <a:rPr lang="ru-RU" dirty="0" smtClean="0">
                  <a:solidFill>
                    <a:srgbClr val="000000"/>
                  </a:solidFill>
                  <a:latin typeface="Arial" panose="020B0604020202020204" pitchFamily="34" charset="0"/>
                </a:rPr>
                <a:t>карте</a:t>
              </a:r>
              <a:endParaRPr lang="ru-RU" dirty="0"/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2849851" y="30818"/>
              <a:ext cx="4135491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dirty="0">
                  <a:solidFill>
                    <a:srgbClr val="000000"/>
                  </a:solidFill>
                  <a:latin typeface="Arial" panose="020B0604020202020204" pitchFamily="34" charset="0"/>
                </a:rPr>
                <a:t>разместить </a:t>
              </a:r>
              <a:r>
                <a:rPr lang="ru-RU" dirty="0" smtClean="0">
                  <a:solidFill>
                    <a:srgbClr val="000000"/>
                  </a:solidFill>
                  <a:latin typeface="Arial" panose="020B0604020202020204" pitchFamily="34" charset="0"/>
                </a:rPr>
                <a:t>мероприятия</a:t>
              </a:r>
              <a:r>
                <a:rPr lang="ru-RU" dirty="0">
                  <a:solidFill>
                    <a:srgbClr val="000000"/>
                  </a:solidFill>
                  <a:latin typeface="Arial" panose="020B0604020202020204" pitchFamily="34" charset="0"/>
                </a:rPr>
                <a:t> </a:t>
              </a:r>
              <a:r>
                <a:rPr lang="ru-RU" dirty="0" smtClean="0">
                  <a:solidFill>
                    <a:srgbClr val="000000"/>
                  </a:solidFill>
                  <a:latin typeface="Arial" panose="020B0604020202020204" pitchFamily="34" charset="0"/>
                </a:rPr>
                <a:t>на портале</a:t>
              </a:r>
              <a:endParaRPr lang="ru-RU" dirty="0"/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2864106" y="446489"/>
              <a:ext cx="8356350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dirty="0" smtClean="0">
                  <a:solidFill>
                    <a:srgbClr val="000000"/>
                  </a:solidFill>
                  <a:latin typeface="Arial" panose="020B0604020202020204" pitchFamily="34" charset="0"/>
                </a:rPr>
                <a:t>после </a:t>
              </a:r>
              <a:r>
                <a:rPr lang="ru-RU" dirty="0">
                  <a:solidFill>
                    <a:srgbClr val="000000"/>
                  </a:solidFill>
                  <a:latin typeface="Arial" panose="020B0604020202020204" pitchFamily="34" charset="0"/>
                </a:rPr>
                <a:t>одобрения </a:t>
              </a:r>
              <a:r>
                <a:rPr lang="ru-RU" dirty="0" smtClean="0">
                  <a:solidFill>
                    <a:srgbClr val="000000"/>
                  </a:solidFill>
                  <a:latin typeface="Arial" panose="020B0604020202020204" pitchFamily="34" charset="0"/>
                </a:rPr>
                <a:t>экспертным советом — </a:t>
              </a:r>
              <a:r>
                <a:rPr lang="ru-RU" dirty="0">
                  <a:solidFill>
                    <a:srgbClr val="000000"/>
                  </a:solidFill>
                  <a:latin typeface="Arial" panose="020B0604020202020204" pitchFamily="34" charset="0"/>
                </a:rPr>
                <a:t>добавить информацию о мероприятии в билетную систему, которую использует </a:t>
              </a:r>
              <a:r>
                <a:rPr lang="ru-RU" dirty="0" smtClean="0">
                  <a:solidFill>
                    <a:srgbClr val="000000"/>
                  </a:solidFill>
                  <a:latin typeface="Arial" panose="020B0604020202020204" pitchFamily="34" charset="0"/>
                </a:rPr>
                <a:t>организация, и убедиться, что выполняются требования по </a:t>
              </a:r>
              <a:r>
                <a:rPr lang="ru-RU" dirty="0" err="1" smtClean="0">
                  <a:solidFill>
                    <a:srgbClr val="000000"/>
                  </a:solidFill>
                  <a:latin typeface="Arial" panose="020B0604020202020204" pitchFamily="34" charset="0"/>
                </a:rPr>
                <a:t>прослеживаемости</a:t>
              </a:r>
              <a:r>
                <a:rPr lang="ru-RU" dirty="0" smtClean="0">
                  <a:solidFill>
                    <a:srgbClr val="000000"/>
                  </a:solidFill>
                  <a:latin typeface="Arial" panose="020B0604020202020204" pitchFamily="34" charset="0"/>
                </a:rPr>
                <a:t> билетов</a:t>
              </a:r>
              <a:endParaRPr lang="ru-RU" dirty="0"/>
            </a:p>
          </p:txBody>
        </p:sp>
        <p:pic>
          <p:nvPicPr>
            <p:cNvPr id="13" name="Рисунок 1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98658" y="-1294414"/>
              <a:ext cx="464327" cy="484085"/>
            </a:xfrm>
            <a:prstGeom prst="rect">
              <a:avLst/>
            </a:prstGeom>
          </p:spPr>
        </p:pic>
        <p:pic>
          <p:nvPicPr>
            <p:cNvPr id="14" name="Рисунок 1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98658" y="-608048"/>
              <a:ext cx="464327" cy="484085"/>
            </a:xfrm>
            <a:prstGeom prst="rect">
              <a:avLst/>
            </a:prstGeom>
          </p:spPr>
        </p:pic>
        <p:pic>
          <p:nvPicPr>
            <p:cNvPr id="15" name="Рисунок 1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98657" y="78318"/>
              <a:ext cx="464327" cy="484085"/>
            </a:xfrm>
            <a:prstGeom prst="rect">
              <a:avLst/>
            </a:prstGeom>
          </p:spPr>
        </p:pic>
        <p:pic>
          <p:nvPicPr>
            <p:cNvPr id="16" name="Рисунок 1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29760" y="706320"/>
              <a:ext cx="464327" cy="484085"/>
            </a:xfrm>
            <a:prstGeom prst="rect">
              <a:avLst/>
            </a:prstGeom>
          </p:spPr>
        </p:pic>
        <p:pic>
          <p:nvPicPr>
            <p:cNvPr id="17" name="Рисунок 1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01220" y="-1671883"/>
              <a:ext cx="2247142" cy="2247142"/>
            </a:xfrm>
            <a:prstGeom prst="rect">
              <a:avLst/>
            </a:prstGeom>
          </p:spPr>
        </p:pic>
        <p:pic>
          <p:nvPicPr>
            <p:cNvPr id="18" name="Рисунок 17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762" t="16747" r="24165" b="21409"/>
            <a:stretch/>
          </p:blipFill>
          <p:spPr>
            <a:xfrm>
              <a:off x="6985342" y="43854"/>
              <a:ext cx="1978563" cy="339753"/>
            </a:xfrm>
            <a:prstGeom prst="rect">
              <a:avLst/>
            </a:prstGeom>
          </p:spPr>
        </p:pic>
        <p:pic>
          <p:nvPicPr>
            <p:cNvPr id="19" name="Рисунок 18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970191" y="537278"/>
              <a:ext cx="1080637" cy="1080637"/>
            </a:xfrm>
            <a:prstGeom prst="rect">
              <a:avLst/>
            </a:prstGeom>
          </p:spPr>
        </p:pic>
      </p:grpSp>
      <p:pic>
        <p:nvPicPr>
          <p:cNvPr id="22" name="Рисунок 2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7023" y="849450"/>
            <a:ext cx="1344998" cy="346648"/>
          </a:xfrm>
          <a:prstGeom prst="rect">
            <a:avLst/>
          </a:prstGeom>
        </p:spPr>
      </p:pic>
      <p:pic>
        <p:nvPicPr>
          <p:cNvPr id="23" name="Picture 2" descr="https://www.ticketnet.com.ph/img/imported/ticketnet-logo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67593" y="1493734"/>
            <a:ext cx="1007802" cy="349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1578" y="2104027"/>
            <a:ext cx="1439099" cy="453900"/>
          </a:xfrm>
          <a:prstGeom prst="rect">
            <a:avLst/>
          </a:prstGeom>
        </p:spPr>
      </p:pic>
      <p:sp>
        <p:nvSpPr>
          <p:cNvPr id="26" name="Прямоугольник 25"/>
          <p:cNvSpPr/>
          <p:nvPr/>
        </p:nvSpPr>
        <p:spPr>
          <a:xfrm>
            <a:off x="5177468" y="4182934"/>
            <a:ext cx="651312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По всем вопросам реализации программы «Пушкинская карта» можно обратиться на единый </a:t>
            </a:r>
            <a:r>
              <a:rPr lang="ru-RU" sz="2400" b="1" dirty="0">
                <a:solidFill>
                  <a:srgbClr val="000000"/>
                </a:solidFill>
                <a:latin typeface="Arial" panose="020B0604020202020204" pitchFamily="34" charset="0"/>
              </a:rPr>
              <a:t>номер технической поддержки</a:t>
            </a:r>
          </a:p>
          <a:p>
            <a:pPr algn="ctr"/>
            <a:r>
              <a:rPr lang="ru-RU" sz="3600" b="1" dirty="0" smtClean="0">
                <a:solidFill>
                  <a:srgbClr val="FFFFFF"/>
                </a:solidFill>
                <a:latin typeface="Open Sans"/>
                <a:hlinkClick r:id="rId10"/>
              </a:rPr>
              <a:t>8 800 350-75-53</a:t>
            </a:r>
            <a:endParaRPr lang="ru-RU" sz="3600" b="0" i="0" dirty="0">
              <a:solidFill>
                <a:srgbClr val="37475D"/>
              </a:solidFill>
              <a:effectLst/>
              <a:latin typeface="Open Sans"/>
            </a:endParaRPr>
          </a:p>
        </p:txBody>
      </p:sp>
      <p:pic>
        <p:nvPicPr>
          <p:cNvPr id="27" name="Рисунок 2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9641" y="3713941"/>
            <a:ext cx="3108507" cy="29430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815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45882" y="791480"/>
            <a:ext cx="8224197" cy="3124201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Участникам фестиваля ПЦР </a:t>
            </a:r>
            <a:r>
              <a:rPr lang="ru-RU" sz="2000" b="1" dirty="0">
                <a:solidFill>
                  <a:srgbClr val="C00000"/>
                </a:solidFill>
              </a:rPr>
              <a:t>или сертификаты о прививке. </a:t>
            </a:r>
            <a:endParaRPr lang="ru-RU" sz="2000" b="1" dirty="0" smtClean="0">
              <a:solidFill>
                <a:srgbClr val="C00000"/>
              </a:solidFill>
            </a:endParaRPr>
          </a:p>
          <a:p>
            <a:r>
              <a:rPr lang="ru-RU" sz="2000" b="1" dirty="0">
                <a:solidFill>
                  <a:srgbClr val="C00000"/>
                </a:solidFill>
              </a:rPr>
              <a:t>О</a:t>
            </a:r>
            <a:r>
              <a:rPr lang="ru-RU" sz="2000" b="1" dirty="0" smtClean="0">
                <a:solidFill>
                  <a:srgbClr val="C00000"/>
                </a:solidFill>
              </a:rPr>
              <a:t>беспечении </a:t>
            </a:r>
            <a:r>
              <a:rPr lang="ru-RU" sz="2000" b="1" dirty="0">
                <a:solidFill>
                  <a:srgbClr val="C00000"/>
                </a:solidFill>
              </a:rPr>
              <a:t>образовательных площадок слушателями из сотрудников культурно-досуговых учреждений ваших районов и городских округов.   </a:t>
            </a:r>
            <a:endParaRPr lang="ru-RU" sz="2000" b="1" dirty="0" smtClean="0">
              <a:solidFill>
                <a:srgbClr val="C00000"/>
              </a:solidFill>
            </a:endParaRPr>
          </a:p>
          <a:p>
            <a:r>
              <a:rPr lang="ru-RU" sz="2000" b="1" dirty="0" smtClean="0">
                <a:solidFill>
                  <a:srgbClr val="C00000"/>
                </a:solidFill>
              </a:rPr>
              <a:t>Участие в выставке </a:t>
            </a:r>
            <a:r>
              <a:rPr lang="ru-RU" sz="2000" b="1" dirty="0">
                <a:solidFill>
                  <a:srgbClr val="C00000"/>
                </a:solidFill>
              </a:rPr>
              <a:t>декоративно-прикладного творчества </a:t>
            </a:r>
            <a:r>
              <a:rPr lang="ru-RU" sz="2000" b="1" dirty="0" smtClean="0">
                <a:solidFill>
                  <a:srgbClr val="C00000"/>
                </a:solidFill>
              </a:rPr>
              <a:t>всех Домов </a:t>
            </a:r>
            <a:r>
              <a:rPr lang="ru-RU" sz="2000" b="1" dirty="0">
                <a:solidFill>
                  <a:srgbClr val="C00000"/>
                </a:solidFill>
              </a:rPr>
              <a:t>ремесел и </a:t>
            </a:r>
            <a:r>
              <a:rPr lang="ru-RU" sz="2000" b="1" dirty="0" smtClean="0">
                <a:solidFill>
                  <a:srgbClr val="C00000"/>
                </a:solidFill>
              </a:rPr>
              <a:t>Домов мастера с презентацией , </a:t>
            </a:r>
            <a:br>
              <a:rPr lang="ru-RU" sz="2000" b="1" dirty="0" smtClean="0">
                <a:solidFill>
                  <a:srgbClr val="C00000"/>
                </a:solidFill>
              </a:rPr>
            </a:br>
            <a:r>
              <a:rPr lang="ru-RU" sz="2000" b="1" dirty="0" smtClean="0">
                <a:solidFill>
                  <a:srgbClr val="C00000"/>
                </a:solidFill>
              </a:rPr>
              <a:t>в </a:t>
            </a:r>
            <a:r>
              <a:rPr lang="ru-RU" sz="2000" b="1" dirty="0" err="1" smtClean="0">
                <a:solidFill>
                  <a:srgbClr val="C00000"/>
                </a:solidFill>
              </a:rPr>
              <a:t>т.ч</a:t>
            </a:r>
            <a:r>
              <a:rPr lang="ru-RU" sz="2000" b="1" dirty="0" smtClean="0">
                <a:solidFill>
                  <a:srgbClr val="C00000"/>
                </a:solidFill>
              </a:rPr>
              <a:t>. мастер-классы</a:t>
            </a:r>
            <a:r>
              <a:rPr lang="ru-RU" sz="2000" b="1" dirty="0">
                <a:solidFill>
                  <a:srgbClr val="C00000"/>
                </a:solidFill>
              </a:rPr>
              <a:t>, </a:t>
            </a:r>
            <a:r>
              <a:rPr lang="ru-RU" sz="2000" b="1" dirty="0" smtClean="0">
                <a:solidFill>
                  <a:srgbClr val="C00000"/>
                </a:solidFill>
              </a:rPr>
              <a:t>выставка </a:t>
            </a:r>
            <a:r>
              <a:rPr lang="ru-RU" sz="2000" b="1" dirty="0">
                <a:solidFill>
                  <a:srgbClr val="C00000"/>
                </a:solidFill>
              </a:rPr>
              <a:t>уникальной сувенирной </a:t>
            </a:r>
            <a:r>
              <a:rPr lang="ru-RU" sz="2000" b="1" dirty="0" smtClean="0">
                <a:solidFill>
                  <a:srgbClr val="C00000"/>
                </a:solidFill>
              </a:rPr>
              <a:t>продукции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70273" y="67906"/>
            <a:ext cx="67820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u="sng" dirty="0">
                <a:latin typeface="Cambria" panose="02040503050406030204" pitchFamily="18" charset="0"/>
              </a:rPr>
              <a:t>Значимые события осени - 2021</a:t>
            </a:r>
          </a:p>
        </p:txBody>
      </p:sp>
      <p:sp>
        <p:nvSpPr>
          <p:cNvPr id="5" name="Круговая 15"/>
          <p:cNvSpPr/>
          <p:nvPr/>
        </p:nvSpPr>
        <p:spPr>
          <a:xfrm rot="16200000">
            <a:off x="3077987" y="67906"/>
            <a:ext cx="767895" cy="767895"/>
          </a:xfrm>
          <a:prstGeom prst="pie">
            <a:avLst>
              <a:gd name="adj1" fmla="val 0"/>
              <a:gd name="adj2" fmla="val 10800000"/>
            </a:avLst>
          </a:prstGeom>
          <a:solidFill>
            <a:srgbClr val="305049"/>
          </a:solidFill>
          <a:ln>
            <a:solidFill>
              <a:srgbClr val="3050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391">
              <a:solidFill>
                <a:schemeClr val="tx1"/>
              </a:solidFill>
            </a:endParaRPr>
          </a:p>
        </p:txBody>
      </p:sp>
      <p:pic>
        <p:nvPicPr>
          <p:cNvPr id="6" name="Picture 2" descr="http://www.belkult.ru/media/cache/8a/96/8a96ede1166625e86e55d9a3563bee9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38" y="531584"/>
            <a:ext cx="3295044" cy="3347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s://pbs.twimg.com/media/DZ8PlRbWkAAYHJF.png:larg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483" y="3724092"/>
            <a:ext cx="2939008" cy="2845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3970273" y="4639255"/>
            <a:ext cx="732727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Corbel" panose="020B0503020204020204" pitchFamily="34" charset="0"/>
                <a:ea typeface="Calibri" panose="020F0502020204030204" pitchFamily="34" charset="0"/>
              </a:rPr>
              <a:t>Участие в праздничной программе самодеятельных театральных коллективов </a:t>
            </a:r>
            <a:endParaRPr lang="ru-RU" sz="2000" b="1" dirty="0">
              <a:solidFill>
                <a:srgbClr val="C00000"/>
              </a:solidFill>
              <a:latin typeface="Corbel" panose="020B05030202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1272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908078" y="191950"/>
            <a:ext cx="67820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u="sng" dirty="0">
                <a:latin typeface="Cambria" panose="02040503050406030204" pitchFamily="18" charset="0"/>
              </a:rPr>
              <a:t>Значимые события осени - 2021</a:t>
            </a:r>
          </a:p>
        </p:txBody>
      </p:sp>
      <p:pic>
        <p:nvPicPr>
          <p:cNvPr id="2056" name="Picture 8" descr="https://static.tildacdn.com/tild3562-6562-4630-b837-356633326432/photo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6891" y="2081042"/>
            <a:ext cx="1324010" cy="1324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 descr="https://r2.mt.ru/r27/photo7996/20557366154-0/jpg/bp.jpe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2" t="3767" r="4516" b="30314"/>
          <a:stretch/>
        </p:blipFill>
        <p:spPr bwMode="auto">
          <a:xfrm>
            <a:off x="1259714" y="3560066"/>
            <a:ext cx="1437178" cy="1477715"/>
          </a:xfrm>
          <a:prstGeom prst="flowChartConnector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Круговая 15"/>
          <p:cNvSpPr/>
          <p:nvPr/>
        </p:nvSpPr>
        <p:spPr>
          <a:xfrm rot="16200000">
            <a:off x="3077988" y="121907"/>
            <a:ext cx="767895" cy="767895"/>
          </a:xfrm>
          <a:prstGeom prst="pie">
            <a:avLst>
              <a:gd name="adj1" fmla="val 0"/>
              <a:gd name="adj2" fmla="val 10800000"/>
            </a:avLst>
          </a:prstGeom>
          <a:solidFill>
            <a:srgbClr val="305049"/>
          </a:solidFill>
          <a:ln>
            <a:solidFill>
              <a:srgbClr val="30504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391">
              <a:solidFill>
                <a:schemeClr val="tx1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1356" y="889802"/>
            <a:ext cx="1315536" cy="98254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5"/>
          <a:srcRect l="40786" t="10666" r="42000" b="67746"/>
          <a:stretch/>
        </p:blipFill>
        <p:spPr>
          <a:xfrm>
            <a:off x="1259714" y="5259978"/>
            <a:ext cx="1704978" cy="1202681"/>
          </a:xfrm>
          <a:prstGeom prst="rect">
            <a:avLst/>
          </a:prstGeom>
        </p:spPr>
      </p:pic>
      <p:sp>
        <p:nvSpPr>
          <p:cNvPr id="9" name="Объект 2"/>
          <p:cNvSpPr>
            <a:spLocks noGrp="1"/>
          </p:cNvSpPr>
          <p:nvPr>
            <p:ph idx="1"/>
          </p:nvPr>
        </p:nvSpPr>
        <p:spPr>
          <a:xfrm>
            <a:off x="3461935" y="2331592"/>
            <a:ext cx="8224197" cy="3124201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85-летие </a:t>
            </a:r>
            <a:r>
              <a:rPr lang="ru-RU" sz="2800" b="1" dirty="0">
                <a:solidFill>
                  <a:srgbClr val="C00000"/>
                </a:solidFill>
              </a:rPr>
              <a:t>Белгородского драматического </a:t>
            </a:r>
            <a:r>
              <a:rPr lang="ru-RU" sz="2800" b="1" dirty="0" smtClean="0">
                <a:solidFill>
                  <a:srgbClr val="C00000"/>
                </a:solidFill>
              </a:rPr>
              <a:t>театра</a:t>
            </a:r>
          </a:p>
          <a:p>
            <a:pPr marL="0" indent="0">
              <a:buNone/>
            </a:pPr>
            <a:r>
              <a:rPr lang="ru-RU" sz="2800" b="1" dirty="0" smtClean="0">
                <a:solidFill>
                  <a:srgbClr val="C00000"/>
                </a:solidFill>
              </a:rPr>
              <a:t> </a:t>
            </a:r>
          </a:p>
          <a:p>
            <a:r>
              <a:rPr lang="ru-RU" sz="2800" b="1" dirty="0" smtClean="0">
                <a:solidFill>
                  <a:srgbClr val="C00000"/>
                </a:solidFill>
              </a:rPr>
              <a:t> 55-летие Белгородской </a:t>
            </a:r>
            <a:r>
              <a:rPr lang="ru-RU" sz="2800" b="1" dirty="0">
                <a:solidFill>
                  <a:srgbClr val="C00000"/>
                </a:solidFill>
              </a:rPr>
              <a:t>государственной </a:t>
            </a:r>
            <a:r>
              <a:rPr lang="ru-RU" sz="2800" b="1" dirty="0" smtClean="0">
                <a:solidFill>
                  <a:srgbClr val="C00000"/>
                </a:solidFill>
              </a:rPr>
              <a:t>филармонии</a:t>
            </a:r>
          </a:p>
          <a:p>
            <a:pPr marL="0" indent="0">
              <a:buNone/>
            </a:pPr>
            <a:endParaRPr lang="ru-RU" sz="2800" b="1" dirty="0" smtClean="0">
              <a:solidFill>
                <a:srgbClr val="C00000"/>
              </a:solidFill>
            </a:endParaRPr>
          </a:p>
          <a:p>
            <a:r>
              <a:rPr lang="ru-RU" sz="2800" b="1" dirty="0" smtClean="0">
                <a:solidFill>
                  <a:srgbClr val="C00000"/>
                </a:solidFill>
              </a:rPr>
              <a:t>Ежегодная премия </a:t>
            </a:r>
            <a:r>
              <a:rPr lang="ru-RU" sz="2800" b="1" dirty="0">
                <a:solidFill>
                  <a:srgbClr val="C00000"/>
                </a:solidFill>
              </a:rPr>
              <a:t>имени Героя Советского Союза Н.Ф. Ватутина за достижения в военно-патриотическом воспитании детей и молодежи  </a:t>
            </a:r>
            <a:endParaRPr lang="ru-RU" sz="2800" b="1" dirty="0" smtClean="0">
              <a:solidFill>
                <a:srgbClr val="C00000"/>
              </a:solidFill>
            </a:endParaRPr>
          </a:p>
          <a:p>
            <a:r>
              <a:rPr lang="ru-RU" sz="2800" b="1" dirty="0">
                <a:solidFill>
                  <a:srgbClr val="C00000"/>
                </a:solidFill>
              </a:rPr>
              <a:t>V Белгородский открытый фестиваль изобразительных искусств памяти заслуженного художника России С.С. Косенкова</a:t>
            </a:r>
          </a:p>
        </p:txBody>
      </p:sp>
    </p:spTree>
    <p:extLst>
      <p:ext uri="{BB962C8B-B14F-4D97-AF65-F5344CB8AC3E}">
        <p14:creationId xmlns:p14="http://schemas.microsoft.com/office/powerpoint/2010/main" val="3983589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784" t="15238" r="22785" b="6413"/>
          <a:stretch/>
        </p:blipFill>
        <p:spPr>
          <a:xfrm>
            <a:off x="1039397" y="209005"/>
            <a:ext cx="6509129" cy="375339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2" descr="C:\Users\user-1\Desktop\WhatsApp Image 2021-08-03 at 15.51.48.jpe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692"/>
          <a:stretch/>
        </p:blipFill>
        <p:spPr bwMode="auto">
          <a:xfrm>
            <a:off x="5301747" y="3413760"/>
            <a:ext cx="6719168" cy="33136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sun9-42.userapi.com/impg/9aDFeEqV3Uy1MhjRI3IDq8tLr2lOv4cCAChtqQ/lXcWxbubT1A.jpg?size=2560x1707&amp;quality=96&amp;sign=1ee3dc2b3086ad90e0ef94117c61f8c4&amp;type=album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01561">
            <a:off x="7920561" y="396186"/>
            <a:ext cx="3903584" cy="260289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sun9-66.userapi.com/impg/-Kjxmma0broJlrsbSkFas-bG36rYU0AkFubzDQ/LztMsAsOsOs.jpg?size=2560x1707&amp;quality=96&amp;sign=a31b278234861009db01954454f789cf&amp;type=album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48112">
            <a:off x="1361864" y="4062579"/>
            <a:ext cx="3384818" cy="225698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3935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араллакс">
  <a:themeElements>
    <a:clrScheme name="Параллакс">
      <a:dk1>
        <a:sysClr val="windowText" lastClr="000000"/>
      </a:dk1>
      <a:lt1>
        <a:sysClr val="window" lastClr="FFFFFF"/>
      </a:lt1>
      <a:dk2>
        <a:srgbClr val="212121"/>
      </a:dk2>
      <a:lt2>
        <a:srgbClr val="CDD0D1"/>
      </a:lt2>
      <a:accent1>
        <a:srgbClr val="30ACEC"/>
      </a:accent1>
      <a:accent2>
        <a:srgbClr val="80C34F"/>
      </a:accent2>
      <a:accent3>
        <a:srgbClr val="E29D3E"/>
      </a:accent3>
      <a:accent4>
        <a:srgbClr val="D64A3B"/>
      </a:accent4>
      <a:accent5>
        <a:srgbClr val="D64787"/>
      </a:accent5>
      <a:accent6>
        <a:srgbClr val="A666E1"/>
      </a:accent6>
      <a:hlink>
        <a:srgbClr val="3085ED"/>
      </a:hlink>
      <a:folHlink>
        <a:srgbClr val="82B6F4"/>
      </a:folHlink>
    </a:clrScheme>
    <a:fontScheme name="Параллакс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Параллакс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4F7A876A-7598-49CA-AFC8-8EDA2551E4A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TM03457496[[fn=Параллакс]]</Template>
  <TotalTime>290</TotalTime>
  <Words>354</Words>
  <Application>Microsoft Office PowerPoint</Application>
  <PresentationFormat>Широкоэкранный</PresentationFormat>
  <Paragraphs>56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4" baseType="lpstr">
      <vt:lpstr>Aharoni</vt:lpstr>
      <vt:lpstr>Arial</vt:lpstr>
      <vt:lpstr>Calibri</vt:lpstr>
      <vt:lpstr>Cambria</vt:lpstr>
      <vt:lpstr>Corbel</vt:lpstr>
      <vt:lpstr>Open Sans</vt:lpstr>
      <vt:lpstr>Times New Roman</vt:lpstr>
      <vt:lpstr>Параллакс</vt:lpstr>
      <vt:lpstr>О ходе реализации проекта «Пушкинская карта»  на территории Белгородской области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 ходе реализации проекта «Пушкинская карта» на территории Белгородской области</dc:title>
  <dc:creator>Ковтун Д.В.</dc:creator>
  <cp:lastModifiedBy>Ковтун Д.В.</cp:lastModifiedBy>
  <cp:revision>26</cp:revision>
  <cp:lastPrinted>2021-08-17T16:12:30Z</cp:lastPrinted>
  <dcterms:created xsi:type="dcterms:W3CDTF">2021-08-13T14:45:50Z</dcterms:created>
  <dcterms:modified xsi:type="dcterms:W3CDTF">2021-08-17T17:10:53Z</dcterms:modified>
</cp:coreProperties>
</file>