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6" r:id="rId2"/>
    <p:sldId id="335" r:id="rId3"/>
    <p:sldId id="334" r:id="rId4"/>
    <p:sldId id="336" r:id="rId5"/>
    <p:sldId id="289" r:id="rId6"/>
    <p:sldId id="342" r:id="rId7"/>
    <p:sldId id="339" r:id="rId8"/>
    <p:sldId id="340" r:id="rId9"/>
    <p:sldId id="337" r:id="rId10"/>
    <p:sldId id="341" r:id="rId11"/>
    <p:sldId id="344" r:id="rId12"/>
    <p:sldId id="347" r:id="rId13"/>
    <p:sldId id="348" r:id="rId14"/>
    <p:sldId id="350" r:id="rId15"/>
    <p:sldId id="345" r:id="rId16"/>
    <p:sldId id="351" r:id="rId17"/>
    <p:sldId id="353" r:id="rId18"/>
    <p:sldId id="352" r:id="rId19"/>
    <p:sldId id="354" r:id="rId20"/>
    <p:sldId id="356" r:id="rId21"/>
    <p:sldId id="358" r:id="rId22"/>
    <p:sldId id="359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FF9A05"/>
    <a:srgbClr val="7B8995"/>
    <a:srgbClr val="EC7906"/>
    <a:srgbClr val="D1D3DD"/>
    <a:srgbClr val="F79646"/>
    <a:srgbClr val="00B0F0"/>
    <a:srgbClr val="CC0000"/>
    <a:srgbClr val="262626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804" autoAdjust="0"/>
    <p:restoredTop sz="94660"/>
  </p:normalViewPr>
  <p:slideViewPr>
    <p:cSldViewPr>
      <p:cViewPr>
        <p:scale>
          <a:sx n="93" d="100"/>
          <a:sy n="93" d="100"/>
        </p:scale>
        <p:origin x="-2118" y="-978"/>
      </p:cViewPr>
      <p:guideLst>
        <p:guide orient="horz"/>
        <p:guide pos="260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bg1"/>
            </a:solidFill>
          </c:spPr>
          <c:invertIfNegative val="0"/>
          <c:dLbls>
            <c:delete val="1"/>
          </c:dLbls>
          <c:val>
            <c:numRef>
              <c:f>Лист1!$A$1:$C$1</c:f>
              <c:numCache>
                <c:formatCode>0%</c:formatCode>
                <c:ptCount val="3"/>
                <c:pt idx="0">
                  <c:v>0.08</c:v>
                </c:pt>
                <c:pt idx="1">
                  <c:v>0.7</c:v>
                </c:pt>
                <c:pt idx="2">
                  <c:v>0.22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54"/>
        <c:overlap val="-100"/>
        <c:axId val="130483328"/>
        <c:axId val="130484864"/>
      </c:barChart>
      <c:catAx>
        <c:axId val="130483328"/>
        <c:scaling>
          <c:orientation val="minMax"/>
        </c:scaling>
        <c:delete val="1"/>
        <c:axPos val="b"/>
        <c:majorTickMark val="none"/>
        <c:minorTickMark val="none"/>
        <c:tickLblPos val="nextTo"/>
        <c:crossAx val="130484864"/>
        <c:crosses val="autoZero"/>
        <c:auto val="1"/>
        <c:lblAlgn val="ctr"/>
        <c:lblOffset val="100"/>
        <c:noMultiLvlLbl val="0"/>
      </c:catAx>
      <c:valAx>
        <c:axId val="13048486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extTo"/>
        <c:crossAx val="1304833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Pt>
            <c:idx val="3"/>
            <c:invertIfNegative val="0"/>
            <c:bubble3D val="0"/>
            <c:spPr>
              <a:solidFill>
                <a:srgbClr val="FFC000">
                  <a:alpha val="61176"/>
                </a:srgbClr>
              </a:solidFill>
              <a:ln>
                <a:solidFill>
                  <a:srgbClr val="FFC000"/>
                </a:solidFill>
              </a:ln>
            </c:spPr>
          </c:dPt>
          <c:dLbls>
            <c:delete val="1"/>
          </c:dLbls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18331.900000000001</c:v>
                </c:pt>
                <c:pt idx="1">
                  <c:v>19484.099999999999</c:v>
                </c:pt>
                <c:pt idx="2">
                  <c:v>21523.8</c:v>
                </c:pt>
                <c:pt idx="3">
                  <c:v>26981.9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Лист1!$C$2:$C$5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Лист1!$A$2:$A$5</c:f>
              <c:numCache>
                <c:formatCode>General</c:formatCode>
                <c:ptCount val="4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  <c:pt idx="3">
                  <c:v>2021</c:v>
                </c:pt>
              </c:numCache>
            </c:numRef>
          </c:cat>
          <c:val>
            <c:numRef>
              <c:f>Лист1!$D$2:$D$5</c:f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6"/>
        <c:overlap val="-48"/>
        <c:axId val="64284544"/>
        <c:axId val="64286080"/>
      </c:barChart>
      <c:catAx>
        <c:axId val="642845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4286080"/>
        <c:crosses val="autoZero"/>
        <c:auto val="1"/>
        <c:lblAlgn val="ctr"/>
        <c:lblOffset val="100"/>
        <c:noMultiLvlLbl val="0"/>
      </c:catAx>
      <c:valAx>
        <c:axId val="64286080"/>
        <c:scaling>
          <c:orientation val="minMax"/>
          <c:min val="1000"/>
        </c:scaling>
        <c:delete val="1"/>
        <c:axPos val="l"/>
        <c:numFmt formatCode="General" sourceLinked="1"/>
        <c:majorTickMark val="out"/>
        <c:minorTickMark val="none"/>
        <c:tickLblPos val="none"/>
        <c:crossAx val="6428454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Посещения 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800" b="0" smtClean="0">
                        <a:latin typeface="Cambria" panose="02040503050406030204" pitchFamily="18" charset="0"/>
                      </a:rPr>
                      <a:t>6338,9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 algn="ctr">
                  <a:defRPr lang="ru-RU" sz="1800" b="0" i="0" u="none" strike="noStrike" kern="1200" spc="-100" baseline="0">
                    <a:ln w="50800"/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Cambria" panose="02040503050406030204" pitchFamily="18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7251.6</c:v>
                </c:pt>
                <c:pt idx="1">
                  <c:v>7336.5</c:v>
                </c:pt>
                <c:pt idx="2">
                  <c:v>5283.7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Ряд 2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Лист1!$C$2:$C$4</c:f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2018</c:v>
                </c:pt>
                <c:pt idx="1">
                  <c:v>2019</c:v>
                </c:pt>
                <c:pt idx="2">
                  <c:v>2020</c:v>
                </c:pt>
              </c:numCache>
            </c:numRef>
          </c:cat>
          <c:val>
            <c:numRef>
              <c:f>Лист1!$D$2:$D$4</c:f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60"/>
        <c:overlap val="-48"/>
        <c:axId val="168171008"/>
        <c:axId val="168172544"/>
      </c:barChart>
      <c:catAx>
        <c:axId val="16817100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68172544"/>
        <c:crosses val="autoZero"/>
        <c:auto val="1"/>
        <c:lblAlgn val="ctr"/>
        <c:lblOffset val="100"/>
        <c:noMultiLvlLbl val="0"/>
      </c:catAx>
      <c:valAx>
        <c:axId val="168172544"/>
        <c:scaling>
          <c:orientation val="minMax"/>
          <c:min val="1000"/>
        </c:scaling>
        <c:delete val="1"/>
        <c:axPos val="l"/>
        <c:numFmt formatCode="General" sourceLinked="1"/>
        <c:majorTickMark val="out"/>
        <c:minorTickMark val="none"/>
        <c:tickLblPos val="none"/>
        <c:crossAx val="16817100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26F536-E9C6-4849-9B17-1B7422BBE021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64781B-4E81-440D-B2C8-2EFDD72FF19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3985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64781B-4E81-440D-B2C8-2EFDD72FF19B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9211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7969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11238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05206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11758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5532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891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1332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128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26466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6388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4723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B6FFF9-BDED-4860-88B0-9278B65FB650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50AF49-FE92-4ABE-B936-E2014DE5F98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81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microsoft.com/office/2007/relationships/hdphoto" Target="../media/hdphoto6.wdp"/><Relationship Id="rId7" Type="http://schemas.microsoft.com/office/2007/relationships/hdphoto" Target="../media/hdphoto8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7.wdp"/><Relationship Id="rId4" Type="http://schemas.openxmlformats.org/officeDocument/2006/relationships/image" Target="../media/image23.png"/><Relationship Id="rId9" Type="http://schemas.microsoft.com/office/2007/relationships/hdphoto" Target="../media/hdphoto9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7.png"/><Relationship Id="rId4" Type="http://schemas.microsoft.com/office/2007/relationships/hdphoto" Target="../media/hdphoto10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6.jpeg"/><Relationship Id="rId7" Type="http://schemas.openxmlformats.org/officeDocument/2006/relationships/image" Target="../media/image3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microsoft.com/office/2007/relationships/hdphoto" Target="../media/hdphoto17.wdp"/><Relationship Id="rId5" Type="http://schemas.openxmlformats.org/officeDocument/2006/relationships/image" Target="../media/image37.jpeg"/><Relationship Id="rId4" Type="http://schemas.microsoft.com/office/2007/relationships/hdphoto" Target="../media/hdphoto16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7" Type="http://schemas.microsoft.com/office/2007/relationships/hdphoto" Target="../media/hdphoto2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20.png"/><Relationship Id="rId4" Type="http://schemas.microsoft.com/office/2007/relationships/hdphoto" Target="../media/hdphoto4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0" y="0"/>
            <a:ext cx="9144000" cy="5190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84205" y="1292483"/>
            <a:ext cx="665979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cap="small" spc="-100" dirty="0" smtClean="0">
                <a:solidFill>
                  <a:srgbClr val="FFC000"/>
                </a:solidFill>
                <a:latin typeface="Cambria" panose="02040503050406030204" pitchFamily="18" charset="0"/>
              </a:rPr>
              <a:t>ОТ </a:t>
            </a:r>
            <a:r>
              <a:rPr lang="ru-RU" sz="3600" b="1" cap="small" spc="-100" dirty="0" smtClean="0">
                <a:solidFill>
                  <a:srgbClr val="FFC000"/>
                </a:solidFill>
                <a:latin typeface="Cambria" panose="02040503050406030204" pitchFamily="18" charset="0"/>
              </a:rPr>
              <a:t> СОВРЕМЕННЫХ   ВЫЗОВОВ </a:t>
            </a:r>
            <a:endParaRPr lang="en-US" sz="3600" b="1" cap="small" spc="-100" dirty="0" smtClean="0">
              <a:solidFill>
                <a:srgbClr val="FFC000"/>
              </a:solidFill>
              <a:latin typeface="Cambria" panose="02040503050406030204" pitchFamily="18" charset="0"/>
            </a:endParaRPr>
          </a:p>
          <a:p>
            <a:r>
              <a:rPr lang="ru-RU" sz="3600" b="1" cap="small" spc="-100" dirty="0" smtClean="0">
                <a:solidFill>
                  <a:srgbClr val="FFC000"/>
                </a:solidFill>
                <a:latin typeface="Cambria" panose="02040503050406030204" pitchFamily="18" charset="0"/>
              </a:rPr>
              <a:t>К </a:t>
            </a:r>
            <a:r>
              <a:rPr lang="ru-RU" sz="3600" b="1" cap="small" spc="-100" dirty="0" smtClean="0">
                <a:solidFill>
                  <a:srgbClr val="FFC000"/>
                </a:solidFill>
                <a:latin typeface="Cambria" panose="02040503050406030204" pitchFamily="18" charset="0"/>
              </a:rPr>
              <a:t> НОВЫМ  ВОЗМОЖНОСТЯМ </a:t>
            </a:r>
            <a:endParaRPr lang="en-US" sz="3600" b="1" cap="small" spc="-100" dirty="0" smtClean="0">
              <a:solidFill>
                <a:srgbClr val="FFC000"/>
              </a:solidFill>
              <a:latin typeface="Cambria" panose="02040503050406030204" pitchFamily="18" charset="0"/>
            </a:endParaRPr>
          </a:p>
          <a:p>
            <a:r>
              <a:rPr lang="ru-RU" sz="3600" b="1" cap="small" spc="-100" dirty="0" smtClean="0">
                <a:solidFill>
                  <a:srgbClr val="FFC000"/>
                </a:solidFill>
                <a:latin typeface="Cambria" panose="02040503050406030204" pitchFamily="18" charset="0"/>
              </a:rPr>
              <a:t>ОБЩЕДОСТУПНОЙ БИБЛИОТЕКИ</a:t>
            </a:r>
            <a:endParaRPr lang="ru-RU" sz="3600" b="1" cap="small" spc="-100" dirty="0">
              <a:solidFill>
                <a:srgbClr val="FFC000"/>
              </a:solidFill>
              <a:latin typeface="Cambria" panose="020405030504060302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84458"/>
            <a:ext cx="2232685" cy="245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ounded Rectangle 5">
            <a:extLst>
              <a:ext uri="{FF2B5EF4-FFF2-40B4-BE49-F238E27FC236}">
                <a16:creationId xmlns:a16="http://schemas.microsoft.com/office/drawing/2014/main" xmlns="" id="{B5A177C8-7AB0-4E40-873A-70F231B3FA06}"/>
              </a:ext>
            </a:extLst>
          </p:cNvPr>
          <p:cNvSpPr/>
          <p:nvPr/>
        </p:nvSpPr>
        <p:spPr>
          <a:xfrm flipH="1">
            <a:off x="1990301" y="2446645"/>
            <a:ext cx="288032" cy="265535"/>
          </a:xfrm>
          <a:custGeom>
            <a:avLst/>
            <a:gdLst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702049"/>
              <a:gd name="connsiteX1" fmla="*/ 1574067 w 3217557"/>
              <a:gd name="connsiteY1" fmla="*/ 851360 h 2702049"/>
              <a:gd name="connsiteX2" fmla="*/ 1384251 w 3217557"/>
              <a:gd name="connsiteY2" fmla="*/ 1041176 h 2702049"/>
              <a:gd name="connsiteX3" fmla="*/ 1194435 w 3217557"/>
              <a:gd name="connsiteY3" fmla="*/ 851360 h 2702049"/>
              <a:gd name="connsiteX4" fmla="*/ 1384251 w 3217557"/>
              <a:gd name="connsiteY4" fmla="*/ 661544 h 2702049"/>
              <a:gd name="connsiteX5" fmla="*/ 1993421 w 3217557"/>
              <a:gd name="connsiteY5" fmla="*/ 661544 h 2702049"/>
              <a:gd name="connsiteX6" fmla="*/ 2183237 w 3217557"/>
              <a:gd name="connsiteY6" fmla="*/ 851360 h 2702049"/>
              <a:gd name="connsiteX7" fmla="*/ 1993421 w 3217557"/>
              <a:gd name="connsiteY7" fmla="*/ 1041176 h 2702049"/>
              <a:gd name="connsiteX8" fmla="*/ 1803605 w 3217557"/>
              <a:gd name="connsiteY8" fmla="*/ 851360 h 2702049"/>
              <a:gd name="connsiteX9" fmla="*/ 1993421 w 3217557"/>
              <a:gd name="connsiteY9" fmla="*/ 661544 h 2702049"/>
              <a:gd name="connsiteX10" fmla="*/ 2602591 w 3217557"/>
              <a:gd name="connsiteY10" fmla="*/ 661544 h 2702049"/>
              <a:gd name="connsiteX11" fmla="*/ 2792407 w 3217557"/>
              <a:gd name="connsiteY11" fmla="*/ 851360 h 2702049"/>
              <a:gd name="connsiteX12" fmla="*/ 2602591 w 3217557"/>
              <a:gd name="connsiteY12" fmla="*/ 1041176 h 2702049"/>
              <a:gd name="connsiteX13" fmla="*/ 2412775 w 3217557"/>
              <a:gd name="connsiteY13" fmla="*/ 851360 h 2702049"/>
              <a:gd name="connsiteX14" fmla="*/ 2602591 w 3217557"/>
              <a:gd name="connsiteY14" fmla="*/ 661544 h 2702049"/>
              <a:gd name="connsiteX15" fmla="*/ 677114 w 3217557"/>
              <a:gd name="connsiteY15" fmla="*/ 569491 h 2702049"/>
              <a:gd name="connsiteX16" fmla="*/ 330916 w 3217557"/>
              <a:gd name="connsiteY16" fmla="*/ 569491 h 2702049"/>
              <a:gd name="connsiteX17" fmla="*/ 0 w 3217557"/>
              <a:gd name="connsiteY17" fmla="*/ 900407 h 2702049"/>
              <a:gd name="connsiteX18" fmla="*/ 0 w 3217557"/>
              <a:gd name="connsiteY18" fmla="*/ 1952009 h 2702049"/>
              <a:gd name="connsiteX19" fmla="*/ 330916 w 3217557"/>
              <a:gd name="connsiteY19" fmla="*/ 2282925 h 2702049"/>
              <a:gd name="connsiteX20" fmla="*/ 711670 w 3217557"/>
              <a:gd name="connsiteY20" fmla="*/ 2282925 h 2702049"/>
              <a:gd name="connsiteX21" fmla="*/ 15770 w 3217557"/>
              <a:gd name="connsiteY21" fmla="*/ 2702049 h 2702049"/>
              <a:gd name="connsiteX22" fmla="*/ 1294529 w 3217557"/>
              <a:gd name="connsiteY22" fmla="*/ 2282925 h 2702049"/>
              <a:gd name="connsiteX23" fmla="*/ 2117356 w 3217557"/>
              <a:gd name="connsiteY23" fmla="*/ 2282925 h 2702049"/>
              <a:gd name="connsiteX24" fmla="*/ 2418395 w 3217557"/>
              <a:gd name="connsiteY24" fmla="*/ 2087951 h 2702049"/>
              <a:gd name="connsiteX25" fmla="*/ 1830857 w 3217557"/>
              <a:gd name="connsiteY25" fmla="*/ 1799347 h 2702049"/>
              <a:gd name="connsiteX26" fmla="*/ 1008030 w 3217557"/>
              <a:gd name="connsiteY26" fmla="*/ 1799347 h 2702049"/>
              <a:gd name="connsiteX27" fmla="*/ 677114 w 3217557"/>
              <a:gd name="connsiteY27" fmla="*/ 1468431 h 2702049"/>
              <a:gd name="connsiteX28" fmla="*/ 677114 w 3217557"/>
              <a:gd name="connsiteY28" fmla="*/ 569491 h 2702049"/>
              <a:gd name="connsiteX29" fmla="*/ 2886641 w 3217557"/>
              <a:gd name="connsiteY29" fmla="*/ 0 h 2702049"/>
              <a:gd name="connsiteX30" fmla="*/ 1100201 w 3217557"/>
              <a:gd name="connsiteY30" fmla="*/ 0 h 2702049"/>
              <a:gd name="connsiteX31" fmla="*/ 769285 w 3217557"/>
              <a:gd name="connsiteY31" fmla="*/ 330916 h 2702049"/>
              <a:gd name="connsiteX32" fmla="*/ 769285 w 3217557"/>
              <a:gd name="connsiteY32" fmla="*/ 1382518 h 2702049"/>
              <a:gd name="connsiteX33" fmla="*/ 1100201 w 3217557"/>
              <a:gd name="connsiteY33" fmla="*/ 1713434 h 2702049"/>
              <a:gd name="connsiteX34" fmla="*/ 1923028 w 3217557"/>
              <a:gd name="connsiteY34" fmla="*/ 1713434 h 2702049"/>
              <a:gd name="connsiteX35" fmla="*/ 3078958 w 3217557"/>
              <a:gd name="connsiteY35" fmla="*/ 2077967 h 2702049"/>
              <a:gd name="connsiteX36" fmla="*/ 2505887 w 3217557"/>
              <a:gd name="connsiteY36" fmla="*/ 1713434 h 2702049"/>
              <a:gd name="connsiteX37" fmla="*/ 2886641 w 3217557"/>
              <a:gd name="connsiteY37" fmla="*/ 1713434 h 2702049"/>
              <a:gd name="connsiteX38" fmla="*/ 3217557 w 3217557"/>
              <a:gd name="connsiteY38" fmla="*/ 1382518 h 2702049"/>
              <a:gd name="connsiteX39" fmla="*/ 3217557 w 3217557"/>
              <a:gd name="connsiteY39" fmla="*/ 330916 h 2702049"/>
              <a:gd name="connsiteX40" fmla="*/ 2886641 w 3217557"/>
              <a:gd name="connsiteY40" fmla="*/ 0 h 2702049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33810"/>
              <a:gd name="connsiteX1" fmla="*/ 1574067 w 3217557"/>
              <a:gd name="connsiteY1" fmla="*/ 851360 h 2633810"/>
              <a:gd name="connsiteX2" fmla="*/ 1384251 w 3217557"/>
              <a:gd name="connsiteY2" fmla="*/ 1041176 h 2633810"/>
              <a:gd name="connsiteX3" fmla="*/ 1194435 w 3217557"/>
              <a:gd name="connsiteY3" fmla="*/ 851360 h 2633810"/>
              <a:gd name="connsiteX4" fmla="*/ 1384251 w 3217557"/>
              <a:gd name="connsiteY4" fmla="*/ 661544 h 2633810"/>
              <a:gd name="connsiteX5" fmla="*/ 1993421 w 3217557"/>
              <a:gd name="connsiteY5" fmla="*/ 661544 h 2633810"/>
              <a:gd name="connsiteX6" fmla="*/ 2183237 w 3217557"/>
              <a:gd name="connsiteY6" fmla="*/ 851360 h 2633810"/>
              <a:gd name="connsiteX7" fmla="*/ 1993421 w 3217557"/>
              <a:gd name="connsiteY7" fmla="*/ 1041176 h 2633810"/>
              <a:gd name="connsiteX8" fmla="*/ 1803605 w 3217557"/>
              <a:gd name="connsiteY8" fmla="*/ 851360 h 2633810"/>
              <a:gd name="connsiteX9" fmla="*/ 1993421 w 3217557"/>
              <a:gd name="connsiteY9" fmla="*/ 661544 h 2633810"/>
              <a:gd name="connsiteX10" fmla="*/ 2602591 w 3217557"/>
              <a:gd name="connsiteY10" fmla="*/ 661544 h 2633810"/>
              <a:gd name="connsiteX11" fmla="*/ 2792407 w 3217557"/>
              <a:gd name="connsiteY11" fmla="*/ 851360 h 2633810"/>
              <a:gd name="connsiteX12" fmla="*/ 2602591 w 3217557"/>
              <a:gd name="connsiteY12" fmla="*/ 1041176 h 2633810"/>
              <a:gd name="connsiteX13" fmla="*/ 2412775 w 3217557"/>
              <a:gd name="connsiteY13" fmla="*/ 851360 h 2633810"/>
              <a:gd name="connsiteX14" fmla="*/ 2602591 w 3217557"/>
              <a:gd name="connsiteY14" fmla="*/ 661544 h 2633810"/>
              <a:gd name="connsiteX15" fmla="*/ 677114 w 3217557"/>
              <a:gd name="connsiteY15" fmla="*/ 569491 h 2633810"/>
              <a:gd name="connsiteX16" fmla="*/ 330916 w 3217557"/>
              <a:gd name="connsiteY16" fmla="*/ 569491 h 2633810"/>
              <a:gd name="connsiteX17" fmla="*/ 0 w 3217557"/>
              <a:gd name="connsiteY17" fmla="*/ 900407 h 2633810"/>
              <a:gd name="connsiteX18" fmla="*/ 0 w 3217557"/>
              <a:gd name="connsiteY18" fmla="*/ 1952009 h 2633810"/>
              <a:gd name="connsiteX19" fmla="*/ 330916 w 3217557"/>
              <a:gd name="connsiteY19" fmla="*/ 2282925 h 2633810"/>
              <a:gd name="connsiteX20" fmla="*/ 711670 w 3217557"/>
              <a:gd name="connsiteY20" fmla="*/ 2282925 h 2633810"/>
              <a:gd name="connsiteX21" fmla="*/ 165895 w 3217557"/>
              <a:gd name="connsiteY21" fmla="*/ 2633810 h 2633810"/>
              <a:gd name="connsiteX22" fmla="*/ 1294529 w 3217557"/>
              <a:gd name="connsiteY22" fmla="*/ 2282925 h 2633810"/>
              <a:gd name="connsiteX23" fmla="*/ 2117356 w 3217557"/>
              <a:gd name="connsiteY23" fmla="*/ 2282925 h 2633810"/>
              <a:gd name="connsiteX24" fmla="*/ 2418395 w 3217557"/>
              <a:gd name="connsiteY24" fmla="*/ 2087951 h 2633810"/>
              <a:gd name="connsiteX25" fmla="*/ 1830857 w 3217557"/>
              <a:gd name="connsiteY25" fmla="*/ 1799347 h 2633810"/>
              <a:gd name="connsiteX26" fmla="*/ 1008030 w 3217557"/>
              <a:gd name="connsiteY26" fmla="*/ 1799347 h 2633810"/>
              <a:gd name="connsiteX27" fmla="*/ 677114 w 3217557"/>
              <a:gd name="connsiteY27" fmla="*/ 1468431 h 2633810"/>
              <a:gd name="connsiteX28" fmla="*/ 677114 w 3217557"/>
              <a:gd name="connsiteY28" fmla="*/ 569491 h 2633810"/>
              <a:gd name="connsiteX29" fmla="*/ 2886641 w 3217557"/>
              <a:gd name="connsiteY29" fmla="*/ 0 h 2633810"/>
              <a:gd name="connsiteX30" fmla="*/ 1100201 w 3217557"/>
              <a:gd name="connsiteY30" fmla="*/ 0 h 2633810"/>
              <a:gd name="connsiteX31" fmla="*/ 769285 w 3217557"/>
              <a:gd name="connsiteY31" fmla="*/ 330916 h 2633810"/>
              <a:gd name="connsiteX32" fmla="*/ 769285 w 3217557"/>
              <a:gd name="connsiteY32" fmla="*/ 1382518 h 2633810"/>
              <a:gd name="connsiteX33" fmla="*/ 1100201 w 3217557"/>
              <a:gd name="connsiteY33" fmla="*/ 1713434 h 2633810"/>
              <a:gd name="connsiteX34" fmla="*/ 1923028 w 3217557"/>
              <a:gd name="connsiteY34" fmla="*/ 1713434 h 2633810"/>
              <a:gd name="connsiteX35" fmla="*/ 3078958 w 3217557"/>
              <a:gd name="connsiteY35" fmla="*/ 2077967 h 2633810"/>
              <a:gd name="connsiteX36" fmla="*/ 2505887 w 3217557"/>
              <a:gd name="connsiteY36" fmla="*/ 1713434 h 2633810"/>
              <a:gd name="connsiteX37" fmla="*/ 2886641 w 3217557"/>
              <a:gd name="connsiteY37" fmla="*/ 1713434 h 2633810"/>
              <a:gd name="connsiteX38" fmla="*/ 3217557 w 3217557"/>
              <a:gd name="connsiteY38" fmla="*/ 1382518 h 2633810"/>
              <a:gd name="connsiteX39" fmla="*/ 3217557 w 3217557"/>
              <a:gd name="connsiteY39" fmla="*/ 330916 h 2633810"/>
              <a:gd name="connsiteX40" fmla="*/ 2886641 w 3217557"/>
              <a:gd name="connsiteY40" fmla="*/ 0 h 2633810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  <a:gd name="connsiteX0" fmla="*/ 1384251 w 3217557"/>
              <a:gd name="connsiteY0" fmla="*/ 661544 h 2654282"/>
              <a:gd name="connsiteX1" fmla="*/ 1574067 w 3217557"/>
              <a:gd name="connsiteY1" fmla="*/ 851360 h 2654282"/>
              <a:gd name="connsiteX2" fmla="*/ 1384251 w 3217557"/>
              <a:gd name="connsiteY2" fmla="*/ 1041176 h 2654282"/>
              <a:gd name="connsiteX3" fmla="*/ 1194435 w 3217557"/>
              <a:gd name="connsiteY3" fmla="*/ 851360 h 2654282"/>
              <a:gd name="connsiteX4" fmla="*/ 1384251 w 3217557"/>
              <a:gd name="connsiteY4" fmla="*/ 661544 h 2654282"/>
              <a:gd name="connsiteX5" fmla="*/ 1993421 w 3217557"/>
              <a:gd name="connsiteY5" fmla="*/ 661544 h 2654282"/>
              <a:gd name="connsiteX6" fmla="*/ 2183237 w 3217557"/>
              <a:gd name="connsiteY6" fmla="*/ 851360 h 2654282"/>
              <a:gd name="connsiteX7" fmla="*/ 1993421 w 3217557"/>
              <a:gd name="connsiteY7" fmla="*/ 1041176 h 2654282"/>
              <a:gd name="connsiteX8" fmla="*/ 1803605 w 3217557"/>
              <a:gd name="connsiteY8" fmla="*/ 851360 h 2654282"/>
              <a:gd name="connsiteX9" fmla="*/ 1993421 w 3217557"/>
              <a:gd name="connsiteY9" fmla="*/ 661544 h 2654282"/>
              <a:gd name="connsiteX10" fmla="*/ 2602591 w 3217557"/>
              <a:gd name="connsiteY10" fmla="*/ 661544 h 2654282"/>
              <a:gd name="connsiteX11" fmla="*/ 2792407 w 3217557"/>
              <a:gd name="connsiteY11" fmla="*/ 851360 h 2654282"/>
              <a:gd name="connsiteX12" fmla="*/ 2602591 w 3217557"/>
              <a:gd name="connsiteY12" fmla="*/ 1041176 h 2654282"/>
              <a:gd name="connsiteX13" fmla="*/ 2412775 w 3217557"/>
              <a:gd name="connsiteY13" fmla="*/ 851360 h 2654282"/>
              <a:gd name="connsiteX14" fmla="*/ 2602591 w 3217557"/>
              <a:gd name="connsiteY14" fmla="*/ 661544 h 2654282"/>
              <a:gd name="connsiteX15" fmla="*/ 677114 w 3217557"/>
              <a:gd name="connsiteY15" fmla="*/ 569491 h 2654282"/>
              <a:gd name="connsiteX16" fmla="*/ 330916 w 3217557"/>
              <a:gd name="connsiteY16" fmla="*/ 569491 h 2654282"/>
              <a:gd name="connsiteX17" fmla="*/ 0 w 3217557"/>
              <a:gd name="connsiteY17" fmla="*/ 900407 h 2654282"/>
              <a:gd name="connsiteX18" fmla="*/ 0 w 3217557"/>
              <a:gd name="connsiteY18" fmla="*/ 1952009 h 2654282"/>
              <a:gd name="connsiteX19" fmla="*/ 330916 w 3217557"/>
              <a:gd name="connsiteY19" fmla="*/ 2282925 h 2654282"/>
              <a:gd name="connsiteX20" fmla="*/ 711670 w 3217557"/>
              <a:gd name="connsiteY20" fmla="*/ 2282925 h 2654282"/>
              <a:gd name="connsiteX21" fmla="*/ 275077 w 3217557"/>
              <a:gd name="connsiteY21" fmla="*/ 2654282 h 2654282"/>
              <a:gd name="connsiteX22" fmla="*/ 1294529 w 3217557"/>
              <a:gd name="connsiteY22" fmla="*/ 2282925 h 2654282"/>
              <a:gd name="connsiteX23" fmla="*/ 2117356 w 3217557"/>
              <a:gd name="connsiteY23" fmla="*/ 2282925 h 2654282"/>
              <a:gd name="connsiteX24" fmla="*/ 2418395 w 3217557"/>
              <a:gd name="connsiteY24" fmla="*/ 2087951 h 2654282"/>
              <a:gd name="connsiteX25" fmla="*/ 1830857 w 3217557"/>
              <a:gd name="connsiteY25" fmla="*/ 1799347 h 2654282"/>
              <a:gd name="connsiteX26" fmla="*/ 1008030 w 3217557"/>
              <a:gd name="connsiteY26" fmla="*/ 1799347 h 2654282"/>
              <a:gd name="connsiteX27" fmla="*/ 677114 w 3217557"/>
              <a:gd name="connsiteY27" fmla="*/ 1468431 h 2654282"/>
              <a:gd name="connsiteX28" fmla="*/ 677114 w 3217557"/>
              <a:gd name="connsiteY28" fmla="*/ 569491 h 2654282"/>
              <a:gd name="connsiteX29" fmla="*/ 2886641 w 3217557"/>
              <a:gd name="connsiteY29" fmla="*/ 0 h 2654282"/>
              <a:gd name="connsiteX30" fmla="*/ 1100201 w 3217557"/>
              <a:gd name="connsiteY30" fmla="*/ 0 h 2654282"/>
              <a:gd name="connsiteX31" fmla="*/ 769285 w 3217557"/>
              <a:gd name="connsiteY31" fmla="*/ 330916 h 2654282"/>
              <a:gd name="connsiteX32" fmla="*/ 769285 w 3217557"/>
              <a:gd name="connsiteY32" fmla="*/ 1382518 h 2654282"/>
              <a:gd name="connsiteX33" fmla="*/ 1100201 w 3217557"/>
              <a:gd name="connsiteY33" fmla="*/ 1713434 h 2654282"/>
              <a:gd name="connsiteX34" fmla="*/ 1923028 w 3217557"/>
              <a:gd name="connsiteY34" fmla="*/ 1713434 h 2654282"/>
              <a:gd name="connsiteX35" fmla="*/ 3078958 w 3217557"/>
              <a:gd name="connsiteY35" fmla="*/ 2077967 h 2654282"/>
              <a:gd name="connsiteX36" fmla="*/ 2505887 w 3217557"/>
              <a:gd name="connsiteY36" fmla="*/ 1713434 h 2654282"/>
              <a:gd name="connsiteX37" fmla="*/ 2886641 w 3217557"/>
              <a:gd name="connsiteY37" fmla="*/ 1713434 h 2654282"/>
              <a:gd name="connsiteX38" fmla="*/ 3217557 w 3217557"/>
              <a:gd name="connsiteY38" fmla="*/ 1382518 h 2654282"/>
              <a:gd name="connsiteX39" fmla="*/ 3217557 w 3217557"/>
              <a:gd name="connsiteY39" fmla="*/ 330916 h 2654282"/>
              <a:gd name="connsiteX40" fmla="*/ 2886641 w 3217557"/>
              <a:gd name="connsiteY40" fmla="*/ 0 h 26542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3217557" h="2654282">
                <a:moveTo>
                  <a:pt x="1384251" y="661544"/>
                </a:moveTo>
                <a:cubicBezTo>
                  <a:pt x="1489083" y="661544"/>
                  <a:pt x="1574067" y="746528"/>
                  <a:pt x="1574067" y="851360"/>
                </a:cubicBezTo>
                <a:cubicBezTo>
                  <a:pt x="1574067" y="956192"/>
                  <a:pt x="1489083" y="1041176"/>
                  <a:pt x="1384251" y="1041176"/>
                </a:cubicBezTo>
                <a:cubicBezTo>
                  <a:pt x="1279419" y="1041176"/>
                  <a:pt x="1194435" y="956192"/>
                  <a:pt x="1194435" y="851360"/>
                </a:cubicBezTo>
                <a:cubicBezTo>
                  <a:pt x="1194435" y="746528"/>
                  <a:pt x="1279419" y="661544"/>
                  <a:pt x="1384251" y="661544"/>
                </a:cubicBezTo>
                <a:close/>
                <a:moveTo>
                  <a:pt x="1993421" y="661544"/>
                </a:moveTo>
                <a:cubicBezTo>
                  <a:pt x="2098253" y="661544"/>
                  <a:pt x="2183237" y="746528"/>
                  <a:pt x="2183237" y="851360"/>
                </a:cubicBezTo>
                <a:cubicBezTo>
                  <a:pt x="2183237" y="956192"/>
                  <a:pt x="2098253" y="1041176"/>
                  <a:pt x="1993421" y="1041176"/>
                </a:cubicBezTo>
                <a:cubicBezTo>
                  <a:pt x="1888589" y="1041176"/>
                  <a:pt x="1803605" y="956192"/>
                  <a:pt x="1803605" y="851360"/>
                </a:cubicBezTo>
                <a:cubicBezTo>
                  <a:pt x="1803605" y="746528"/>
                  <a:pt x="1888589" y="661544"/>
                  <a:pt x="1993421" y="661544"/>
                </a:cubicBezTo>
                <a:close/>
                <a:moveTo>
                  <a:pt x="2602591" y="661544"/>
                </a:moveTo>
                <a:cubicBezTo>
                  <a:pt x="2707423" y="661544"/>
                  <a:pt x="2792407" y="746528"/>
                  <a:pt x="2792407" y="851360"/>
                </a:cubicBezTo>
                <a:cubicBezTo>
                  <a:pt x="2792407" y="956192"/>
                  <a:pt x="2707423" y="1041176"/>
                  <a:pt x="2602591" y="1041176"/>
                </a:cubicBezTo>
                <a:cubicBezTo>
                  <a:pt x="2497759" y="1041176"/>
                  <a:pt x="2412775" y="956192"/>
                  <a:pt x="2412775" y="851360"/>
                </a:cubicBezTo>
                <a:cubicBezTo>
                  <a:pt x="2412775" y="746528"/>
                  <a:pt x="2497759" y="661544"/>
                  <a:pt x="2602591" y="661544"/>
                </a:cubicBezTo>
                <a:close/>
                <a:moveTo>
                  <a:pt x="677114" y="569491"/>
                </a:moveTo>
                <a:lnTo>
                  <a:pt x="330916" y="569491"/>
                </a:lnTo>
                <a:cubicBezTo>
                  <a:pt x="148156" y="569491"/>
                  <a:pt x="0" y="717647"/>
                  <a:pt x="0" y="900407"/>
                </a:cubicBezTo>
                <a:lnTo>
                  <a:pt x="0" y="1952009"/>
                </a:lnTo>
                <a:cubicBezTo>
                  <a:pt x="0" y="2134769"/>
                  <a:pt x="148156" y="2282925"/>
                  <a:pt x="330916" y="2282925"/>
                </a:cubicBezTo>
                <a:lnTo>
                  <a:pt x="711670" y="2282925"/>
                </a:lnTo>
                <a:cubicBezTo>
                  <a:pt x="639726" y="2394386"/>
                  <a:pt x="647101" y="2475544"/>
                  <a:pt x="275077" y="2654282"/>
                </a:cubicBezTo>
                <a:cubicBezTo>
                  <a:pt x="900998" y="2583693"/>
                  <a:pt x="998412" y="2552618"/>
                  <a:pt x="1294529" y="2282925"/>
                </a:cubicBezTo>
                <a:lnTo>
                  <a:pt x="2117356" y="2282925"/>
                </a:lnTo>
                <a:cubicBezTo>
                  <a:pt x="2251554" y="2282925"/>
                  <a:pt x="2367095" y="2203043"/>
                  <a:pt x="2418395" y="2087951"/>
                </a:cubicBezTo>
                <a:cubicBezTo>
                  <a:pt x="2205538" y="2022975"/>
                  <a:pt x="2032941" y="1932583"/>
                  <a:pt x="1830857" y="1799347"/>
                </a:cubicBezTo>
                <a:lnTo>
                  <a:pt x="1008030" y="1799347"/>
                </a:lnTo>
                <a:cubicBezTo>
                  <a:pt x="825270" y="1799347"/>
                  <a:pt x="677114" y="1651191"/>
                  <a:pt x="677114" y="1468431"/>
                </a:cubicBezTo>
                <a:lnTo>
                  <a:pt x="677114" y="569491"/>
                </a:lnTo>
                <a:close/>
                <a:moveTo>
                  <a:pt x="2886641" y="0"/>
                </a:moveTo>
                <a:lnTo>
                  <a:pt x="1100201" y="0"/>
                </a:lnTo>
                <a:cubicBezTo>
                  <a:pt x="917441" y="0"/>
                  <a:pt x="769285" y="148156"/>
                  <a:pt x="769285" y="330916"/>
                </a:cubicBezTo>
                <a:lnTo>
                  <a:pt x="769285" y="1382518"/>
                </a:lnTo>
                <a:cubicBezTo>
                  <a:pt x="769285" y="1565278"/>
                  <a:pt x="917441" y="1713434"/>
                  <a:pt x="1100201" y="1713434"/>
                </a:cubicBezTo>
                <a:lnTo>
                  <a:pt x="1923028" y="1713434"/>
                </a:lnTo>
                <a:cubicBezTo>
                  <a:pt x="2301032" y="1962656"/>
                  <a:pt x="2453037" y="2007378"/>
                  <a:pt x="3078958" y="2077967"/>
                </a:cubicBezTo>
                <a:cubicBezTo>
                  <a:pt x="2713759" y="1878758"/>
                  <a:pt x="2673367" y="1899957"/>
                  <a:pt x="2505887" y="1713434"/>
                </a:cubicBezTo>
                <a:lnTo>
                  <a:pt x="2886641" y="1713434"/>
                </a:lnTo>
                <a:cubicBezTo>
                  <a:pt x="3069401" y="1713434"/>
                  <a:pt x="3217557" y="1565278"/>
                  <a:pt x="3217557" y="1382518"/>
                </a:cubicBezTo>
                <a:lnTo>
                  <a:pt x="3217557" y="330916"/>
                </a:lnTo>
                <a:cubicBezTo>
                  <a:pt x="3217557" y="148156"/>
                  <a:pt x="3069401" y="0"/>
                  <a:pt x="288664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2700"/>
          </a:p>
        </p:txBody>
      </p:sp>
      <p:sp>
        <p:nvSpPr>
          <p:cNvPr id="11" name="Rounded Rectangle 51">
            <a:extLst>
              <a:ext uri="{FF2B5EF4-FFF2-40B4-BE49-F238E27FC236}">
                <a16:creationId xmlns:a16="http://schemas.microsoft.com/office/drawing/2014/main" xmlns="" id="{B83253D3-E181-4488-9CD9-39D21527F719}"/>
              </a:ext>
            </a:extLst>
          </p:cNvPr>
          <p:cNvSpPr>
            <a:spLocks noChangeAspect="1"/>
          </p:cNvSpPr>
          <p:nvPr/>
        </p:nvSpPr>
        <p:spPr>
          <a:xfrm rot="16200000" flipH="1">
            <a:off x="726632" y="1895204"/>
            <a:ext cx="993991" cy="936102"/>
          </a:xfrm>
          <a:custGeom>
            <a:avLst/>
            <a:gdLst/>
            <a:ahLst/>
            <a:cxnLst/>
            <a:rect l="l" t="t" r="r" b="b"/>
            <a:pathLst>
              <a:path w="2928608" h="2758049">
                <a:moveTo>
                  <a:pt x="2797052" y="1199936"/>
                </a:moveTo>
                <a:lnTo>
                  <a:pt x="2797052" y="1541978"/>
                </a:lnTo>
                <a:cubicBezTo>
                  <a:pt x="2797052" y="1578306"/>
                  <a:pt x="2826502" y="1607756"/>
                  <a:pt x="2862830" y="1607756"/>
                </a:cubicBezTo>
                <a:lnTo>
                  <a:pt x="2862830" y="1607755"/>
                </a:lnTo>
                <a:cubicBezTo>
                  <a:pt x="2899158" y="1607755"/>
                  <a:pt x="2928608" y="1578305"/>
                  <a:pt x="2928608" y="1541977"/>
                </a:cubicBezTo>
                <a:lnTo>
                  <a:pt x="2928607" y="1199936"/>
                </a:lnTo>
                <a:cubicBezTo>
                  <a:pt x="2928607" y="1163608"/>
                  <a:pt x="2899158" y="1134159"/>
                  <a:pt x="2862830" y="1134158"/>
                </a:cubicBezTo>
                <a:cubicBezTo>
                  <a:pt x="2826502" y="1134159"/>
                  <a:pt x="2797052" y="1163608"/>
                  <a:pt x="2797052" y="1199936"/>
                </a:cubicBezTo>
                <a:close/>
                <a:moveTo>
                  <a:pt x="2593193" y="1147315"/>
                </a:moveTo>
                <a:lnTo>
                  <a:pt x="2593193" y="1594601"/>
                </a:lnTo>
                <a:cubicBezTo>
                  <a:pt x="2593193" y="1630929"/>
                  <a:pt x="2622643" y="1660379"/>
                  <a:pt x="2658971" y="1660379"/>
                </a:cubicBezTo>
                <a:lnTo>
                  <a:pt x="2658971" y="1660378"/>
                </a:lnTo>
                <a:cubicBezTo>
                  <a:pt x="2695299" y="1660378"/>
                  <a:pt x="2724749" y="1630928"/>
                  <a:pt x="2724749" y="1594600"/>
                </a:cubicBezTo>
                <a:lnTo>
                  <a:pt x="2724748" y="1147315"/>
                </a:lnTo>
                <a:cubicBezTo>
                  <a:pt x="2724748" y="1110987"/>
                  <a:pt x="2695299" y="1081538"/>
                  <a:pt x="2658971" y="1081537"/>
                </a:cubicBezTo>
                <a:cubicBezTo>
                  <a:pt x="2622643" y="1081538"/>
                  <a:pt x="2593193" y="1110987"/>
                  <a:pt x="2593193" y="1147315"/>
                </a:cubicBezTo>
                <a:close/>
                <a:moveTo>
                  <a:pt x="2389334" y="1121004"/>
                </a:moveTo>
                <a:lnTo>
                  <a:pt x="2389334" y="1620912"/>
                </a:lnTo>
                <a:cubicBezTo>
                  <a:pt x="2389334" y="1657240"/>
                  <a:pt x="2418784" y="1686690"/>
                  <a:pt x="2455112" y="1686690"/>
                </a:cubicBezTo>
                <a:lnTo>
                  <a:pt x="2455112" y="1686689"/>
                </a:lnTo>
                <a:cubicBezTo>
                  <a:pt x="2491440" y="1686689"/>
                  <a:pt x="2520890" y="1657239"/>
                  <a:pt x="2520890" y="1620911"/>
                </a:cubicBezTo>
                <a:lnTo>
                  <a:pt x="2520889" y="1121004"/>
                </a:lnTo>
                <a:cubicBezTo>
                  <a:pt x="2520889" y="1084676"/>
                  <a:pt x="2491440" y="1055227"/>
                  <a:pt x="2455112" y="1055226"/>
                </a:cubicBezTo>
                <a:cubicBezTo>
                  <a:pt x="2418784" y="1055227"/>
                  <a:pt x="2389334" y="1084676"/>
                  <a:pt x="2389334" y="1121004"/>
                </a:cubicBezTo>
                <a:close/>
                <a:moveTo>
                  <a:pt x="1314382" y="1247024"/>
                </a:moveTo>
                <a:cubicBezTo>
                  <a:pt x="1314381" y="1225915"/>
                  <a:pt x="1331494" y="1208803"/>
                  <a:pt x="1352603" y="1208803"/>
                </a:cubicBezTo>
                <a:lnTo>
                  <a:pt x="1410313" y="1208803"/>
                </a:lnTo>
                <a:lnTo>
                  <a:pt x="1410313" y="1146778"/>
                </a:lnTo>
                <a:cubicBezTo>
                  <a:pt x="1410313" y="1145599"/>
                  <a:pt x="1410393" y="1144438"/>
                  <a:pt x="1411688" y="1143457"/>
                </a:cubicBezTo>
                <a:lnTo>
                  <a:pt x="1408531" y="1133444"/>
                </a:lnTo>
                <a:cubicBezTo>
                  <a:pt x="1410371" y="1112415"/>
                  <a:pt x="1428909" y="1096860"/>
                  <a:pt x="1449938" y="1098699"/>
                </a:cubicBezTo>
                <a:lnTo>
                  <a:pt x="2236821" y="1167543"/>
                </a:lnTo>
                <a:cubicBezTo>
                  <a:pt x="2257849" y="1169383"/>
                  <a:pt x="2273405" y="1187920"/>
                  <a:pt x="2271565" y="1208950"/>
                </a:cubicBezTo>
                <a:cubicBezTo>
                  <a:pt x="2269725" y="1229978"/>
                  <a:pt x="2251187" y="1245533"/>
                  <a:pt x="2230159" y="1243693"/>
                </a:cubicBezTo>
                <a:cubicBezTo>
                  <a:pt x="1973864" y="1221271"/>
                  <a:pt x="1717570" y="1198849"/>
                  <a:pt x="1461275" y="1176426"/>
                </a:cubicBezTo>
                <a:lnTo>
                  <a:pt x="1461274" y="1208803"/>
                </a:lnTo>
                <a:lnTo>
                  <a:pt x="1518985" y="1208803"/>
                </a:lnTo>
                <a:cubicBezTo>
                  <a:pt x="1540095" y="1208802"/>
                  <a:pt x="1557205" y="1225915"/>
                  <a:pt x="1557206" y="1247025"/>
                </a:cubicBezTo>
                <a:lnTo>
                  <a:pt x="1557207" y="1247023"/>
                </a:lnTo>
                <a:cubicBezTo>
                  <a:pt x="1557207" y="1268132"/>
                  <a:pt x="1540095" y="1285244"/>
                  <a:pt x="1518986" y="1285244"/>
                </a:cubicBezTo>
                <a:cubicBezTo>
                  <a:pt x="1499749" y="1285244"/>
                  <a:pt x="1480511" y="1285243"/>
                  <a:pt x="1461275" y="1285244"/>
                </a:cubicBezTo>
                <a:lnTo>
                  <a:pt x="1461275" y="1337600"/>
                </a:lnTo>
                <a:lnTo>
                  <a:pt x="1518985" y="1337600"/>
                </a:lnTo>
                <a:cubicBezTo>
                  <a:pt x="1540095" y="1337600"/>
                  <a:pt x="1557206" y="1354713"/>
                  <a:pt x="1557206" y="1375821"/>
                </a:cubicBezTo>
                <a:lnTo>
                  <a:pt x="1557207" y="1375820"/>
                </a:lnTo>
                <a:cubicBezTo>
                  <a:pt x="1557206" y="1396928"/>
                  <a:pt x="1540095" y="1414041"/>
                  <a:pt x="1518986" y="1414041"/>
                </a:cubicBezTo>
                <a:cubicBezTo>
                  <a:pt x="1499750" y="1414041"/>
                  <a:pt x="1480511" y="1414041"/>
                  <a:pt x="1461275" y="1414042"/>
                </a:cubicBezTo>
                <a:lnTo>
                  <a:pt x="1461275" y="1466398"/>
                </a:lnTo>
                <a:lnTo>
                  <a:pt x="1518985" y="1466398"/>
                </a:lnTo>
                <a:cubicBezTo>
                  <a:pt x="1540095" y="1466398"/>
                  <a:pt x="1557206" y="1483509"/>
                  <a:pt x="1557206" y="1504618"/>
                </a:cubicBezTo>
                <a:lnTo>
                  <a:pt x="1557207" y="1504619"/>
                </a:lnTo>
                <a:cubicBezTo>
                  <a:pt x="1557207" y="1525727"/>
                  <a:pt x="1540094" y="1542838"/>
                  <a:pt x="1518986" y="1542839"/>
                </a:cubicBezTo>
                <a:cubicBezTo>
                  <a:pt x="1499749" y="1542839"/>
                  <a:pt x="1480511" y="1542838"/>
                  <a:pt x="1461275" y="1542839"/>
                </a:cubicBezTo>
                <a:lnTo>
                  <a:pt x="1461274" y="1575412"/>
                </a:lnTo>
                <a:lnTo>
                  <a:pt x="2226550" y="1494978"/>
                </a:lnTo>
                <a:cubicBezTo>
                  <a:pt x="2247542" y="1492772"/>
                  <a:pt x="2266350" y="1508001"/>
                  <a:pt x="2268556" y="1528995"/>
                </a:cubicBezTo>
                <a:cubicBezTo>
                  <a:pt x="2270763" y="1549988"/>
                  <a:pt x="2255534" y="1568794"/>
                  <a:pt x="2234542" y="1571000"/>
                </a:cubicBezTo>
                <a:cubicBezTo>
                  <a:pt x="1972686" y="1598522"/>
                  <a:pt x="1710833" y="1626046"/>
                  <a:pt x="1448978" y="1653567"/>
                </a:cubicBezTo>
                <a:cubicBezTo>
                  <a:pt x="1427984" y="1655774"/>
                  <a:pt x="1409178" y="1640544"/>
                  <a:pt x="1406971" y="1619551"/>
                </a:cubicBezTo>
                <a:cubicBezTo>
                  <a:pt x="1406474" y="1614827"/>
                  <a:pt x="1406862" y="1610214"/>
                  <a:pt x="1410805" y="1606610"/>
                </a:cubicBezTo>
                <a:lnTo>
                  <a:pt x="1410312" y="1605422"/>
                </a:lnTo>
                <a:lnTo>
                  <a:pt x="1410312" y="1542839"/>
                </a:lnTo>
                <a:lnTo>
                  <a:pt x="1352603" y="1542841"/>
                </a:lnTo>
                <a:cubicBezTo>
                  <a:pt x="1331494" y="1542841"/>
                  <a:pt x="1314382" y="1525729"/>
                  <a:pt x="1314382" y="1504619"/>
                </a:cubicBezTo>
                <a:cubicBezTo>
                  <a:pt x="1314382" y="1483510"/>
                  <a:pt x="1331493" y="1466397"/>
                  <a:pt x="1352603" y="1466398"/>
                </a:cubicBezTo>
                <a:lnTo>
                  <a:pt x="1410312" y="1466398"/>
                </a:lnTo>
                <a:lnTo>
                  <a:pt x="1410313" y="1414042"/>
                </a:lnTo>
                <a:lnTo>
                  <a:pt x="1352603" y="1414042"/>
                </a:lnTo>
                <a:cubicBezTo>
                  <a:pt x="1331494" y="1414041"/>
                  <a:pt x="1314383" y="1396930"/>
                  <a:pt x="1314382" y="1375820"/>
                </a:cubicBezTo>
                <a:cubicBezTo>
                  <a:pt x="1314383" y="1354713"/>
                  <a:pt x="1331494" y="1337600"/>
                  <a:pt x="1352603" y="1337601"/>
                </a:cubicBezTo>
                <a:lnTo>
                  <a:pt x="1410312" y="1337600"/>
                </a:lnTo>
                <a:lnTo>
                  <a:pt x="1410312" y="1285244"/>
                </a:lnTo>
                <a:lnTo>
                  <a:pt x="1352603" y="1285244"/>
                </a:lnTo>
                <a:cubicBezTo>
                  <a:pt x="1331494" y="1285244"/>
                  <a:pt x="1314381" y="1268133"/>
                  <a:pt x="1314382" y="1247024"/>
                </a:cubicBezTo>
                <a:close/>
                <a:moveTo>
                  <a:pt x="1171967" y="72000"/>
                </a:moveTo>
                <a:lnTo>
                  <a:pt x="1171967" y="288000"/>
                </a:lnTo>
                <a:cubicBezTo>
                  <a:pt x="1171967" y="327765"/>
                  <a:pt x="1204202" y="360000"/>
                  <a:pt x="1243967" y="360000"/>
                </a:cubicBezTo>
                <a:cubicBezTo>
                  <a:pt x="1283732" y="360000"/>
                  <a:pt x="1315967" y="327765"/>
                  <a:pt x="1315967" y="288000"/>
                </a:cubicBezTo>
                <a:lnTo>
                  <a:pt x="1315967" y="72000"/>
                </a:lnTo>
                <a:cubicBezTo>
                  <a:pt x="1315967" y="32235"/>
                  <a:pt x="1283732" y="0"/>
                  <a:pt x="1243967" y="0"/>
                </a:cubicBezTo>
                <a:cubicBezTo>
                  <a:pt x="1204202" y="0"/>
                  <a:pt x="1171967" y="32235"/>
                  <a:pt x="1171967" y="72000"/>
                </a:cubicBezTo>
                <a:close/>
                <a:moveTo>
                  <a:pt x="1171966" y="2470049"/>
                </a:moveTo>
                <a:lnTo>
                  <a:pt x="1171966" y="2686049"/>
                </a:lnTo>
                <a:cubicBezTo>
                  <a:pt x="1171966" y="2725814"/>
                  <a:pt x="1204201" y="2758049"/>
                  <a:pt x="1243966" y="2758049"/>
                </a:cubicBezTo>
                <a:cubicBezTo>
                  <a:pt x="1283731" y="2758049"/>
                  <a:pt x="1315966" y="2725814"/>
                  <a:pt x="1315966" y="2686049"/>
                </a:cubicBezTo>
                <a:lnTo>
                  <a:pt x="1315966" y="2470049"/>
                </a:lnTo>
                <a:cubicBezTo>
                  <a:pt x="1315966" y="2430284"/>
                  <a:pt x="1283731" y="2398049"/>
                  <a:pt x="1243966" y="2398049"/>
                </a:cubicBezTo>
                <a:cubicBezTo>
                  <a:pt x="1204201" y="2398049"/>
                  <a:pt x="1171966" y="2430284"/>
                  <a:pt x="1171966" y="2470049"/>
                </a:cubicBezTo>
                <a:close/>
                <a:moveTo>
                  <a:pt x="515345" y="1370958"/>
                </a:moveTo>
                <a:cubicBezTo>
                  <a:pt x="515344" y="1558300"/>
                  <a:pt x="586814" y="1745642"/>
                  <a:pt x="729750" y="1888579"/>
                </a:cubicBezTo>
                <a:cubicBezTo>
                  <a:pt x="1015625" y="2174454"/>
                  <a:pt x="1479119" y="2174454"/>
                  <a:pt x="1764994" y="1888580"/>
                </a:cubicBezTo>
                <a:lnTo>
                  <a:pt x="1940572" y="1713001"/>
                </a:lnTo>
                <a:lnTo>
                  <a:pt x="2136413" y="1713002"/>
                </a:lnTo>
                <a:cubicBezTo>
                  <a:pt x="2215124" y="1713001"/>
                  <a:pt x="2278929" y="1649195"/>
                  <a:pt x="2278929" y="1570486"/>
                </a:cubicBezTo>
                <a:lnTo>
                  <a:pt x="2278929" y="1374645"/>
                </a:lnTo>
                <a:lnTo>
                  <a:pt x="2282614" y="1370959"/>
                </a:lnTo>
                <a:lnTo>
                  <a:pt x="2278929" y="1367272"/>
                </a:lnTo>
                <a:lnTo>
                  <a:pt x="2278929" y="1171432"/>
                </a:lnTo>
                <a:cubicBezTo>
                  <a:pt x="2278929" y="1092722"/>
                  <a:pt x="2215123" y="1028916"/>
                  <a:pt x="2136413" y="1028916"/>
                </a:cubicBezTo>
                <a:lnTo>
                  <a:pt x="1940571" y="1028916"/>
                </a:lnTo>
                <a:cubicBezTo>
                  <a:pt x="1882045" y="970390"/>
                  <a:pt x="1823519" y="911862"/>
                  <a:pt x="1764993" y="853336"/>
                </a:cubicBezTo>
                <a:cubicBezTo>
                  <a:pt x="1479118" y="567461"/>
                  <a:pt x="1015625" y="567462"/>
                  <a:pt x="729750" y="853336"/>
                </a:cubicBezTo>
                <a:cubicBezTo>
                  <a:pt x="586813" y="996273"/>
                  <a:pt x="515344" y="1183616"/>
                  <a:pt x="515345" y="1370958"/>
                </a:cubicBezTo>
                <a:close/>
                <a:moveTo>
                  <a:pt x="388776" y="2386770"/>
                </a:moveTo>
                <a:cubicBezTo>
                  <a:pt x="388776" y="2405196"/>
                  <a:pt x="395805" y="2423622"/>
                  <a:pt x="409865" y="2437681"/>
                </a:cubicBezTo>
                <a:cubicBezTo>
                  <a:pt x="437983" y="2465800"/>
                  <a:pt x="483570" y="2465800"/>
                  <a:pt x="511688" y="2437681"/>
                </a:cubicBezTo>
                <a:lnTo>
                  <a:pt x="664423" y="2284946"/>
                </a:lnTo>
                <a:cubicBezTo>
                  <a:pt x="692541" y="2256828"/>
                  <a:pt x="692541" y="2211241"/>
                  <a:pt x="664423" y="2183123"/>
                </a:cubicBezTo>
                <a:cubicBezTo>
                  <a:pt x="636305" y="2155005"/>
                  <a:pt x="590718" y="2155005"/>
                  <a:pt x="562599" y="2183123"/>
                </a:cubicBezTo>
                <a:lnTo>
                  <a:pt x="409865" y="2335858"/>
                </a:lnTo>
                <a:cubicBezTo>
                  <a:pt x="395805" y="2349917"/>
                  <a:pt x="388776" y="2368343"/>
                  <a:pt x="388776" y="2386770"/>
                </a:cubicBezTo>
                <a:close/>
                <a:moveTo>
                  <a:pt x="388776" y="365689"/>
                </a:moveTo>
                <a:cubicBezTo>
                  <a:pt x="388776" y="384115"/>
                  <a:pt x="395805" y="402541"/>
                  <a:pt x="409865" y="416600"/>
                </a:cubicBezTo>
                <a:lnTo>
                  <a:pt x="562599" y="569335"/>
                </a:lnTo>
                <a:cubicBezTo>
                  <a:pt x="590718" y="597454"/>
                  <a:pt x="636305" y="597454"/>
                  <a:pt x="664423" y="569335"/>
                </a:cubicBezTo>
                <a:cubicBezTo>
                  <a:pt x="692541" y="541217"/>
                  <a:pt x="692541" y="495630"/>
                  <a:pt x="664423" y="467512"/>
                </a:cubicBezTo>
                <a:lnTo>
                  <a:pt x="511688" y="314777"/>
                </a:lnTo>
                <a:cubicBezTo>
                  <a:pt x="483570" y="286659"/>
                  <a:pt x="437983" y="286659"/>
                  <a:pt x="409865" y="314777"/>
                </a:cubicBezTo>
                <a:cubicBezTo>
                  <a:pt x="395805" y="328836"/>
                  <a:pt x="388776" y="347262"/>
                  <a:pt x="388776" y="365689"/>
                </a:cubicBezTo>
                <a:close/>
                <a:moveTo>
                  <a:pt x="0" y="1379024"/>
                </a:moveTo>
                <a:cubicBezTo>
                  <a:pt x="0" y="1418789"/>
                  <a:pt x="32235" y="1451024"/>
                  <a:pt x="72000" y="1451024"/>
                </a:cubicBezTo>
                <a:lnTo>
                  <a:pt x="288000" y="1451024"/>
                </a:lnTo>
                <a:cubicBezTo>
                  <a:pt x="327765" y="1451024"/>
                  <a:pt x="360000" y="1418789"/>
                  <a:pt x="360000" y="1379024"/>
                </a:cubicBezTo>
                <a:cubicBezTo>
                  <a:pt x="360000" y="1339259"/>
                  <a:pt x="327765" y="1307024"/>
                  <a:pt x="288000" y="1307024"/>
                </a:cubicBezTo>
                <a:lnTo>
                  <a:pt x="72000" y="1307024"/>
                </a:lnTo>
                <a:cubicBezTo>
                  <a:pt x="32235" y="1307024"/>
                  <a:pt x="0" y="1339259"/>
                  <a:pt x="0" y="13790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6823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>
            <p:extLst>
              <p:ext uri="{D42A27DB-BD31-4B8C-83A1-F6EECF244321}">
                <p14:modId xmlns:p14="http://schemas.microsoft.com/office/powerpoint/2010/main" val="3997710981"/>
              </p:ext>
            </p:extLst>
          </p:nvPr>
        </p:nvGraphicFramePr>
        <p:xfrm>
          <a:off x="323528" y="541869"/>
          <a:ext cx="8640960" cy="4046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РЕНОВАЦИЯ БИБЛИОТЕЧНОЙ ДЕЯТЕЛЬНОСТИ – РАЗВИТИЕ ЧТЕНИЯ </a:t>
            </a: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ГРАМОТНОСТИ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6948264" y="627534"/>
            <a:ext cx="17281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26981,9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568" y="1698943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itchFamily="18" charset="0"/>
                <a:ea typeface="Cambria" pitchFamily="18" charset="0"/>
              </a:rPr>
              <a:t>18331,9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749162" y="1563638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itchFamily="18" charset="0"/>
                <a:ea typeface="Cambria" pitchFamily="18" charset="0"/>
              </a:rPr>
              <a:t>19484,1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788024" y="1271250"/>
            <a:ext cx="163538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itchFamily="18" charset="0"/>
                <a:ea typeface="Cambria" pitchFamily="18" charset="0"/>
              </a:rPr>
              <a:t>21523,8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39552" y="4097871"/>
            <a:ext cx="12564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625988" y="4097871"/>
            <a:ext cx="12564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4811" y="4097871"/>
            <a:ext cx="12564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806463" y="4083918"/>
            <a:ext cx="1256400" cy="36004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4116486"/>
            <a:ext cx="1256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2018</a:t>
            </a:r>
            <a:endParaRPr lang="ru-RU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595465" y="4088579"/>
            <a:ext cx="1256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2019</a:t>
            </a:r>
            <a:endParaRPr lang="ru-RU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14811" y="4088579"/>
            <a:ext cx="1256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2020</a:t>
            </a:r>
            <a:endParaRPr lang="ru-RU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06463" y="4100757"/>
            <a:ext cx="1256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2021</a:t>
            </a:r>
            <a:endParaRPr lang="ru-RU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7149652" y="1203598"/>
            <a:ext cx="1256400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r>
              <a:rPr lang="ru-RU" dirty="0" smtClean="0">
                <a:ln w="11430"/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план</a:t>
            </a:r>
            <a:endParaRPr lang="ru-RU" dirty="0">
              <a:ln w="11430"/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1" y="-20538"/>
            <a:ext cx="91440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cap="small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ФИНАНСИРОВАНИЕ КОМПЛЕКТОВАНИЯ, </a:t>
            </a:r>
            <a:r>
              <a:rPr lang="ru-RU" sz="2000" cap="small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тыс. руб.</a:t>
            </a:r>
            <a:endParaRPr lang="ru-RU" sz="2000" cap="small" spc="-1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6223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7370" y="952008"/>
            <a:ext cx="3646487" cy="2017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РЕНОВАЦИЯ БИБЛИОТЕЧНОЙ ДЕЯТЕЛЬНОСТИ – РАЗВИТИЕ ЧТЕНИЯ </a:t>
            </a: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ГРАМОТНОСТИ</a:t>
            </a: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300061" y="3049037"/>
            <a:ext cx="345556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Группа 3"/>
          <p:cNvGrpSpPr/>
          <p:nvPr/>
        </p:nvGrpSpPr>
        <p:grpSpPr>
          <a:xfrm>
            <a:off x="585775" y="907435"/>
            <a:ext cx="3177783" cy="2058099"/>
            <a:chOff x="452837" y="2735516"/>
            <a:chExt cx="3177783" cy="2058099"/>
          </a:xfrm>
        </p:grpSpPr>
        <p:pic>
          <p:nvPicPr>
            <p:cNvPr id="5" name="Picture 5" descr="D:\С\Изображения\Снимок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aturation sat="300000"/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2837" y="2735516"/>
              <a:ext cx="3177783" cy="20580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11"/>
            <p:cNvPicPr>
              <a:picLocks noChangeAspect="1" noChangeArrowheads="1"/>
            </p:cNvPicPr>
            <p:nvPr/>
          </p:nvPicPr>
          <p:blipFill>
            <a:blip r:embed="rId6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5834" y="3354951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7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6187" y="3930320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8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8234" y="3726765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9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52973" y="3287807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5704" y="3041129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1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1068" y="2796760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2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5982" y="3390261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3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62622" y="4254356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4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41068" y="4146344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5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66428" y="4040531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6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40342" y="3753117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05227" y="3764565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8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8984" y="3434649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52565" y="3930320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0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99783" y="3715176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74340" y="3537093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2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38894" y="3336679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3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60577" y="3138927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4" name="Picture 11"/>
            <p:cNvPicPr>
              <a:picLocks noChangeAspect="1" noChangeArrowheads="1"/>
            </p:cNvPicPr>
            <p:nvPr/>
          </p:nvPicPr>
          <p:blipFill>
            <a:blip r:embed="rId8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31863" y="3570975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cxnSp>
        <p:nvCxnSpPr>
          <p:cNvPr id="25" name="Прямая соединительная линия 24"/>
          <p:cNvCxnSpPr/>
          <p:nvPr/>
        </p:nvCxnSpPr>
        <p:spPr>
          <a:xfrm>
            <a:off x="5364088" y="3049037"/>
            <a:ext cx="338437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Группа 28"/>
          <p:cNvGrpSpPr/>
          <p:nvPr/>
        </p:nvGrpSpPr>
        <p:grpSpPr>
          <a:xfrm>
            <a:off x="5799309" y="1330712"/>
            <a:ext cx="2758525" cy="1316003"/>
            <a:chOff x="6021042" y="3131784"/>
            <a:chExt cx="2758525" cy="1316003"/>
          </a:xfrm>
        </p:grpSpPr>
        <p:pic>
          <p:nvPicPr>
            <p:cNvPr id="31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62585" y="3344926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2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21042" y="3927670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3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0597" y="3777428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4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732240" y="3453392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5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08130" y="3717194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6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60822" y="4015739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7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07066" y="3386831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8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391060" y="4123751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9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04018" y="3594586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12030" y="4231763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1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42892" y="3864192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2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0421" y="3594586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3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5803" y="4079030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4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563543" y="3131784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5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22409" y="3378562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6" name="Picture 11"/>
            <p:cNvPicPr>
              <a:picLocks noChangeAspect="1" noChangeArrowheads="1"/>
            </p:cNvPicPr>
            <p:nvPr/>
          </p:nvPicPr>
          <p:blipFill>
            <a:blip r:embed="rId8" cstate="print">
              <a:grayscl/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rightnessContrast bright="2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7805" y="3708494"/>
              <a:ext cx="216024" cy="2160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47" name="Прямоугольник 46"/>
          <p:cNvSpPr/>
          <p:nvPr/>
        </p:nvSpPr>
        <p:spPr>
          <a:xfrm>
            <a:off x="0" y="563509"/>
            <a:ext cx="4095043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cap="small" dirty="0" smtClean="0">
                <a:ln w="50800"/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Белгородская область</a:t>
            </a:r>
            <a:endParaRPr lang="ru-RU" sz="2400" cap="small" spc="0" dirty="0">
              <a:ln w="50800"/>
              <a:solidFill>
                <a:schemeClr val="tx1">
                  <a:lumMod val="75000"/>
                  <a:lumOff val="25000"/>
                </a:schemeClr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040310" y="597917"/>
            <a:ext cx="4103689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2400" cap="small" spc="-100" dirty="0" smtClean="0">
                <a:ln w="50800"/>
                <a:solidFill>
                  <a:schemeClr val="tx1">
                    <a:lumMod val="65000"/>
                    <a:lumOff val="35000"/>
                  </a:schemeClr>
                </a:solidFill>
                <a:latin typeface="Cambria" panose="02040503050406030204" pitchFamily="18" charset="0"/>
              </a:rPr>
              <a:t>Российская Федерация</a:t>
            </a:r>
            <a:endParaRPr lang="ru-RU" sz="2400" cap="small" spc="-100" dirty="0">
              <a:ln w="50800"/>
              <a:solidFill>
                <a:schemeClr val="tx1">
                  <a:lumMod val="65000"/>
                  <a:lumOff val="35000"/>
                </a:schemeClr>
              </a:solidFill>
              <a:effectLst/>
              <a:latin typeface="Cambria" panose="02040503050406030204" pitchFamily="18" charset="0"/>
            </a:endParaRPr>
          </a:p>
        </p:txBody>
      </p:sp>
      <p:cxnSp>
        <p:nvCxnSpPr>
          <p:cNvPr id="49" name="Соединительная линия уступом 48"/>
          <p:cNvCxnSpPr/>
          <p:nvPr/>
        </p:nvCxnSpPr>
        <p:spPr>
          <a:xfrm rot="16200000" flipH="1">
            <a:off x="3361035" y="2010372"/>
            <a:ext cx="2641505" cy="209446"/>
          </a:xfrm>
          <a:prstGeom prst="bentConnector3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Прямоугольник 51"/>
          <p:cNvSpPr/>
          <p:nvPr/>
        </p:nvSpPr>
        <p:spPr>
          <a:xfrm>
            <a:off x="158494" y="0"/>
            <a:ext cx="8758552" cy="49244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2600" b="1" cap="small" spc="-100" dirty="0" smtClean="0">
                <a:solidFill>
                  <a:srgbClr val="FF9A05"/>
                </a:solidFill>
                <a:latin typeface="Cambria" panose="02040503050406030204" pitchFamily="18" charset="0"/>
              </a:rPr>
              <a:t>ОХВАТ НАСЕЛЕНИЯ БИБЛИОТЕЧНЫМ ОБСЛУЖИВАНИЕМ</a:t>
            </a:r>
            <a:endParaRPr lang="ru-RU" sz="2600" b="1" cap="small" spc="-100" dirty="0">
              <a:solidFill>
                <a:srgbClr val="FF9A05"/>
              </a:solidFill>
              <a:latin typeface="Cambria" panose="02040503050406030204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227894" y="2678097"/>
            <a:ext cx="1607802" cy="725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рямоугольник 52"/>
          <p:cNvSpPr/>
          <p:nvPr/>
        </p:nvSpPr>
        <p:spPr>
          <a:xfrm>
            <a:off x="227894" y="2635627"/>
            <a:ext cx="1607802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45,7 %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  <a:p>
            <a:pPr algn="ctr"/>
            <a:r>
              <a:rPr lang="ru-RU" sz="14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жителей</a:t>
            </a:r>
            <a:endParaRPr lang="ru-RU" sz="2000" b="1" cap="none" spc="0" dirty="0">
              <a:ln w="50800"/>
              <a:solidFill>
                <a:schemeClr val="tx1">
                  <a:lumMod val="75000"/>
                  <a:lumOff val="25000"/>
                </a:schemeClr>
              </a:solidFill>
              <a:effectLst/>
              <a:latin typeface="Franklin Gothic Demi" panose="020B0703020102020204" pitchFamily="34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7308304" y="2678097"/>
            <a:ext cx="1607802" cy="7257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308304" y="2635627"/>
            <a:ext cx="1607802" cy="80021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29,9 %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  <a:p>
            <a:pPr algn="ctr"/>
            <a:r>
              <a:rPr lang="ru-RU" sz="14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жителей</a:t>
            </a:r>
            <a:endParaRPr lang="ru-RU" sz="2000" b="1" cap="none" spc="0" dirty="0">
              <a:ln w="50800"/>
              <a:solidFill>
                <a:schemeClr val="tx1">
                  <a:lumMod val="75000"/>
                  <a:lumOff val="25000"/>
                </a:schemeClr>
              </a:solidFill>
              <a:effectLst/>
              <a:latin typeface="Franklin Gothic Demi" panose="020B0703020102020204" pitchFamily="34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434147" y="4071726"/>
            <a:ext cx="3561789" cy="6480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434149" y="4071726"/>
            <a:ext cx="3561787" cy="584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37</a:t>
            </a:r>
            <a:r>
              <a:rPr lang="ru-RU" sz="3200" dirty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 % </a:t>
            </a:r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к 2024 году</a:t>
            </a:r>
            <a:endParaRPr lang="ru-RU" sz="32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1" y="3579862"/>
            <a:ext cx="92321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n w="18415" cmpd="sng">
                  <a:noFill/>
                  <a:prstDash val="solid"/>
                </a:ln>
                <a:solidFill>
                  <a:srgbClr val="FF9A05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СТРАТЕГИЯ РАЗВИТИЯ БИБЛИОТЕЧНОГО ДЕЛА В РОССИИ ДО 2030 ГОДА</a:t>
            </a:r>
            <a:endParaRPr lang="ru-RU" sz="2000" b="1" cap="small" dirty="0" smtClean="0">
              <a:solidFill>
                <a:srgbClr val="FF9A05"/>
              </a:solidFill>
              <a:latin typeface="Cambria" panose="02040503050406030204" pitchFamily="18" charset="0"/>
            </a:endParaRPr>
          </a:p>
          <a:p>
            <a:endParaRPr lang="ru-RU" sz="2000" b="1" dirty="0">
              <a:solidFill>
                <a:srgbClr val="FF9A05"/>
              </a:solidFill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065311" y="4071726"/>
            <a:ext cx="3561789" cy="64807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065313" y="4071726"/>
            <a:ext cx="3561787" cy="584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40</a:t>
            </a:r>
            <a:r>
              <a:rPr lang="ru-RU" sz="3200" dirty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 % </a:t>
            </a:r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к 2030 году</a:t>
            </a:r>
            <a:endParaRPr lang="ru-RU" sz="32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38839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15616" y="-20538"/>
            <a:ext cx="7200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ЧИСЛО ПОСЕЩЕНИЙ БИБЛИОТЕК</a:t>
            </a:r>
            <a:endParaRPr lang="ru-RU" sz="28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11" name="Диаграмма 10"/>
          <p:cNvGraphicFramePr/>
          <p:nvPr>
            <p:extLst>
              <p:ext uri="{D42A27DB-BD31-4B8C-83A1-F6EECF244321}">
                <p14:modId xmlns:p14="http://schemas.microsoft.com/office/powerpoint/2010/main" val="3185933594"/>
              </p:ext>
            </p:extLst>
          </p:nvPr>
        </p:nvGraphicFramePr>
        <p:xfrm>
          <a:off x="107504" y="350115"/>
          <a:ext cx="3528392" cy="40461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264921" y="4030499"/>
            <a:ext cx="615600" cy="22478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419512" y="4031794"/>
            <a:ext cx="615600" cy="22478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3996537"/>
            <a:ext cx="632601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2018</a:t>
            </a:r>
            <a:endParaRPr lang="ru-RU" sz="1400" b="1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358568" y="3990298"/>
            <a:ext cx="69840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2019</a:t>
            </a:r>
            <a:endParaRPr lang="ru-RU" sz="1400" b="1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442332" y="4038034"/>
            <a:ext cx="615600" cy="224784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40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447632" y="4002778"/>
            <a:ext cx="612200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contourClr>
                <a:srgbClr val="DDDDDD"/>
              </a:contourClr>
            </a:sp3d>
          </a:bodyPr>
          <a:lstStyle/>
          <a:p>
            <a:pPr algn="ctr"/>
            <a:r>
              <a:rPr lang="ru-RU" sz="1400" b="1" dirty="0" smtClean="0">
                <a:ln w="11430"/>
                <a:solidFill>
                  <a:prstClr val="white"/>
                </a:solidFill>
                <a:latin typeface="Cambria" panose="02040503050406030204" pitchFamily="18" charset="0"/>
              </a:rPr>
              <a:t>2020</a:t>
            </a:r>
            <a:endParaRPr lang="ru-RU" sz="1400" b="1" dirty="0">
              <a:ln w="11430"/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107504" y="4227934"/>
            <a:ext cx="33123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cap="small" dirty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Arial Unicode MS"/>
              </a:rPr>
              <a:t>Динамика  числа  посещений  муниципальных  </a:t>
            </a:r>
            <a:r>
              <a:rPr lang="ru-RU" sz="1600" cap="small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Cambria" panose="02040503050406030204" pitchFamily="18" charset="0"/>
                <a:ea typeface="Arial Unicode MS"/>
              </a:rPr>
              <a:t>библиотек (тыс.) </a:t>
            </a:r>
            <a:endParaRPr lang="ru-RU" sz="1600" cap="small" dirty="0">
              <a:solidFill>
                <a:prstClr val="black">
                  <a:lumMod val="75000"/>
                  <a:lumOff val="25000"/>
                </a:prstClr>
              </a:solidFill>
              <a:latin typeface="Cambria" panose="02040503050406030204" pitchFamily="18" charset="0"/>
              <a:ea typeface="Arial Unicode MS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РЕНОВАЦИЯ БИБЛИОТЕЧНОЙ ДЕЯТЕЛЬНОСТИ – РАЗВИТИЕ ЧТЕНИЯ </a:t>
            </a: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ГРАМОТНОСТИ</a:t>
            </a:r>
          </a:p>
        </p:txBody>
      </p:sp>
      <p:pic>
        <p:nvPicPr>
          <p:cNvPr id="2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7510" y="2266179"/>
            <a:ext cx="674659" cy="1097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296450" y="2491031"/>
            <a:ext cx="3384376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В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 1,3 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РАЗА К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2019</a:t>
            </a:r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 ГОДУ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330" y="3594461"/>
            <a:ext cx="657021" cy="106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067944" y="708119"/>
            <a:ext cx="50889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b="1" dirty="0" smtClean="0">
                <a:ln w="18415" cmpd="sng">
                  <a:noFill/>
                  <a:prstDash val="solid"/>
                </a:ln>
                <a:solidFill>
                  <a:srgbClr val="FF9A05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СТРАТЕГИЯ РАЗВИТИЯ БИБЛИОТЕЧНОГО ДЕЛА В РОССИИ </a:t>
            </a:r>
          </a:p>
          <a:p>
            <a:pPr algn="r"/>
            <a:r>
              <a:rPr lang="ru-RU" sz="2000" b="1" dirty="0" smtClean="0">
                <a:ln w="18415" cmpd="sng">
                  <a:noFill/>
                  <a:prstDash val="solid"/>
                </a:ln>
                <a:solidFill>
                  <a:srgbClr val="FF9A05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ДО 2030 ГОДА</a:t>
            </a:r>
            <a:endParaRPr lang="ru-RU" sz="2000" b="1" dirty="0">
              <a:solidFill>
                <a:srgbClr val="FF9A05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296450" y="3831344"/>
            <a:ext cx="3384376" cy="584775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В</a:t>
            </a:r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3 </a:t>
            </a:r>
            <a:r>
              <a:rPr lang="ru-RU" sz="16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РАЗА К </a:t>
            </a:r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2019</a:t>
            </a:r>
            <a:r>
              <a:rPr lang="ru-RU" sz="16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 ГОДУ</a:t>
            </a:r>
            <a:endParaRPr lang="ru-RU" sz="16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211960" y="1739592"/>
            <a:ext cx="487732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small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Посещения массовых мероприятий</a:t>
            </a:r>
          </a:p>
        </p:txBody>
      </p:sp>
    </p:spTree>
    <p:extLst>
      <p:ext uri="{BB962C8B-B14F-4D97-AF65-F5344CB8AC3E}">
        <p14:creationId xmlns:p14="http://schemas.microsoft.com/office/powerpoint/2010/main" val="49404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www.culture.ru/storage/images/4726affcaaf7197d2e1986263521efa3/cbbf94a5d64c1d1693dda425c1f99822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-3" y="-4262"/>
            <a:ext cx="5651502" cy="51477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15515" y="1203598"/>
            <a:ext cx="4200901" cy="23658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C790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279686" y="1956777"/>
            <a:ext cx="38207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</a:t>
            </a:r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РАЗВИТИЯ </a:t>
            </a:r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МЕСТНЫХ </a:t>
            </a:r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СООБЩЕСТВ</a:t>
            </a:r>
            <a:endParaRPr lang="ru-RU" sz="2400" b="1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57982" y="1491630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57982" y="3267254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0502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652120" y="1"/>
            <a:ext cx="3491261" cy="514349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95347" y="1575832"/>
            <a:ext cx="289602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Город Белгород</a:t>
            </a:r>
            <a:endParaRPr lang="ru-RU" sz="2000" cap="all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885763" y="999768"/>
            <a:ext cx="2905613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4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млн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682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тыс. руб.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905276" y="2655952"/>
            <a:ext cx="29872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Яковлевский</a:t>
            </a:r>
            <a:r>
              <a:rPr lang="ru-RU" sz="20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городской </a:t>
            </a:r>
            <a:r>
              <a:rPr lang="ru-RU" sz="2000" cap="all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округ</a:t>
            </a:r>
            <a:endParaRPr lang="ru-RU" sz="2000" cap="all" spc="-10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905275" y="3978535"/>
            <a:ext cx="32381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all" spc="-70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Красногвардейский</a:t>
            </a:r>
            <a:r>
              <a:rPr lang="ru-RU" sz="20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район</a:t>
            </a:r>
            <a:endParaRPr lang="ru-RU" sz="2000" cap="all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923099" y="2079888"/>
            <a:ext cx="2905613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3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млн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652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тыс. руб.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923099" y="3402471"/>
            <a:ext cx="2905613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1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млн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990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тыс. руб.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796136" y="464354"/>
            <a:ext cx="323291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ЗА 3 ГОДА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РАЗВИТИЯ МЕСТНЫХ СООБЩЕСТВ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239837" y="610112"/>
            <a:ext cx="2088233" cy="9361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1979712" y="1258184"/>
            <a:ext cx="2808312" cy="584775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8,5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млн. руб.</a:t>
            </a:r>
          </a:p>
        </p:txBody>
      </p:sp>
      <p:sp>
        <p:nvSpPr>
          <p:cNvPr id="27" name="Прямоугольник 26"/>
          <p:cNvSpPr/>
          <p:nvPr/>
        </p:nvSpPr>
        <p:spPr>
          <a:xfrm>
            <a:off x="407217" y="754128"/>
            <a:ext cx="19208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2019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год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1520" y="1978264"/>
            <a:ext cx="2088233" cy="9361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1991395" y="2626336"/>
            <a:ext cx="2808312" cy="584775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12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млн. руб.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18900" y="2122280"/>
            <a:ext cx="192085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2020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год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51518" y="3355127"/>
            <a:ext cx="2088233" cy="93610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1991393" y="4003199"/>
            <a:ext cx="2808312" cy="584775"/>
          </a:xfrm>
          <a:prstGeom prst="rect">
            <a:avLst/>
          </a:prstGeom>
          <a:solidFill>
            <a:srgbClr val="FFC00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5,5 </a:t>
            </a:r>
            <a:r>
              <a:rPr lang="ru-RU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млн. руб.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418898" y="3363838"/>
            <a:ext cx="19208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2021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год</a:t>
            </a:r>
          </a:p>
          <a:p>
            <a:r>
              <a:rPr lang="en-US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I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полугодие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5496" y="-20538"/>
            <a:ext cx="90290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ГРАНТОВАЯ ДЕЯТЕЛЬНОСТЬ БИБЛИОТЕК</a:t>
            </a:r>
            <a:endParaRPr lang="ru-RU" sz="24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849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РАЗВИТИЯ МЕСТНЫХ СООБЩЕСТВ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3443141"/>
            <a:ext cx="9144000" cy="1360855"/>
          </a:xfrm>
          <a:prstGeom prst="rect">
            <a:avLst/>
          </a:prstGeom>
          <a:solidFill>
            <a:srgbClr val="FFC000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C790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51520" y="2658275"/>
            <a:ext cx="2808311" cy="15696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7504" y="2658276"/>
            <a:ext cx="280831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Арт-бульвар 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Pro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свет 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2770" y="3703299"/>
            <a:ext cx="2808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Яковлевская</a:t>
            </a:r>
            <a:r>
              <a:rPr lang="ru-RU" sz="14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центральная библиотека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03846" y="2638060"/>
            <a:ext cx="2808311" cy="15696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03847" y="2930375"/>
            <a:ext cx="2808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"Ex </a:t>
            </a:r>
            <a:r>
              <a:rPr lang="en-US" sz="3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libris</a:t>
            </a:r>
            <a:r>
              <a:rPr lang="en-US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"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185096" y="3683084"/>
            <a:ext cx="2808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валуйская</a:t>
            </a:r>
            <a:r>
              <a:rPr lang="ru-RU" sz="14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центральная библиотека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181469" y="2636644"/>
            <a:ext cx="2808311" cy="156965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012158" y="2636645"/>
            <a:ext cx="313184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Мастерская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 </a:t>
            </a:r>
            <a:r>
              <a:rPr lang="ru-RU" sz="3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мультипликатора </a:t>
            </a:r>
            <a:endParaRPr lang="ru-RU" sz="3000" spc="-15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162719" y="3681668"/>
            <a:ext cx="28083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cap="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Губкинская</a:t>
            </a:r>
            <a:r>
              <a:rPr lang="ru-RU" sz="1400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центральная городская библиотека </a:t>
            </a:r>
            <a:endParaRPr lang="ru-RU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525641" y="2766614"/>
            <a:ext cx="21984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cap="all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студии каллиграфии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35496" y="-20538"/>
            <a:ext cx="902905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конкурс президентского фонда культурных инициатив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358178" y="772965"/>
            <a:ext cx="1405510" cy="2158825"/>
            <a:chOff x="378145" y="917732"/>
            <a:chExt cx="981951" cy="1675348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378146" y="917732"/>
              <a:ext cx="981950" cy="853063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4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55</a:t>
              </a:r>
              <a:endParaRPr lang="ru-RU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78145" y="1762083"/>
              <a:ext cx="981951" cy="83099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prstMaterial="metal">
                <a:contourClr>
                  <a:schemeClr val="bg2"/>
                </a:contourClr>
              </a:sp3d>
            </a:bodyPr>
            <a:lstStyle/>
            <a:p>
              <a:pPr algn="ctr"/>
              <a:r>
                <a:rPr lang="ru-RU" sz="2400" cap="all" dirty="0">
                  <a:ln w="18415" cmpd="sng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  <a:cs typeface="Times New Roman" panose="02020603050405020304" pitchFamily="18" charset="0"/>
                </a:rPr>
                <a:t>3аявок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417134" y="989063"/>
            <a:ext cx="1499319" cy="883841"/>
            <a:chOff x="378145" y="1186019"/>
            <a:chExt cx="1276361" cy="88384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378146" y="1186019"/>
              <a:ext cx="738536" cy="5847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6</a:t>
              </a:r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78145" y="1762083"/>
              <a:ext cx="1276361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prstMaterial="metal">
                <a:contourClr>
                  <a:schemeClr val="bg2"/>
                </a:contourClr>
              </a:sp3d>
            </a:bodyPr>
            <a:lstStyle/>
            <a:p>
              <a:r>
                <a:rPr lang="ru-RU" sz="1400" cap="all" dirty="0">
                  <a:ln w="18415" cmpd="sng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  <a:cs typeface="Times New Roman" panose="02020603050405020304" pitchFamily="18" charset="0"/>
                </a:rPr>
                <a:t>3аявок</a:t>
              </a: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3307394" y="1142951"/>
            <a:ext cx="21287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Город Белгород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5545724" y="987574"/>
            <a:ext cx="1499319" cy="883841"/>
            <a:chOff x="378145" y="1186019"/>
            <a:chExt cx="1276361" cy="883841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378146" y="1186019"/>
              <a:ext cx="738536" cy="5847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5</a:t>
              </a:r>
              <a:endPara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  <p:sp>
          <p:nvSpPr>
            <p:cNvPr id="29" name="Прямоугольник 28"/>
            <p:cNvSpPr/>
            <p:nvPr/>
          </p:nvSpPr>
          <p:spPr>
            <a:xfrm>
              <a:off x="378145" y="1762083"/>
              <a:ext cx="1276361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prstMaterial="metal">
                <a:contourClr>
                  <a:schemeClr val="bg2"/>
                </a:contourClr>
              </a:sp3d>
            </a:bodyPr>
            <a:lstStyle/>
            <a:p>
              <a:r>
                <a:rPr lang="ru-RU" sz="1400" cap="all" dirty="0">
                  <a:ln w="18415" cmpd="sng">
                    <a:noFill/>
                    <a:prstDash val="solid"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  <a:cs typeface="Times New Roman" panose="02020603050405020304" pitchFamily="18" charset="0"/>
                </a:rPr>
                <a:t>3аявок</a:t>
              </a:r>
            </a:p>
          </p:txBody>
        </p:sp>
      </p:grpSp>
      <p:sp>
        <p:nvSpPr>
          <p:cNvPr id="30" name="Прямоугольник 29"/>
          <p:cNvSpPr/>
          <p:nvPr/>
        </p:nvSpPr>
        <p:spPr>
          <a:xfrm>
            <a:off x="6434589" y="1142951"/>
            <a:ext cx="26299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Алексеевский, </a:t>
            </a:r>
            <a:r>
              <a:rPr lang="ru-RU" cap="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Новооскольский</a:t>
            </a:r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cap="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Валуйский</a:t>
            </a:r>
            <a:endParaRPr lang="ru-RU" cap="all" dirty="0" smtClean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  <a:p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Городские округа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605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совещания\2021\Стратегическая сессия\14 января\Фото\8R1B1536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51618" y="2517845"/>
            <a:ext cx="4587015" cy="2633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совещания\2021\Стратегическая сессия\14 января\Заставка_Стратегическая сесс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07"/>
            <a:ext cx="4572000" cy="2610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D:\совещания\2021\Стратегическая сессия\17 февраля\Заставка_Стратегическая сесс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396" y="2614205"/>
            <a:ext cx="4587014" cy="253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15014" y="0"/>
            <a:ext cx="4587014" cy="2614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1536977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 descr="https://gorodrabot.ru/images/news/102681.jpg?v=1590011027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5651501" cy="51740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115515" y="1203598"/>
            <a:ext cx="4200901" cy="23658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C7906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79686" y="1779662"/>
            <a:ext cx="38207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РАЗВИТИЕ </a:t>
            </a:r>
          </a:p>
          <a:p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ЦИФРОВЫХ КОМПЕТЕНЦИЙ</a:t>
            </a:r>
            <a:endParaRPr lang="ru-RU" sz="2400" b="1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4257982" y="1491630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4257982" y="3267254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33086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339502"/>
            <a:ext cx="4104456" cy="4825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32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ЦИФРОВОЙ КУРАТОР</a:t>
            </a:r>
            <a:r>
              <a:rPr lang="ru-RU" sz="32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 – 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специалист в области компьютерной грамотности, помогающий гражданам получить навыки работы </a:t>
            </a:r>
            <a:endParaRPr lang="ru-RU" sz="2400" cap="small" dirty="0" smtClean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с 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компьютером, </a:t>
            </a:r>
            <a:endParaRPr lang="ru-RU" sz="2400" cap="small" dirty="0" smtClean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оргтехникой </a:t>
            </a:r>
          </a:p>
          <a:p>
            <a:pPr>
              <a:lnSpc>
                <a:spcPct val="150000"/>
              </a:lnSpc>
            </a:pP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электронными ресурсами.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РАЗВИТИЕ </a:t>
            </a:r>
            <a:r>
              <a:rPr lang="ru-RU" cap="small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ЦИФРОВЫХ </a:t>
            </a:r>
            <a:r>
              <a:rPr lang="ru-RU" cap="small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КОМПЕТЕНЦИЙ</a:t>
            </a:r>
          </a:p>
        </p:txBody>
      </p:sp>
      <p:pic>
        <p:nvPicPr>
          <p:cNvPr id="13314" name="Picture 2" descr="https://sun9-78.userapi.com/impg/uRbwq1oDiL4KcrIu9xiACRwh02_ffkjx6OiV9g/IXcaV33wbmg.jpg?size=2560x1920&amp;quality=96&amp;sign=10d873c1060de6231fce0e5a7e00cca7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78422" y="-13017"/>
            <a:ext cx="4580950" cy="4816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156184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17" t="3162" r="3481" b="7345"/>
          <a:stretch/>
        </p:blipFill>
        <p:spPr bwMode="auto">
          <a:xfrm>
            <a:off x="0" y="0"/>
            <a:ext cx="9369778" cy="5143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004048" y="699542"/>
            <a:ext cx="4389301" cy="2671299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5004048" y="771550"/>
            <a:ext cx="446449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Внедрение </a:t>
            </a: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«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безбумажной технологии» </a:t>
            </a: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обслуживания 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пользователей </a:t>
            </a: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и  организация 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учета </a:t>
            </a:r>
            <a:r>
              <a:rPr lang="ru-RU" sz="24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статистики  во  </a:t>
            </a:r>
            <a:r>
              <a:rPr lang="ru-RU" sz="24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всех библиотеках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5192448" y="2786066"/>
            <a:ext cx="419761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Проект Стратегии  </a:t>
            </a:r>
            <a:r>
              <a:rPr lang="ru-RU" sz="1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развития библиотечного</a:t>
            </a:r>
          </a:p>
          <a:p>
            <a:pPr algn="r"/>
            <a:r>
              <a:rPr lang="ru-RU" sz="1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дела </a:t>
            </a:r>
            <a:r>
              <a:rPr lang="ru-RU" sz="1600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области до 2030 года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РАЗВИТИЕ </a:t>
            </a:r>
            <a:r>
              <a:rPr lang="ru-RU" cap="small" spc="3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ЦИФРОВЫХ </a:t>
            </a:r>
            <a:r>
              <a:rPr lang="ru-RU" cap="small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КОМПЕТЕНЦИЙ</a:t>
            </a:r>
          </a:p>
        </p:txBody>
      </p:sp>
    </p:spTree>
    <p:extLst>
      <p:ext uri="{BB962C8B-B14F-4D97-AF65-F5344CB8AC3E}">
        <p14:creationId xmlns:p14="http://schemas.microsoft.com/office/powerpoint/2010/main" val="33111641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i07.fotocdn.net/s27/111/public_pin_m/419/2665325166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21311" y="0"/>
            <a:ext cx="5691882" cy="5143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115515" y="1203598"/>
            <a:ext cx="4200901" cy="236586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EC7906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355977" y="1578154"/>
            <a:ext cx="352839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КУЛЬТУРНОГО </a:t>
            </a:r>
          </a:p>
          <a:p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ТВОРЧЕСКОГО РАЗВИТИЯ ЛЮДЕЙ</a:t>
            </a:r>
            <a:endParaRPr lang="ru-RU" sz="2400" b="1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4257982" y="1491630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4257982" y="3267254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1540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Picture 4" descr="Z:\Common\Temp\НМО\Яковлево\R3r6ASwDCyk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76"/>
          <a:stretch/>
        </p:blipFill>
        <p:spPr bwMode="auto">
          <a:xfrm>
            <a:off x="5589142" y="0"/>
            <a:ext cx="3564442" cy="51698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D:\фото для доклада\Фото муниципальных библиотек\МОДЕЛЬНЫЕ\Фото модельных библиотек 2020\Шебекинская центральная городская библиотека. Мастер-класс Разработка компьютерных игр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445" y="6243"/>
            <a:ext cx="3899697" cy="2600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sun9-32.userapi.com/impg/kUKMGdfo1vZOhK_r47hRV_ATxNNmSuR7VBfT_w/lyWRP6eSf5E.jpg?size=1440x2160&amp;quality=96&amp;sign=64b127883bed2b044dd275ab3070ec1e&amp;type=album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384"/>
          <a:stretch/>
        </p:blipFill>
        <p:spPr bwMode="auto">
          <a:xfrm>
            <a:off x="0" y="2551179"/>
            <a:ext cx="3882714" cy="2598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dshi1tlt.ru/wp-content/uploads/LogoBlackWW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5" y="-452587"/>
            <a:ext cx="2265901" cy="2265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0394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6166105" y="1"/>
            <a:ext cx="2977275" cy="149162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166106" y="1491630"/>
            <a:ext cx="2987204" cy="365360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6141" y="1973126"/>
            <a:ext cx="240258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МОДЕЛЬНЫХ</a:t>
            </a:r>
          </a:p>
          <a:p>
            <a:r>
              <a:rPr lang="ru-RU" sz="2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 БИБЛИОТЕК </a:t>
            </a:r>
            <a:endParaRPr lang="ru-RU" sz="28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27328" y="411510"/>
            <a:ext cx="2088233" cy="153830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/>
          </a:p>
        </p:txBody>
      </p:sp>
      <p:sp>
        <p:nvSpPr>
          <p:cNvPr id="2" name="Прямоугольник 1"/>
          <p:cNvSpPr/>
          <p:nvPr/>
        </p:nvSpPr>
        <p:spPr>
          <a:xfrm>
            <a:off x="6156177" y="915566"/>
            <a:ext cx="263519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Город </a:t>
            </a:r>
            <a:r>
              <a:rPr lang="en-US" sz="2000" cap="all" spc="-100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  </a:t>
            </a:r>
            <a:r>
              <a:rPr lang="ru-RU" sz="2000" cap="all" spc="-100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белгород</a:t>
            </a:r>
            <a:endParaRPr lang="ru-RU" sz="2000" cap="all" spc="-100" dirty="0">
              <a:ln w="18415" cmpd="sng">
                <a:noFill/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1146" y="267494"/>
            <a:ext cx="1699246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2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заявки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156176" y="2211710"/>
            <a:ext cx="29872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all" spc="-100" dirty="0" err="1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Борисовский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endParaRPr lang="ru-RU" sz="2000" cap="all" spc="-100" dirty="0" smtClean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  <a:p>
            <a:r>
              <a:rPr lang="ru-RU" sz="2000" cap="all" spc="-10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Ивнянский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all" spc="-100" dirty="0" err="1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Краснояружский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all" spc="-100" dirty="0" err="1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Красненский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all" spc="-100" dirty="0" err="1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Прохоровский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all" spc="-100" dirty="0" err="1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Ровеньский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районы, </a:t>
            </a:r>
            <a:r>
              <a:rPr lang="ru-RU" sz="2000" cap="all" spc="-10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Губкинский</a:t>
            </a:r>
            <a:r>
              <a:rPr lang="ru-RU" sz="2000" cap="all" spc="-1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sz="2000" cap="all" spc="-100" dirty="0" err="1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Новооскольский</a:t>
            </a:r>
            <a:r>
              <a:rPr lang="ru-RU" sz="2000" cap="all" spc="-100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городские округа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27584" y="915566"/>
            <a:ext cx="10358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347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473154" y="1635646"/>
            <a:ext cx="1699246" cy="5760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0 </a:t>
            </a:r>
            <a:r>
              <a:rPr lang="ru-RU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заявок</a:t>
            </a:r>
            <a:endParaRPr lang="ru-RU" sz="2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961507" y="3204140"/>
            <a:ext cx="2402581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rgbClr val="FF9A05"/>
                </a:solidFill>
                <a:latin typeface="Cambria" pitchFamily="18" charset="0"/>
                <a:ea typeface="Cambria" pitchFamily="18" charset="0"/>
              </a:rPr>
              <a:t>МОДЕЛЬНЫХ</a:t>
            </a:r>
          </a:p>
          <a:p>
            <a:r>
              <a:rPr lang="ru-RU" sz="2800" dirty="0" smtClean="0">
                <a:solidFill>
                  <a:srgbClr val="FF9A05"/>
                </a:solidFill>
                <a:latin typeface="Cambria" pitchFamily="18" charset="0"/>
                <a:ea typeface="Cambria" pitchFamily="18" charset="0"/>
              </a:rPr>
              <a:t>БИБЛИОТЕК</a:t>
            </a:r>
          </a:p>
          <a:p>
            <a:r>
              <a:rPr lang="ru-RU" sz="2800" dirty="0" smtClean="0">
                <a:solidFill>
                  <a:srgbClr val="FF9A05"/>
                </a:solidFill>
                <a:latin typeface="Cambria" pitchFamily="18" charset="0"/>
                <a:ea typeface="Cambria" pitchFamily="18" charset="0"/>
              </a:rPr>
              <a:t>НОВОГО </a:t>
            </a:r>
          </a:p>
          <a:p>
            <a:r>
              <a:rPr lang="ru-RU" sz="2800" dirty="0" smtClean="0">
                <a:solidFill>
                  <a:srgbClr val="FF9A05"/>
                </a:solidFill>
                <a:latin typeface="Cambria" pitchFamily="18" charset="0"/>
                <a:ea typeface="Cambria" pitchFamily="18" charset="0"/>
              </a:rPr>
              <a:t>ПОКОЛЕНИЯ </a:t>
            </a:r>
            <a:endParaRPr lang="ru-RU" sz="2800" dirty="0">
              <a:solidFill>
                <a:srgbClr val="FF9A05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050392" y="1665838"/>
            <a:ext cx="2088233" cy="153830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3851920" y="2079888"/>
            <a:ext cx="46839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6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06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3"/>
          <a:stretch/>
        </p:blipFill>
        <p:spPr bwMode="auto">
          <a:xfrm>
            <a:off x="323528" y="295067"/>
            <a:ext cx="3277253" cy="46085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354214"/>
            <a:ext cx="5177967" cy="35413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67758" y="282886"/>
            <a:ext cx="43023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</a:rPr>
              <a:t>СТРАТЕГИЯ </a:t>
            </a:r>
            <a:r>
              <a:rPr lang="ru-RU" sz="4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</a:rPr>
              <a:t> 2030</a:t>
            </a:r>
            <a:endParaRPr lang="ru-RU" sz="4000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18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43390"/>
            <a:ext cx="9156845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КУЛЬТУРНОГО И ТВОРЧЕСКОГО РАЗВИТИЯ ЛЮДЕЙ</a:t>
            </a:r>
            <a:endParaRPr lang="ru-RU" sz="20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2104" y="0"/>
            <a:ext cx="5750708" cy="4743389"/>
          </a:xfrm>
          <a:prstGeom prst="rect">
            <a:avLst/>
          </a:prstGeom>
          <a:solidFill>
            <a:srgbClr val="7B8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-20538"/>
            <a:ext cx="58681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Библиотечные Клубные объединения</a:t>
            </a:r>
            <a:endParaRPr lang="ru-RU" sz="2400" cap="small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317708" y="1059582"/>
            <a:ext cx="1540218" cy="707924"/>
            <a:chOff x="51036" y="1321480"/>
            <a:chExt cx="1540218" cy="707924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51036" y="1321480"/>
              <a:ext cx="1540218" cy="7079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179512" y="1321480"/>
              <a:ext cx="115089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2 </a:t>
              </a:r>
              <a:r>
                <a:rPr lang="ru-RU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КЛУБА</a:t>
              </a:r>
              <a:endPara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</p:grpSp>
      <p:sp>
        <p:nvSpPr>
          <p:cNvPr id="31" name="Прямоугольник 30"/>
          <p:cNvSpPr/>
          <p:nvPr/>
        </p:nvSpPr>
        <p:spPr>
          <a:xfrm>
            <a:off x="1975003" y="1228878"/>
            <a:ext cx="410916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 среднем на 1 библиотеку</a:t>
            </a:r>
            <a:endParaRPr lang="ru-RU" cap="small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56186" y="3592636"/>
            <a:ext cx="217159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spc="-10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Волоконовский</a:t>
            </a:r>
            <a:r>
              <a:rPr lang="ru-RU" cap="all" spc="-1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</a:t>
            </a:r>
          </a:p>
          <a:p>
            <a:r>
              <a:rPr lang="ru-RU" cap="all" spc="-10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ивнянский</a:t>
            </a:r>
            <a:r>
              <a:rPr lang="ru-RU" cap="all" spc="-1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районы </a:t>
            </a:r>
            <a:endParaRPr lang="ru-RU" cap="all" spc="-1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539553" y="3008855"/>
            <a:ext cx="1620000" cy="584775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5,1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%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3419872" y="3540656"/>
            <a:ext cx="232873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all" spc="-10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Губкинский</a:t>
            </a:r>
            <a:r>
              <a:rPr lang="ru-RU" cap="all" spc="-1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, </a:t>
            </a:r>
            <a:r>
              <a:rPr lang="ru-RU" cap="all" spc="-100" dirty="0" err="1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старооскольский</a:t>
            </a:r>
            <a:r>
              <a:rPr lang="ru-RU" cap="all" spc="-100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городские  округа</a:t>
            </a:r>
            <a:endParaRPr lang="ru-RU" cap="all" spc="-100" dirty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3491879" y="2951818"/>
            <a:ext cx="1620000" cy="5847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0,5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%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252129" y="2355726"/>
            <a:ext cx="532798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Охват населения</a:t>
            </a:r>
            <a:endParaRPr lang="ru-RU" sz="2400" cap="small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pic>
        <p:nvPicPr>
          <p:cNvPr id="3074" name="Picture 2" descr="https://sun9-60.userapi.com/impg/8wS73_q2FVbxAVq2blbtuRW0SEwPP3DVRYxLxQ/WG7luaB2xos.jpg?size=1280x957&amp;quality=96&amp;sign=40358ebc86ae1b89a151d1ad66862c8a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48604" y="-1"/>
            <a:ext cx="3395396" cy="23338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sun9-75.userapi.com/impg/c855132/v855132611/1b58e4/aClREJ39_RE.jpg?size=640x424&amp;quality=96&amp;sign=4387e55e885a6b7483f6b106568688ef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48604" y="2333895"/>
            <a:ext cx="3395396" cy="2409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3459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rgub.ru/img/news/7144-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12" t="14148" r="6126" b="9358"/>
          <a:stretch/>
        </p:blipFill>
        <p:spPr bwMode="auto">
          <a:xfrm>
            <a:off x="4578422" y="1698"/>
            <a:ext cx="4578424" cy="3110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https://www.thenakedscientists.com/sites/default/files/styles/featured_image/public/media/media/x2016_09_UJ_Meet_Up_Makerspace_,P28c,P29_Lukas_Boxberger.jpg,qitok=ZHKH7_e5.pagespeed.ic.3aLVlLCCHC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66"/>
          <a:stretch/>
        </p:blipFill>
        <p:spPr bwMode="auto">
          <a:xfrm>
            <a:off x="2310" y="2229492"/>
            <a:ext cx="4785713" cy="291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821" y="251812"/>
            <a:ext cx="476120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small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ГЕЙМИФИКАЦИЯ</a:t>
            </a:r>
            <a:r>
              <a:rPr lang="ru-RU" sz="2800" cap="small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 – </a:t>
            </a:r>
            <a:endParaRPr lang="ru-RU" sz="2800" cap="small" spc="-100" dirty="0" smtClean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  <a:p>
            <a:r>
              <a:rPr lang="ru-RU" sz="2800" cap="small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это </a:t>
            </a:r>
            <a:r>
              <a:rPr lang="ru-RU" sz="2800" cap="small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внедрение игровых форм </a:t>
            </a:r>
            <a:endParaRPr lang="ru-RU" sz="2800" cap="small" spc="-100" dirty="0" smtClean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  <a:p>
            <a:r>
              <a:rPr lang="ru-RU" sz="2800" cap="small" spc="-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в </a:t>
            </a:r>
            <a:r>
              <a:rPr lang="ru-RU" sz="2800" cap="small" spc="-1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неигровой контекст: работу, учебу и повседневную жизнь. </a:t>
            </a:r>
          </a:p>
        </p:txBody>
      </p:sp>
      <p:pic>
        <p:nvPicPr>
          <p:cNvPr id="1030" name="Picture 6" descr="https://cdn.spbdnevnik.ru/uploads/block/image/465337/__medium_GLUZ6126.jp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1" t="8589"/>
          <a:stretch/>
        </p:blipFill>
        <p:spPr bwMode="auto">
          <a:xfrm>
            <a:off x="4578422" y="2229492"/>
            <a:ext cx="4565578" cy="294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4771749"/>
            <a:ext cx="9156845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КУЛЬТУРНОГО И ТВОРЧЕСКОГО РАЗВИТИЯ ЛЮДЕЙ</a:t>
            </a:r>
            <a:endParaRPr lang="ru-RU" sz="20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313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Z:\Common\Temp\НМО\Видеостена_На бис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067"/>
          <a:stretch/>
        </p:blipFill>
        <p:spPr bwMode="auto">
          <a:xfrm>
            <a:off x="14892" y="2632982"/>
            <a:ext cx="4779217" cy="2385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742113" y="2677602"/>
            <a:ext cx="4401888" cy="2484524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030" name="Picture 6" descr="https://sun9-66.userapi.com/impg/7DBqsJaSHFuvr6SpKtrOUh9AiiUfcig8Zn3vug/C-lNFumWdnI.jpg?size=2560x1707&amp;quality=96&amp;sign=73c4cdf82b09511baf7ee5f1e1d0ffd6&amp;type=album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43633" y="1"/>
            <a:ext cx="4500610" cy="2677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Z:\Common\Temp\!Типография\БИС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" y="-3406"/>
            <a:ext cx="4763083" cy="2681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764426" y="2931790"/>
            <a:ext cx="2176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78</a:t>
            </a:r>
            <a:r>
              <a:rPr lang="ru-RU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библиотек </a:t>
            </a:r>
            <a:r>
              <a:rPr lang="ru-RU" sz="16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   </a:t>
            </a:r>
            <a:endParaRPr lang="ru-RU" cap="all" dirty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962970" y="2931790"/>
            <a:ext cx="2202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cap="all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1000</a:t>
            </a:r>
            <a:r>
              <a:rPr lang="ru-RU" cap="all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участников</a:t>
            </a:r>
            <a:endParaRPr lang="ru-RU" cap="all" dirty="0">
              <a:ln w="18415" cmpd="sng">
                <a:noFill/>
                <a:prstDash val="solid"/>
              </a:ln>
              <a:solidFill>
                <a:prstClr val="white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717572" y="3661352"/>
            <a:ext cx="2176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157</a:t>
            </a:r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библиотек </a:t>
            </a:r>
            <a:r>
              <a:rPr lang="ru-RU" sz="16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   </a:t>
            </a:r>
            <a:endParaRPr lang="ru-RU" cap="all" dirty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916116" y="3661352"/>
            <a:ext cx="220201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cap="all" dirty="0" smtClean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5700</a:t>
            </a:r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участников</a:t>
            </a:r>
            <a:endParaRPr lang="ru-RU" cap="all" dirty="0">
              <a:ln w="18415" cmpd="sng">
                <a:noFill/>
                <a:prstDash val="solid"/>
              </a:ln>
              <a:solidFill>
                <a:prstClr val="white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86604" y="4342333"/>
            <a:ext cx="21763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  ?  </a:t>
            </a:r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библиотек </a:t>
            </a:r>
            <a:r>
              <a:rPr lang="ru-RU" sz="16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   </a:t>
            </a:r>
            <a:endParaRPr lang="ru-RU" cap="all" dirty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985148" y="4342333"/>
            <a:ext cx="21234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cap="all" dirty="0" smtClean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  ?    </a:t>
            </a:r>
            <a:r>
              <a:rPr lang="ru-RU" cap="all" dirty="0" smtClean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</a:t>
            </a:r>
            <a:r>
              <a:rPr lang="ru-RU" sz="1600" cap="all" dirty="0">
                <a:ln w="18415" cmpd="sng">
                  <a:noFill/>
                  <a:prstDash val="solid"/>
                </a:ln>
                <a:solidFill>
                  <a:prstClr val="white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участников</a:t>
            </a:r>
            <a:endParaRPr lang="ru-RU" cap="all" dirty="0">
              <a:ln w="18415" cmpd="sng">
                <a:noFill/>
                <a:prstDash val="solid"/>
              </a:ln>
              <a:solidFill>
                <a:prstClr val="white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742113" y="2643758"/>
            <a:ext cx="4401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I</a:t>
            </a:r>
            <a:r>
              <a:rPr lang="ru-RU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 Сезон</a:t>
            </a:r>
            <a:endParaRPr lang="ru-RU" sz="2400" cap="small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762026" y="3363838"/>
            <a:ext cx="4401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II</a:t>
            </a:r>
            <a:r>
              <a:rPr lang="ru-RU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 Сезон</a:t>
            </a:r>
            <a:endParaRPr lang="ru-RU" sz="2400" cap="small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794109" y="4083918"/>
            <a:ext cx="44018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III</a:t>
            </a:r>
            <a:r>
              <a:rPr lang="ru-RU" sz="2400" cap="small" dirty="0" smtClean="0">
                <a:solidFill>
                  <a:prstClr val="white"/>
                </a:solidFill>
                <a:latin typeface="Cambria" panose="02040503050406030204" pitchFamily="18" charset="0"/>
              </a:rPr>
              <a:t> Сезон</a:t>
            </a:r>
            <a:endParaRPr lang="ru-RU" sz="2400" cap="small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0" y="4763928"/>
            <a:ext cx="9156845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 </a:t>
            </a:r>
            <a:r>
              <a:rPr lang="ru-RU" sz="2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КУЛЬТУРНОГО И ТВОРЧЕСКОГО РАЗВИТИЯ ЛЮДЕЙ</a:t>
            </a:r>
            <a:endParaRPr lang="ru-RU" sz="20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178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2051719" y="2129014"/>
            <a:ext cx="3274919" cy="101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320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051719" y="3435846"/>
            <a:ext cx="3274919" cy="101949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320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051719" y="832870"/>
            <a:ext cx="3274919" cy="10188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 sz="320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pic>
        <p:nvPicPr>
          <p:cNvPr id="2050" name="Picture 2" descr="D:\snv\doc_asu\Заявки\КонкурсЛучшихПрактик\ПакетБГУНБ\АСУ\2017\2017.10.10 курсы пенсионеров\8R1B4303___11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91353" y="501318"/>
            <a:ext cx="2671477" cy="154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9" descr="D:\snv\doc_asu\коллегии\2021\март24х7\img\Школа  по  финансовой грамотности\Фото Прохоровская центральная районная библиотека\Фото 5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2"/>
          <a:stretch/>
        </p:blipFill>
        <p:spPr bwMode="auto">
          <a:xfrm>
            <a:off x="7637808" y="1872754"/>
            <a:ext cx="1025023" cy="1613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988327"/>
            <a:ext cx="32749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курсы компьютерной </a:t>
            </a:r>
            <a:r>
              <a:rPr lang="ru-RU" sz="2000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грамотности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051718" y="2420071"/>
            <a:ext cx="32749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«</a:t>
            </a:r>
            <a:r>
              <a:rPr lang="ru-RU" sz="2000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Сам себе финансист</a:t>
            </a:r>
            <a:r>
              <a:rPr lang="ru-RU" sz="1600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»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051718" y="3783217"/>
            <a:ext cx="32749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«</a:t>
            </a:r>
            <a:r>
              <a:rPr lang="ru-RU" sz="2000" cap="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Школа здоровья</a:t>
            </a:r>
            <a:r>
              <a:rPr lang="ru-RU" sz="1200" cap="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»</a:t>
            </a:r>
            <a:endParaRPr lang="ru-RU" sz="1200" cap="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pic>
        <p:nvPicPr>
          <p:cNvPr id="20" name="Picture 2" descr="D:\snv\doc_asu\коллегии\2021\март24х7\img\Школа здоровья СКРИНЫ БАНЕРА И ФОТО\КРАСНОГВАРДЕЙСКИЙ ЦРБ Бирюч\Screenshot_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01163" y="3312755"/>
            <a:ext cx="206166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7" descr="D:\snv\doc_asu\коллегии\2021\март24х7\img\Школа здоровья СКРИНЫ БАНЕРА И ФОТО\МБУК ЦБС № 2 ГУБКИНСКИЙ ГОРОДСКОЙ ОКРУГ\Фото с мероприятий\3 марта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flipH="1">
            <a:off x="5940152" y="3312755"/>
            <a:ext cx="661011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4" descr="D:\snv\doc_asu\коллегии\2021\март24х7\img\Школа  по  финансовой грамотности\Ближнянская №10 Белгородского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40152" y="1872755"/>
            <a:ext cx="1689019" cy="14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0" y="4743390"/>
            <a:ext cx="9156845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КУЛЬТУРНОГО И ТВОРЧЕСКОГО РАЗВИТИЯ ЛЮДЕЙ</a:t>
            </a:r>
            <a:endParaRPr lang="ru-RU" sz="20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18284" y="0"/>
            <a:ext cx="8229600" cy="699542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cap="small" dirty="0" smtClean="0">
                <a:latin typeface="Constantia" panose="02030602050306030303" pitchFamily="18" charset="0"/>
              </a:rPr>
              <a:t>Работа с пожилыми людьми</a:t>
            </a:r>
            <a:endParaRPr lang="ru-RU" sz="3200" cap="small" dirty="0">
              <a:latin typeface="Constantia" panose="02030602050306030303" pitchFamily="18" charset="0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323528" y="3465165"/>
            <a:ext cx="1605978" cy="881923"/>
            <a:chOff x="335406" y="1186019"/>
            <a:chExt cx="1367159" cy="881923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378146" y="1186019"/>
              <a:ext cx="738536" cy="5847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550</a:t>
              </a:r>
              <a:endPara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35406" y="1760165"/>
              <a:ext cx="1367159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prstMaterial="metal">
                <a:contourClr>
                  <a:schemeClr val="bg2"/>
                </a:contourClr>
              </a:sp3d>
            </a:bodyPr>
            <a:lstStyle/>
            <a:p>
              <a:r>
                <a:rPr lang="ru-RU" sz="1400" b="1" cap="small" dirty="0" smtClean="0">
                  <a:ln w="50800"/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anose="02040503050406030204" pitchFamily="18" charset="0"/>
                </a:rPr>
                <a:t>библиотек</a:t>
              </a:r>
              <a:endParaRPr lang="ru-RU" sz="1400" b="1" cap="small" spc="0" dirty="0" smtClean="0">
                <a:ln w="50800"/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mbria" panose="02040503050406030204" pitchFamily="18" charset="0"/>
              </a:endParaRP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251520" y="915566"/>
            <a:ext cx="1605978" cy="883841"/>
            <a:chOff x="287348" y="1186019"/>
            <a:chExt cx="1367159" cy="883841"/>
          </a:xfrm>
        </p:grpSpPr>
        <p:sp>
          <p:nvSpPr>
            <p:cNvPr id="31" name="Прямоугольник 30"/>
            <p:cNvSpPr/>
            <p:nvPr/>
          </p:nvSpPr>
          <p:spPr>
            <a:xfrm>
              <a:off x="378146" y="1186019"/>
              <a:ext cx="738536" cy="5847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591</a:t>
              </a:r>
            </a:p>
          </p:txBody>
        </p:sp>
        <p:sp>
          <p:nvSpPr>
            <p:cNvPr id="32" name="Прямоугольник 31"/>
            <p:cNvSpPr/>
            <p:nvPr/>
          </p:nvSpPr>
          <p:spPr>
            <a:xfrm>
              <a:off x="287348" y="1762083"/>
              <a:ext cx="1367159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prstMaterial="metal">
                <a:contourClr>
                  <a:schemeClr val="bg2"/>
                </a:contourClr>
              </a:sp3d>
            </a:bodyPr>
            <a:lstStyle/>
            <a:p>
              <a:r>
                <a:rPr lang="ru-RU" sz="1400" b="1" cap="small" dirty="0" smtClean="0">
                  <a:ln w="50800"/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anose="02040503050406030204" pitchFamily="18" charset="0"/>
                </a:rPr>
                <a:t>библиотека</a:t>
              </a:r>
              <a:endParaRPr lang="ru-RU" sz="1400" b="1" cap="small" spc="0" dirty="0" smtClean="0">
                <a:ln w="50800"/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mbria" panose="02040503050406030204" pitchFamily="18" charset="0"/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323528" y="2199708"/>
            <a:ext cx="1605978" cy="876098"/>
            <a:chOff x="330088" y="1186019"/>
            <a:chExt cx="1367159" cy="876098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378146" y="1186019"/>
              <a:ext cx="738536" cy="584775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510</a:t>
              </a:r>
            </a:p>
          </p:txBody>
        </p:sp>
        <p:sp>
          <p:nvSpPr>
            <p:cNvPr id="35" name="Прямоугольник 34"/>
            <p:cNvSpPr/>
            <p:nvPr/>
          </p:nvSpPr>
          <p:spPr>
            <a:xfrm>
              <a:off x="330088" y="1754340"/>
              <a:ext cx="1367159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balanced" dir="t">
                  <a:rot lat="0" lon="0" rev="2100000"/>
                </a:lightRig>
              </a:scene3d>
              <a:sp3d prstMaterial="metal">
                <a:contourClr>
                  <a:schemeClr val="bg2"/>
                </a:contourClr>
              </a:sp3d>
            </a:bodyPr>
            <a:lstStyle/>
            <a:p>
              <a:r>
                <a:rPr lang="ru-RU" sz="1400" b="1" cap="small" dirty="0" smtClean="0">
                  <a:ln w="50800"/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anose="02040503050406030204" pitchFamily="18" charset="0"/>
                </a:rPr>
                <a:t>библиотек</a:t>
              </a:r>
              <a:endParaRPr lang="ru-RU" sz="1400" b="1" cap="small" spc="0" dirty="0" smtClean="0">
                <a:ln w="50800"/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Cambria" panose="0204050305040603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3057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4571999" cy="5143500"/>
          </a:xfrm>
          <a:prstGeom prst="rect">
            <a:avLst/>
          </a:prstGeom>
          <a:solidFill>
            <a:srgbClr val="7B8995">
              <a:alpha val="8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grpSp>
        <p:nvGrpSpPr>
          <p:cNvPr id="9" name="Группа 8"/>
          <p:cNvGrpSpPr/>
          <p:nvPr/>
        </p:nvGrpSpPr>
        <p:grpSpPr>
          <a:xfrm>
            <a:off x="4483220" y="1762240"/>
            <a:ext cx="2037377" cy="584775"/>
            <a:chOff x="6480755" y="3751592"/>
            <a:chExt cx="2037377" cy="584775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804248" y="3751592"/>
              <a:ext cx="1440160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6480755" y="3751592"/>
              <a:ext cx="203737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3 %</a:t>
              </a:r>
              <a:endParaRPr lang="ru-RU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</p:grpSp>
      <p:sp>
        <p:nvSpPr>
          <p:cNvPr id="12" name="Прямоугольник 11"/>
          <p:cNvSpPr/>
          <p:nvPr/>
        </p:nvSpPr>
        <p:spPr>
          <a:xfrm>
            <a:off x="4571999" y="267494"/>
            <a:ext cx="453707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cap="small" dirty="0" smtClean="0">
                <a:ln w="18415" cmpd="sng">
                  <a:noFill/>
                  <a:prstDash val="solid"/>
                </a:ln>
                <a:solidFill>
                  <a:srgbClr val="FF9A05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КОЛИЧЕСТВО МОЛОДЫХ СПЕЦИАЛИСТОВ В БИБЛИОТЕЧНЫХ СИСТЕМАХ ОБЛАСТИ</a:t>
            </a:r>
            <a:endParaRPr lang="ru-RU" b="1" cap="small" dirty="0">
              <a:ln w="18415" cmpd="sng">
                <a:noFill/>
                <a:prstDash val="solid"/>
              </a:ln>
              <a:solidFill>
                <a:srgbClr val="FF9A05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88224" y="1698362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sm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Грайворонский</a:t>
            </a:r>
            <a:r>
              <a:rPr lang="ru-RU" cap="sm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городской округ</a:t>
            </a:r>
            <a:endParaRPr lang="ru-RU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4532988" y="2842360"/>
            <a:ext cx="2037377" cy="584775"/>
            <a:chOff x="6480755" y="3751592"/>
            <a:chExt cx="2037377" cy="584775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6804248" y="3751592"/>
              <a:ext cx="1440160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6480755" y="3751592"/>
              <a:ext cx="203737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3 %</a:t>
              </a:r>
              <a:endParaRPr lang="ru-RU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6511868" y="2779063"/>
            <a:ext cx="23042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sm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Старооскольский</a:t>
            </a:r>
            <a:r>
              <a:rPr lang="ru-RU" cap="sm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городской округ</a:t>
            </a:r>
            <a:endParaRPr lang="ru-RU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4550847" y="3931191"/>
            <a:ext cx="2037377" cy="584775"/>
            <a:chOff x="6480755" y="3751592"/>
            <a:chExt cx="2037377" cy="584775"/>
          </a:xfrm>
        </p:grpSpPr>
        <p:sp>
          <p:nvSpPr>
            <p:cNvPr id="20" name="Прямоугольник 19"/>
            <p:cNvSpPr/>
            <p:nvPr/>
          </p:nvSpPr>
          <p:spPr>
            <a:xfrm>
              <a:off x="6804248" y="3751592"/>
              <a:ext cx="1440160" cy="58477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6480755" y="3751592"/>
              <a:ext cx="203737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0</a:t>
              </a:r>
              <a:r>
                <a:rPr lang="ru-RU" sz="3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mbria" pitchFamily="18" charset="0"/>
                  <a:ea typeface="Cambria" pitchFamily="18" charset="0"/>
                </a:rPr>
                <a:t> %</a:t>
              </a:r>
              <a:endParaRPr lang="ru-RU" sz="2000" baseline="300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endParaRPr>
            </a:p>
          </p:txBody>
        </p:sp>
      </p:grpSp>
      <p:sp>
        <p:nvSpPr>
          <p:cNvPr id="23" name="Прямоугольник 22"/>
          <p:cNvSpPr/>
          <p:nvPr/>
        </p:nvSpPr>
        <p:spPr>
          <a:xfrm>
            <a:off x="6626814" y="4075207"/>
            <a:ext cx="23042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cap="small" dirty="0" err="1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Красненский</a:t>
            </a:r>
            <a:r>
              <a:rPr lang="ru-RU" cap="small" dirty="0" smtClean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район</a:t>
            </a:r>
            <a:endParaRPr lang="ru-RU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0" y="4743390"/>
            <a:ext cx="9156845" cy="400110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sz="20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ПОДДЕРЖКА КУЛЬТУРНОГО И ТВОРЧЕСКОГО РАЗВИТИЯ ЛЮДЕЙ</a:t>
            </a:r>
            <a:endParaRPr lang="ru-RU" sz="20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graphicFrame>
        <p:nvGraphicFramePr>
          <p:cNvPr id="24" name="Диаграмма 2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5390001"/>
              </p:ext>
            </p:extLst>
          </p:nvPr>
        </p:nvGraphicFramePr>
        <p:xfrm>
          <a:off x="485799" y="516423"/>
          <a:ext cx="3456384" cy="29580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5" name="Прямоугольник 24"/>
          <p:cNvSpPr/>
          <p:nvPr/>
        </p:nvSpPr>
        <p:spPr>
          <a:xfrm>
            <a:off x="32463" y="4011910"/>
            <a:ext cx="45370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cap="sm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ВОЗРАСТНОЙ СОСТАВ СПЕЦИАЛИСТОВ</a:t>
            </a:r>
          </a:p>
          <a:p>
            <a:pPr algn="ctr"/>
            <a:r>
              <a:rPr lang="ru-RU" cap="sm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 В БИБЛИОТЕЧНЫХ СИСТЕМАХ ОБЛАСТИ</a:t>
            </a:r>
            <a:endParaRPr lang="ru-RU" cap="small" dirty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55576" y="2533906"/>
            <a:ext cx="8675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8 %</a:t>
            </a:r>
            <a:endParaRPr lang="ru-RU" sz="16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748636" y="411510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70 %</a:t>
            </a:r>
            <a:endParaRPr lang="ru-RU" sz="16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56748" y="2038561"/>
            <a:ext cx="10951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bg1"/>
                </a:solidFill>
                <a:latin typeface="Cambria" pitchFamily="18" charset="0"/>
                <a:ea typeface="Cambria" pitchFamily="18" charset="0"/>
              </a:rPr>
              <a:t>22 %</a:t>
            </a:r>
            <a:endParaRPr lang="ru-RU" sz="1600" dirty="0">
              <a:solidFill>
                <a:schemeClr val="bg1"/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23528" y="3342506"/>
            <a:ext cx="160597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cap="small" dirty="0" smtClean="0">
                <a:ln w="50800"/>
                <a:solidFill>
                  <a:schemeClr val="bg1"/>
                </a:solidFill>
                <a:latin typeface="Cambria" panose="02040503050406030204" pitchFamily="18" charset="0"/>
                <a:sym typeface="Symbol"/>
              </a:rPr>
              <a:t> </a:t>
            </a:r>
            <a:r>
              <a:rPr lang="ru-RU" sz="1400" b="1" cap="small" dirty="0" smtClean="0">
                <a:ln w="50800"/>
                <a:solidFill>
                  <a:schemeClr val="bg1"/>
                </a:solidFill>
                <a:latin typeface="Cambria" panose="02040503050406030204" pitchFamily="18" charset="0"/>
              </a:rPr>
              <a:t>30 ЛЕТ</a:t>
            </a:r>
            <a:endParaRPr lang="ru-RU" sz="1400" b="1" cap="small" spc="0" dirty="0" smtClean="0">
              <a:ln w="50800"/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411002" y="3342506"/>
            <a:ext cx="160597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cap="small" dirty="0" smtClean="0">
                <a:ln w="50800"/>
                <a:solidFill>
                  <a:schemeClr val="bg1"/>
                </a:solidFill>
                <a:latin typeface="Cambria" panose="02040503050406030204" pitchFamily="18" charset="0"/>
              </a:rPr>
              <a:t>30-55 ЛЕТ</a:t>
            </a:r>
            <a:endParaRPr lang="ru-RU" sz="1400" b="1" cap="small" spc="0" dirty="0" smtClean="0">
              <a:ln w="50800"/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483768" y="3344093"/>
            <a:ext cx="160597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prstMaterial="metal"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cap="small" dirty="0" smtClean="0">
                <a:ln w="50800"/>
                <a:solidFill>
                  <a:schemeClr val="bg1"/>
                </a:solidFill>
                <a:latin typeface="Cambria" panose="02040503050406030204" pitchFamily="18" charset="0"/>
                <a:sym typeface="Symbol"/>
              </a:rPr>
              <a:t> </a:t>
            </a:r>
            <a:r>
              <a:rPr lang="ru-RU" sz="1400" b="1" cap="small" dirty="0" smtClean="0">
                <a:ln w="50800"/>
                <a:solidFill>
                  <a:schemeClr val="bg1"/>
                </a:solidFill>
                <a:latin typeface="Cambria" panose="02040503050406030204" pitchFamily="18" charset="0"/>
              </a:rPr>
              <a:t>55 ЛЕТ</a:t>
            </a:r>
            <a:endParaRPr lang="ru-RU" sz="1400" b="1" cap="small" spc="0" dirty="0" smtClean="0">
              <a:ln w="50800"/>
              <a:solidFill>
                <a:schemeClr val="bg1"/>
              </a:solidFill>
              <a:effectLst/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257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4" descr="https://diy.obi.ru/uploads/articles/000/017/17586/0.jpg"/>
          <p:cNvPicPr>
            <a:picLocks noChangeAspect="1" noChangeArrowheads="1"/>
          </p:cNvPicPr>
          <p:nvPr/>
        </p:nvPicPr>
        <p:blipFill rotWithShape="1">
          <a:blip r:embed="rId2" cstate="print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48166" y="0"/>
            <a:ext cx="5911749" cy="517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39552" y="1388818"/>
            <a:ext cx="4200901" cy="2479075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1640870"/>
            <a:ext cx="3894179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РЕНОВАЦИЯ БИБЛИОТЕЧНОЙ ДЕЯТЕЛЬНОСТИ </a:t>
            </a:r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cs typeface="Times New Roman"/>
              </a:rPr>
              <a:t>–</a:t>
            </a:r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РАЗВИТИЕ ЧТЕНИЯ </a:t>
            </a:r>
          </a:p>
          <a:p>
            <a:pPr algn="r"/>
            <a:r>
              <a:rPr lang="ru-RU" sz="2400" b="1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ГРАМОТНОСТИ</a:t>
            </a:r>
            <a:endParaRPr lang="ru-RU" sz="2400" b="1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3518934" y="1635646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18934" y="3651870"/>
            <a:ext cx="720000" cy="0"/>
          </a:xfrm>
          <a:prstGeom prst="line">
            <a:avLst/>
          </a:prstGeom>
          <a:ln w="38100"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505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803998"/>
            <a:ext cx="9156845" cy="369332"/>
          </a:xfrm>
          <a:prstGeom prst="rect">
            <a:avLst/>
          </a:prstGeom>
          <a:solidFill>
            <a:srgbClr val="FFC000"/>
          </a:solidFill>
        </p:spPr>
        <p:txBody>
          <a:bodyPr wrap="square">
            <a:spAutoFit/>
          </a:bodyPr>
          <a:lstStyle/>
          <a:p>
            <a:pPr algn="ctr"/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РЕНОВАЦИЯ БИБЛИОТЕЧНОЙ ДЕЯТЕЛЬНОСТИ – РАЗВИТИЕ ЧТЕНИЯ </a:t>
            </a:r>
            <a:r>
              <a:rPr lang="ru-RU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И </a:t>
            </a:r>
            <a:r>
              <a:rPr lang="ru-RU" cap="small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ГРАМОТНОСТИ</a:t>
            </a:r>
          </a:p>
        </p:txBody>
      </p:sp>
      <p:pic>
        <p:nvPicPr>
          <p:cNvPr id="3" name="Picture 2" descr="https://liveberlin.ru/wp-content/uploads/2016/04/fdt-stadtlesen-es-web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59" y="0"/>
            <a:ext cx="3716963" cy="24646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im0-tub-ru.yandex.net/i?id=cf0f2c5f05ff988d98aa00f3b78fe739-l&amp;n=1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0588" y="2404978"/>
            <a:ext cx="3513412" cy="239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420472" y="4438064"/>
            <a:ext cx="1736373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/>
              <a:t>Вильнюс, Литва</a:t>
            </a:r>
            <a:endParaRPr lang="ru-RU" dirty="0"/>
          </a:p>
        </p:txBody>
      </p:sp>
      <p:pic>
        <p:nvPicPr>
          <p:cNvPr id="9" name="Picture 2" descr="D:\фото для доклада\Фото муниципальных библиотек\Валуйки\0CyBuSN2elk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0588" y="-1"/>
            <a:ext cx="3513412" cy="2407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5630588" y="2043122"/>
            <a:ext cx="108234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Валуйки</a:t>
            </a:r>
            <a:endParaRPr lang="ru-RU" dirty="0">
              <a:latin typeface="Cambria" panose="020405030504060302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93028" y="-1"/>
            <a:ext cx="1937560" cy="4803999"/>
          </a:xfrm>
          <a:prstGeom prst="rect">
            <a:avLst/>
          </a:prstGeom>
          <a:solidFill>
            <a:srgbClr val="7B89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 rot="16200000">
            <a:off x="2263259" y="1531167"/>
            <a:ext cx="463199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летние </a:t>
            </a:r>
            <a:r>
              <a:rPr lang="ru-RU" sz="4800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 уличные </a:t>
            </a:r>
            <a:r>
              <a:rPr lang="ru-RU" sz="4800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библиотеки</a:t>
            </a:r>
            <a:endParaRPr lang="ru-RU" sz="4800" cap="small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04796" y="2043122"/>
            <a:ext cx="2088232" cy="369332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ru-RU" dirty="0" smtClean="0">
                <a:latin typeface="Cambria" panose="02040503050406030204" pitchFamily="18" charset="0"/>
              </a:rPr>
              <a:t>Берлин, Германия</a:t>
            </a:r>
            <a:endParaRPr lang="ru-RU" dirty="0">
              <a:latin typeface="Cambria" panose="02040503050406030204" pitchFamily="18" charset="0"/>
            </a:endParaRPr>
          </a:p>
        </p:txBody>
      </p:sp>
      <p:pic>
        <p:nvPicPr>
          <p:cNvPr id="13" name="Picture 4" descr="https://www.prohandmade.ru/wp-content/uploads/2015/12/mobilelibrary-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9059" y="2412454"/>
            <a:ext cx="3702087" cy="2436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-9059" y="4479850"/>
            <a:ext cx="1953548" cy="369332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Торонто, Канада 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9375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3612</TotalTime>
  <Words>469</Words>
  <Application>Microsoft Office PowerPoint</Application>
  <PresentationFormat>Экран (16:9)</PresentationFormat>
  <Paragraphs>160</Paragraphs>
  <Slides>22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Дучак Юлия Александровна</dc:creator>
  <cp:lastModifiedBy>Кононова Е. А.</cp:lastModifiedBy>
  <cp:revision>222</cp:revision>
  <cp:lastPrinted>2021-08-17T16:10:08Z</cp:lastPrinted>
  <dcterms:created xsi:type="dcterms:W3CDTF">2021-08-09T14:45:59Z</dcterms:created>
  <dcterms:modified xsi:type="dcterms:W3CDTF">2021-08-17T16:27:23Z</dcterms:modified>
</cp:coreProperties>
</file>