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326" r:id="rId3"/>
    <p:sldId id="327" r:id="rId4"/>
    <p:sldId id="330" r:id="rId5"/>
    <p:sldId id="329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264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4" autoAdjust="0"/>
    <p:restoredTop sz="63904" autoAdjust="0"/>
  </p:normalViewPr>
  <p:slideViewPr>
    <p:cSldViewPr>
      <p:cViewPr varScale="1">
        <p:scale>
          <a:sx n="66" d="100"/>
          <a:sy n="66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Пороговое значение</c:v>
                </c:pt>
              </c:strCache>
            </c:strRef>
          </c:tx>
          <c:spPr>
            <a:ln w="50800"/>
          </c:spPr>
          <c:marker>
            <c:symbol val="none"/>
          </c:marker>
          <c:cat>
            <c:strRef>
              <c:f>Лист1!$B$1:$F$1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98.275999999999982</c:v>
                </c:pt>
                <c:pt idx="1">
                  <c:v>98.516000000000005</c:v>
                </c:pt>
                <c:pt idx="2">
                  <c:v>75</c:v>
                </c:pt>
                <c:pt idx="3">
                  <c:v>75</c:v>
                </c:pt>
                <c:pt idx="4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D8-490F-A96E-A379A645EEA6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Фактическое трудоустройство, %</c:v>
                </c:pt>
              </c:strCache>
            </c:strRef>
          </c:tx>
          <c:spPr>
            <a:ln w="50800"/>
          </c:spPr>
          <c:marker>
            <c:symbol val="none"/>
          </c:marker>
          <c:cat>
            <c:strRef>
              <c:f>Лист1!$B$1:$F$1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strCache>
            </c: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96.85499999999999</c:v>
                </c:pt>
                <c:pt idx="1">
                  <c:v>97.385999999999981</c:v>
                </c:pt>
                <c:pt idx="2">
                  <c:v>85</c:v>
                </c:pt>
                <c:pt idx="3">
                  <c:v>70</c:v>
                </c:pt>
                <c:pt idx="4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6D8-490F-A96E-A379A645EE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3205128"/>
        <c:axId val="283209832"/>
      </c:radarChart>
      <c:catAx>
        <c:axId val="283205128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crossAx val="283209832"/>
        <c:crosses val="autoZero"/>
        <c:auto val="1"/>
        <c:lblAlgn val="ctr"/>
        <c:lblOffset val="100"/>
        <c:noMultiLvlLbl val="0"/>
      </c:catAx>
      <c:valAx>
        <c:axId val="2832098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83205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BF7C2-CC7A-4C24-BAA0-CF3D99CE61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79663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6411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D7F4DA48-67AD-446C-93EF-5EDCD5E23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325627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giik.ru/746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Уважаемые коллеги!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Правительству области за последнее время культурный облик Белгородчины приобрёл «новое лицо». Учреждения культуры были отремонтированы и реконструированы.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633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Не умаляя значимости современных направлений развития, мы активизируем и такие традиционные направления работы, как встречи студентов с представителями работодателей. На текущий момент, благодаря активному содействию Максима Викторовича Шапошникова, согласован план совместной работы с Центром народного творчества, который на сегодняшний день развивается в ногу со временем и за последнее время заметно преобразился. Цикл встреч работников центра со студентами вуза направлен не просто на взаимное знакомство, а на длительное плодотворное сотрудничество.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Отдельно следует отметить проблему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закрепляемости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кадров. Здесь у нас с вами есть такой ресурс, как целевая контрактная подготовка, которую, на наш взгляд, нужно использовать более активно, подбирая при этом наиболее одарённых и заинтересованных в возвращении на места кандидатов.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Наиболее талантливым и добросовестным ребятам после третьего курса мы готовы оформлять свободное посещение, которое позволит параллельно очному обучению, имея индивидуальную образовательную траекторию, осуществлять профессиональную деятельность по месту жительства.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Благодаря вашему активному содействию в вузе восстановлена работа двадцати двух землячеств в соответствии с количеством районов Белгородской области. Студенческие Землячества поддерживаются сегодня органами местного самоуправления. 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Алексеевский,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Шебекинский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Вейделевский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Валуйский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городские округа предложили обучающимся прохождение производственной практики в своих учреждениях культуры, оказывают методическую помощь. </a:t>
            </a:r>
          </a:p>
          <a:p>
            <a:pPr lvl="0"/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Шебекинский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Губкинский и Красногвардейский районы выплачивают доплату к стипендиям обучающихся. Это безусловно способствует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закрепляемости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кадров и такую практику нужно расширять.</a:t>
            </a:r>
          </a:p>
          <a:p>
            <a:pPr lvl="0"/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327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целом в текущем учебном году, несмотря на пандемию, в связи с которой нам пришлось принимать в дистанционном формате не только документы от абитуриентов, но и вступительные испытания, обучение в нашем вузе было востребовано, что подтверждается достаточно высоким конкурсом. Так, например, на направление «Дизайн» было 17 человек на место; «Режиссура» – 4,2; «Социально-культурная деятельность» – 7; Библиотековедение – 6.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87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Развитие кадрового потенциала в сфере культуры Белгородчины – это основная цель БГИИК. Но достичь этой задачи самостоятельно мы не сможем. Это наше с вами общее дело, которое предполагает решение множества задач: в том числе касающихся и заработной платы молодых специалистов, и организации адекватных условий их проживания, и многих других.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Пользуясь случаем, хочу всех вас поблагодарить за содействие и пригласить на итоговое распределение, которое традиционно состоится в апреле.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75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всегда открыты для сотрудничества и готовы ко взаимодействию.</a:t>
            </a: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Благодарю за внимание! </a:t>
            </a:r>
            <a:endParaRPr lang="ru-RU" dirty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655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Создана уникальная материальная база, которая требует интересного, соответствующего ей наполнения, новых, нестандартных форм и методов работы привлекательных и полезных,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прежде всего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для молодого поколения. В противном случае, уже через какие-нибудь 3-5 лет, наши учреждения культуры опустеют.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64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с вами не можем этого допустить.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Сегодня кадры, которые обеспечивают создание и хранение нашей культуры, вы наверняка со мною согласитесь, не в полной мере соответствуют требованиям времени.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Новом завете есть замечательная мысль, если позволите, процитирую: «И никто не вливает молодого вина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ме́хи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ветхие; а иначе молодое вино прорвет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ме́хи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 само вытечет,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ме́хи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пропадут;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молодое вино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до́лжно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вливать в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ме́хи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новые; тогда сбережется и то и другое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</a:t>
            </a:r>
            <a:endParaRPr lang="ru-RU" dirty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724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этом смысле, поддержка отрасли культуры властью области обязывает нас наполнить учреждения культуры – эти «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ме́хи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новые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– молодыми, талантливыми специалистами. Так мы сможем обеспечить интересное содержание. Сможем сохранить имеющийся опыт и продолжить его накопление. Сможем ввести новое молодое русло, способное питать полноводную реку культуры Белгородчины.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с вами знаем, что во многих районах в учреждениях культуры десятилетиями работают опытные сотрудники. Зачастую, с сожалением нам приходится наблюдать проявление стереотипного мышления сотрудников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предпенсионного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пенсионного возраста. В такой ситуации не стоит ожидать появления новых прорывных идей. Именно сегодня настало время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вливать в новые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ме́хи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молодое вино,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молодую кровь.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сегодняшний день мы можем и должны обеспечить ротацию кадров, и Институт искусств и культуры готов обучить высококвалифицированных отраслевых специалистов, отвечающих требованиям времени.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135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Одно время деятельность Института была ориентирована на достижение различных рейтинговых показателей. Мы стремились достичь формальных результатов федеральных вузов. Вектор нашего развития был направлен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границы нашей области, на формирование культуры в целом.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результате: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Нами были утрачены некоторые замечательные начинания, способствующие развитию культуры Белгородчины. Мы прекратили работу Землячеств. Это привело к разрыву связей районов области со студентами вуза, которые оказались «оторванными от своих корней». 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Была утеряна традиция приглашения начальников Управлений культуры на распределение студентов, что оказывало непосредственное влияние на трудоустройство выпускников в регионе.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В связи с масштабным изменением законодательной базы в сфере образования, нами был ослаблен контроль проведения практик.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181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Однако, пришло время изменения ориентиров. Мы пересмотрели образовательную систему вуза, и пришли к необходимости целенаправленно расставить акценты там, где процесс подготовки выпускников вуза плотно соприкасается с процессом развития культуры области.</a:t>
            </a:r>
          </a:p>
          <a:p>
            <a:pPr marL="285750" lvl="0" indent="-285750">
              <a:buAutoNum type="romanUcPeriod"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Сегодня культура Белгородской области находится на передовых позициях в России по уровню цифровизации,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проект АИС «Культурный регион» объединяет учреждения культуры в единую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площадку. Этот факт был взят нами на вооружение и способствовал созданию электронной информационной образовательной среды «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yra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на платформе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Moodle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Она охватывает весь образовательный процесс: обучающиеся имеют постоянный доступ к учебным планам, рабочим программам, программам практик</a:t>
            </a:r>
            <a:r>
              <a:rPr lang="ru-RU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;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доступ к изданиям электронных библиотечных систем (ЭБС «Лань»,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Юрайт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«IPR BOOKS») и электронным образовательным ресурсам (онлайн Библиотека); к результатам образовательного процесса. Кроме этого «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yra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позволяет проводить занятия, зачёты и экзамены в режиме реального времени с участием представителей работодателей.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ни странно, пандемия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коронавирусной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инфекции, сыграла положительную роль в вопросе развития уровня цифровизации институте. Несмотря на то, что процесс обучения в творческом вузе невозможно в полной мере перевести в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обучающиеся за этот период освоили достаточно большой объём информационных технологий, который позволит им осуществлять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профессиональную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деятельность в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современных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учреждениях культуры.</a:t>
            </a: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85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II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Ещё одной приоритетной задачей развития отрасли культуры и Белгородской области в целом является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внедрение проектного управления. В соответствии с этим вектором, образовательный процесс в вузе, построенный на основе ценностей классического академического искусства, народной культуры, был обогащён мероприятиями, способствующими развитию навыков проектного управления у обучающихся.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частности, в 2019 году в детском оздоровительном лагере «Сосновый бор» был проведён Лагерь лидеров «Перезагрузка_2019».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уникальный образовательный проект, который объединил более 100 студентов БГИИК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который, судя по результатам и отзывам участников, станет традиционным.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Программой Лагеря лидеров были предусмотрены лекции,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встречи без галстуков, квесты, тематические эстафеты,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мастер-классы, презентации проектов,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интеллектуальные игры и многое другое, что позволило участникам в обстановке творческой свободы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прокачать свои навыки управления проектами.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956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III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Активное развитие в Белгородской области получило движение по реализации бережливых проектов, внедрению бережливых технологий.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2018 году наш вуз вошел в состав Ассоциации бережливых вузов и по сей день является единственным творческим вузом России, входящим в состав Ассоциации.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рамках реализации бережливых проектов на площадке БГИИК была организована фабрика процессов по сбору стула-игрушки.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Прототипом стула-игрушки является результат дипломного проектирования студентов факультета Дизайна и технологий на который был получен патент.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ЩЕЛЧОК</a:t>
            </a:r>
            <a:r>
              <a:rPr lang="ru-RU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МЫШИ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Совсем недавно, в феврале этого года, Студенческое правительство БГИИК посетило Фабрику процессов. Студенты в ходе игры-симуляции познакомились с основами бережливого производства, на практике применили инструменты Лин-технологий, разбирая ошибки и потери с помощью стенда оперативного управления (SQDCM). Теперь представители студенческого актива могут не только применять бережливые технологии в процессе своего обучения, но и использовать их в будущем в профессиональной деятельности максимально бережно оптимизируя отраслевые ресурсы.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183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IV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Стремясь быть соответствующими трендовым направлениям развития области и отрасли культуры в частности мы, несмотря на то, что это не отражено в образовательных стандартах, не забываем о том, что культура – это экономика впечатлений (переживаний). Поэтому даём основы креативной индустрии, креативной экономики. Когда основная доля прибавочной стоимости создаётся не производством, а таким видом экономического предложения, как переживание. Когда человек покупает переживание он покупает время, обогащённое незабываемыми эффектами, такими, например, как саунд-дизайн, которые для него инсценирует учреждение культуры, вовлекая в процесс, но этому надо научится. После, этот продукт (услугу) надо уметь преподнести потребителю, и мы формируем соответствующие компетенции у студентов так, чтобы они могли апробировать их ещё в процессе практики.</a:t>
            </a:r>
            <a:r>
              <a:rPr lang="ru-RU" dirty="0">
                <a:effectLst/>
              </a:rPr>
              <a:t> </a:t>
            </a:r>
          </a:p>
          <a:p>
            <a:r>
              <a:rPr lang="ru-RU" sz="11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Звуковой дизайн</a:t>
            </a:r>
            <a:r>
              <a:rPr lang="ru-RU" sz="11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(саунд-дизайн) — это процесс определения, управления или создания звукошумовых эффектов. Он используется в различных областях, включая кинопроизводство, ТВ-производство, театр, звукозапись, живое исполнение, искусство звука, </a:t>
            </a:r>
            <a:r>
              <a:rPr lang="ru-RU" sz="11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постпродакшн</a:t>
            </a:r>
            <a:r>
              <a:rPr lang="ru-RU" sz="11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разработку компьютерных игр. Звуковое оформление чаще всего включает в себя манипуляции из ранее составленного или записанного аудио, подобного музыке или звуковым эффектам. Иногда оно может включать в себя комбинирование или манипуляцию с аудио, для создания нужного эффекта или настроения.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10.03.2021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e-mail:vicerektor@bgiik.ru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DA48-67AD-446C-93EF-5EDCD5E2337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97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35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072039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775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13288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67889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0523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9926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03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88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91798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28.02.2018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970681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28.02.2018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8(4722)55-18-48  vicerektor@bgiik.ru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AF2FD-D085-4AB1-A643-F7B0C25291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58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9.jpeg"/><Relationship Id="rId7" Type="http://schemas.openxmlformats.org/officeDocument/2006/relationships/image" Target="../media/image17.jpg"/><Relationship Id="rId12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png"/><Relationship Id="rId10" Type="http://schemas.openxmlformats.org/officeDocument/2006/relationships/image" Target="../media/image20.jpg"/><Relationship Id="rId4" Type="http://schemas.openxmlformats.org/officeDocument/2006/relationships/image" Target="../media/image14.png"/><Relationship Id="rId9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9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Картинки по запросу оптимизация производств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67"/>
          <a:stretch>
            <a:fillRect/>
          </a:stretch>
        </p:blipFill>
        <p:spPr bwMode="auto">
          <a:xfrm>
            <a:off x="4519856" y="4149080"/>
            <a:ext cx="4084592" cy="25202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4658" y="1772816"/>
            <a:ext cx="735669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</a:p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кадрового потенциала </a:t>
            </a:r>
          </a:p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культуры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6381328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Первый проректор БГИИК  Киреева Ольга Анатольевна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9632" y="260648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Государственное бюджетное образовательное учреждение </a:t>
            </a:r>
          </a:p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высшего образования «Белгородский государственный институт </a:t>
            </a:r>
          </a:p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искусств и культуры» (ГБОУ ВО БГИИК)</a:t>
            </a:r>
          </a:p>
        </p:txBody>
      </p:sp>
    </p:spTree>
    <p:extLst>
      <p:ext uri="{BB962C8B-B14F-4D97-AF65-F5344CB8AC3E}">
        <p14:creationId xmlns:p14="http://schemas.microsoft.com/office/powerpoint/2010/main" val="406227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34BB309-72C7-4DB7-8ECA-E56DD61C3135}"/>
              </a:ext>
            </a:extLst>
          </p:cNvPr>
          <p:cNvSpPr/>
          <p:nvPr/>
        </p:nvSpPr>
        <p:spPr>
          <a:xfrm>
            <a:off x="899592" y="834578"/>
            <a:ext cx="2666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Picture 4" descr="По итогам пяти месяцев 2020 года в Алтайском крае отмечена положительная  динамика экспорта продовольствия | Altayskoe.info">
            <a:extLst>
              <a:ext uri="{FF2B5EF4-FFF2-40B4-BE49-F238E27FC236}">
                <a16:creationId xmlns:a16="http://schemas.microsoft.com/office/drawing/2014/main" xmlns="" id="{41194574-6202-4BED-AF13-1C1A5366F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76965"/>
            <a:ext cx="2756697" cy="20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689C4C7-EF61-4F61-92B4-8761001058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375" t="17494" r="38226" b="49128"/>
          <a:stretch/>
        </p:blipFill>
        <p:spPr>
          <a:xfrm>
            <a:off x="192315" y="1763132"/>
            <a:ext cx="5315789" cy="2817996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B4A4ECB1-5580-4ED6-A2F0-406C080E4679}"/>
              </a:ext>
            </a:extLst>
          </p:cNvPr>
          <p:cNvGrpSpPr/>
          <p:nvPr/>
        </p:nvGrpSpPr>
        <p:grpSpPr>
          <a:xfrm>
            <a:off x="4273754" y="136525"/>
            <a:ext cx="4677931" cy="3004443"/>
            <a:chOff x="899591" y="2564903"/>
            <a:chExt cx="6274061" cy="4293097"/>
          </a:xfrm>
        </p:grpSpPr>
        <p:pic>
          <p:nvPicPr>
            <p:cNvPr id="13" name="Picture 4" descr="КОНТРАКТНО-ЦЕЛЕВАЯ ПОДГОТОВКА - PDF Скачать Бесплатно">
              <a:extLst>
                <a:ext uri="{FF2B5EF4-FFF2-40B4-BE49-F238E27FC236}">
                  <a16:creationId xmlns:a16="http://schemas.microsoft.com/office/drawing/2014/main" xmlns="" id="{55FB5F7A-6A9D-4BEB-8E8E-3C478F5C77E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67" t="37400" r="4984"/>
            <a:stretch/>
          </p:blipFill>
          <p:spPr bwMode="auto">
            <a:xfrm>
              <a:off x="3842556" y="2564903"/>
              <a:ext cx="3331096" cy="429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КОНТРАКТНО-ЦЕЛЕВАЯ ПОДГОТОВКА - PDF Скачать Бесплатно">
              <a:extLst>
                <a:ext uri="{FF2B5EF4-FFF2-40B4-BE49-F238E27FC236}">
                  <a16:creationId xmlns:a16="http://schemas.microsoft.com/office/drawing/2014/main" xmlns="" id="{868ACADB-53F2-4565-BD03-8B5DF39E8D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09" t="37400" r="50008"/>
            <a:stretch/>
          </p:blipFill>
          <p:spPr bwMode="auto">
            <a:xfrm>
              <a:off x="899591" y="2564904"/>
              <a:ext cx="3672409" cy="429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52" name="Picture 8">
            <a:extLst>
              <a:ext uri="{FF2B5EF4-FFF2-40B4-BE49-F238E27FC236}">
                <a16:creationId xmlns:a16="http://schemas.microsoft.com/office/drawing/2014/main" xmlns="" id="{FB39B5BA-FB6F-4404-8674-115C4A63B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3021391"/>
            <a:ext cx="5832649" cy="378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зеленая и белая галочка, кнопка галочки, зеленая галочка, товарный знак,  логотип, лицензионный платеж png | PNGWing">
            <a:extLst>
              <a:ext uri="{FF2B5EF4-FFF2-40B4-BE49-F238E27FC236}">
                <a16:creationId xmlns:a16="http://schemas.microsoft.com/office/drawing/2014/main" xmlns="" id="{4E0D5DD6-952C-4B07-AA84-0BA188BAEA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1" r="16309"/>
          <a:stretch/>
        </p:blipFill>
        <p:spPr bwMode="auto">
          <a:xfrm>
            <a:off x="8100392" y="4943338"/>
            <a:ext cx="372642" cy="365125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зеленая и белая галочка, кнопка галочки, зеленая галочка, товарный знак,  логотип, лицензионный платеж png | PNGWing">
            <a:extLst>
              <a:ext uri="{FF2B5EF4-FFF2-40B4-BE49-F238E27FC236}">
                <a16:creationId xmlns:a16="http://schemas.microsoft.com/office/drawing/2014/main" xmlns="" id="{68755FE0-EED6-4343-96C8-107898F3D7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1" r="16309"/>
          <a:stretch/>
        </p:blipFill>
        <p:spPr bwMode="auto">
          <a:xfrm>
            <a:off x="5861842" y="4926122"/>
            <a:ext cx="372642" cy="365125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зеленая и белая галочка, кнопка галочки, зеленая галочка, товарный знак,  логотип, лицензионный платеж png | PNGWing">
            <a:extLst>
              <a:ext uri="{FF2B5EF4-FFF2-40B4-BE49-F238E27FC236}">
                <a16:creationId xmlns:a16="http://schemas.microsoft.com/office/drawing/2014/main" xmlns="" id="{900597FF-BEEC-4524-82E0-0D2694A977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1" r="16309"/>
          <a:stretch/>
        </p:blipFill>
        <p:spPr bwMode="auto">
          <a:xfrm>
            <a:off x="7837871" y="5561922"/>
            <a:ext cx="372642" cy="365125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зеленая и белая галочка, кнопка галочки, зеленая галочка, товарный знак,  логотип, лицензионный платеж png | PNGWing">
            <a:extLst>
              <a:ext uri="{FF2B5EF4-FFF2-40B4-BE49-F238E27FC236}">
                <a16:creationId xmlns:a16="http://schemas.microsoft.com/office/drawing/2014/main" xmlns="" id="{905A74CB-E7C6-4867-A805-74AECA1AD5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1" r="16309"/>
          <a:stretch/>
        </p:blipFill>
        <p:spPr bwMode="auto">
          <a:xfrm>
            <a:off x="6983793" y="5962574"/>
            <a:ext cx="372642" cy="365125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зеленая и белая галочка, кнопка галочки, зеленая галочка, товарный знак,  логотип, лицензионный платеж png | PNGWing">
            <a:extLst>
              <a:ext uri="{FF2B5EF4-FFF2-40B4-BE49-F238E27FC236}">
                <a16:creationId xmlns:a16="http://schemas.microsoft.com/office/drawing/2014/main" xmlns="" id="{C299F0B7-C883-4714-ACE5-69ADF91619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1" r="16309"/>
          <a:stretch/>
        </p:blipFill>
        <p:spPr bwMode="auto">
          <a:xfrm>
            <a:off x="5861842" y="3715584"/>
            <a:ext cx="372642" cy="365125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зеленая и белая галочка, кнопка галочки, зеленая галочка, товарный знак,  логотип, лицензионный платеж png | PNGWing">
            <a:extLst>
              <a:ext uri="{FF2B5EF4-FFF2-40B4-BE49-F238E27FC236}">
                <a16:creationId xmlns:a16="http://schemas.microsoft.com/office/drawing/2014/main" xmlns="" id="{BF8CB643-ADB0-4DEF-A133-CB7C80852A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1" r="16309"/>
          <a:stretch/>
        </p:blipFill>
        <p:spPr bwMode="auto">
          <a:xfrm>
            <a:off x="7376540" y="5125900"/>
            <a:ext cx="372642" cy="365125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95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7170" name="Picture 2" descr="VI Международная конференция «Дегтяревские чтения» в БГИИК - Белгородский  государственный институт искусств и культуры">
            <a:extLst>
              <a:ext uri="{FF2B5EF4-FFF2-40B4-BE49-F238E27FC236}">
                <a16:creationId xmlns:a16="http://schemas.microsoft.com/office/drawing/2014/main" xmlns="" id="{61AE21CD-710C-4F97-8498-312124BE9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4910"/>
            <a:ext cx="1949978" cy="194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Дистанционная подача заявлений">
            <a:extLst>
              <a:ext uri="{FF2B5EF4-FFF2-40B4-BE49-F238E27FC236}">
                <a16:creationId xmlns:a16="http://schemas.microsoft.com/office/drawing/2014/main" xmlns="" id="{9D1EA895-4E98-4945-9672-0ADA869B7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212" y="2868074"/>
            <a:ext cx="7249204" cy="345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25C582F-606A-49C9-8AC1-102F83DFA3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900" t="5179" r="8263" b="34979"/>
          <a:stretch/>
        </p:blipFill>
        <p:spPr>
          <a:xfrm>
            <a:off x="2201498" y="136525"/>
            <a:ext cx="6876918" cy="269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07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8202" name="Picture 10" descr="Uber-Targeted Social Media Strategies - Business 2 Community">
            <a:extLst>
              <a:ext uri="{FF2B5EF4-FFF2-40B4-BE49-F238E27FC236}">
                <a16:creationId xmlns:a16="http://schemas.microsoft.com/office/drawing/2014/main" xmlns="" id="{73B790C2-6573-4F73-98B4-F081B7714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74" y="332656"/>
            <a:ext cx="7935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36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864382"/>
            <a:ext cx="7895367" cy="923330"/>
          </a:xfrm>
          <a:prstGeom prst="rect">
            <a:avLst/>
          </a:prstGeo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514400" cy="365125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fld id="{269AF2FD-D085-4AB1-A643-F7B0C252915E}" type="slidenum">
              <a:rPr lang="ru-RU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13</a:t>
            </a:fld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218" name="Picture 2" descr="Приглашаем к сотрудничеству агентства недвижимости / индивидуальных  предпринимателей! / Новости / Ипотечная корпорация Чувашской республики">
            <a:extLst>
              <a:ext uri="{FF2B5EF4-FFF2-40B4-BE49-F238E27FC236}">
                <a16:creationId xmlns:a16="http://schemas.microsoft.com/office/drawing/2014/main" xmlns="" id="{7FF11745-E079-4D25-A65B-170B5BEFE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5" y="2060848"/>
            <a:ext cx="80962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6381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8" name="Picture 4" descr="Делаем правильный найм персонала Rabotanurk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238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570" y="2499963"/>
            <a:ext cx="2489063" cy="323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3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3074" name="Picture 2" descr="В МГОУ прошел отборочный тур чемпионата «Worldskills Россия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307"/>
            <a:ext cx="8082690" cy="546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953" y="3212976"/>
            <a:ext cx="3164999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640" y="116632"/>
            <a:ext cx="3190587" cy="54006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2193245"/>
            <a:ext cx="51125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Утрачены начинания, способствующие развитию культуры Белгородчины. Прекратили работу Землячеств.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Утеряна традиция приглашения начальников Управлений культуры на распределение студентов.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Ослаблен контроль проведения практик.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42581" y="834578"/>
            <a:ext cx="2377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410596376"/>
              </p:ext>
            </p:extLst>
          </p:nvPr>
        </p:nvGraphicFramePr>
        <p:xfrm>
          <a:off x="2987824" y="116632"/>
          <a:ext cx="3565376" cy="2564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826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834578"/>
            <a:ext cx="2666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По итогам пяти месяцев 2020 года в Алтайском крае отмечена положительная  динамика экспорта продовольствия | Altayskoe.info">
            <a:extLst>
              <a:ext uri="{FF2B5EF4-FFF2-40B4-BE49-F238E27FC236}">
                <a16:creationId xmlns:a16="http://schemas.microsoft.com/office/drawing/2014/main" xmlns="" id="{943D2941-D839-4921-9F64-1E68ECA37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76965"/>
            <a:ext cx="2756697" cy="20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7BED33B-01C4-4018-AFFF-139B679C60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250" t="26190" r="13775" b="7979"/>
          <a:stretch/>
        </p:blipFill>
        <p:spPr>
          <a:xfrm>
            <a:off x="179512" y="1773490"/>
            <a:ext cx="4281603" cy="30490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9F204FB-3D24-4AF8-8795-2AE2EA0349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179" b="6579"/>
          <a:stretch/>
        </p:blipFill>
        <p:spPr>
          <a:xfrm>
            <a:off x="2936209" y="3789039"/>
            <a:ext cx="6145755" cy="304902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3D7552A-BF9D-4774-9936-D29484F9079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179" b="6579"/>
          <a:stretch/>
        </p:blipFill>
        <p:spPr>
          <a:xfrm>
            <a:off x="3557254" y="20255"/>
            <a:ext cx="5564548" cy="2760673"/>
          </a:xfrm>
          <a:prstGeom prst="rect">
            <a:avLst/>
          </a:prstGeom>
        </p:spPr>
      </p:pic>
      <p:pic>
        <p:nvPicPr>
          <p:cNvPr id="13" name="Picture 2" descr="Выздоровевших от коронавируса вдвое больше: в Хакасии намечается положительная  динамика">
            <a:extLst>
              <a:ext uri="{FF2B5EF4-FFF2-40B4-BE49-F238E27FC236}">
                <a16:creationId xmlns:a16="http://schemas.microsoft.com/office/drawing/2014/main" xmlns="" id="{D883C4D3-5747-45B7-9661-493F58786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512" y="1967602"/>
            <a:ext cx="2831911" cy="188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62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834578"/>
            <a:ext cx="2666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По итогам пяти месяцев 2020 года в Алтайском крае отмечена положительная  динамика экспорта продовольствия | Altayskoe.info">
            <a:extLst>
              <a:ext uri="{FF2B5EF4-FFF2-40B4-BE49-F238E27FC236}">
                <a16:creationId xmlns:a16="http://schemas.microsoft.com/office/drawing/2014/main" xmlns="" id="{943D2941-D839-4921-9F64-1E68ECA37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76965"/>
            <a:ext cx="2756697" cy="20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АИС «Проектное управление">
            <a:extLst>
              <a:ext uri="{FF2B5EF4-FFF2-40B4-BE49-F238E27FC236}">
                <a16:creationId xmlns:a16="http://schemas.microsoft.com/office/drawing/2014/main" xmlns="" id="{57614731-1ED1-4977-97FA-D5D4F5A4B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46" y="2081035"/>
            <a:ext cx="4424554" cy="248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6A46A4D-C61C-4038-92F8-695C62E3AF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038" t="23780" r="19288" b="13583"/>
          <a:stretch/>
        </p:blipFill>
        <p:spPr>
          <a:xfrm>
            <a:off x="4499675" y="-1"/>
            <a:ext cx="4644325" cy="35809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4B1748A-4F1E-4F54-A601-1AA087772D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90" y="1052736"/>
            <a:ext cx="4838310" cy="322654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C8E51CC-84B2-4653-8BA5-ED13AB1F50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102" y="1543697"/>
            <a:ext cx="4644325" cy="309718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CB29B86-50EE-4D2A-894D-C0B261C5E71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07" y="1944959"/>
            <a:ext cx="4855621" cy="323809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ADE621B-CFEB-4496-925F-EC268BA0728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529" y="2423715"/>
            <a:ext cx="4673898" cy="311690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C1632446-DC32-41DE-B89D-F674120F8F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07" y="2834797"/>
            <a:ext cx="4817394" cy="32125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13D30845-4D7A-4551-B39F-DE0CC29D3CC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315" y="3251777"/>
            <a:ext cx="4673897" cy="311690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94C14889-C4D1-4652-8C0E-F6F98E573ED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07" y="3645024"/>
            <a:ext cx="4817394" cy="321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9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834578"/>
            <a:ext cx="2666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По итогам пяти месяцев 2020 года в Алтайском крае отмечена положительная  динамика экспорта продовольствия | Altayskoe.info">
            <a:extLst>
              <a:ext uri="{FF2B5EF4-FFF2-40B4-BE49-F238E27FC236}">
                <a16:creationId xmlns:a16="http://schemas.microsoft.com/office/drawing/2014/main" xmlns="" id="{943D2941-D839-4921-9F64-1E68ECA37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76965"/>
            <a:ext cx="2756697" cy="20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251A16F-8E13-482D-A38D-80BF99137D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76" t="5179" r="6688" b="9381"/>
          <a:stretch/>
        </p:blipFill>
        <p:spPr>
          <a:xfrm>
            <a:off x="12205" y="1737031"/>
            <a:ext cx="5565320" cy="31145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F79D417-F278-4DFC-A608-6B5BBE6B112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162" t="23780" r="33284" b="30863"/>
          <a:stretch/>
        </p:blipFill>
        <p:spPr>
          <a:xfrm>
            <a:off x="3858276" y="29126"/>
            <a:ext cx="5273519" cy="33998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BB28855-B5A5-404F-A9D9-259D7E8FED5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375" t="17494" r="33284" b="27821"/>
          <a:stretch/>
        </p:blipFill>
        <p:spPr>
          <a:xfrm>
            <a:off x="4353833" y="1802472"/>
            <a:ext cx="4796673" cy="3655668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89C1BCB-B698-4EA7-BAF2-1F2B32C43580}"/>
              </a:ext>
            </a:extLst>
          </p:cNvPr>
          <p:cNvGrpSpPr/>
          <p:nvPr/>
        </p:nvGrpSpPr>
        <p:grpSpPr>
          <a:xfrm>
            <a:off x="2483768" y="2924944"/>
            <a:ext cx="6795659" cy="3937836"/>
            <a:chOff x="4089484" y="0"/>
            <a:chExt cx="5054516" cy="2675756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42664F96-0923-4987-AD11-24E10645B3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2988" t="7758" r="13750" b="22329"/>
            <a:stretch/>
          </p:blipFill>
          <p:spPr>
            <a:xfrm>
              <a:off x="4089484" y="0"/>
              <a:ext cx="4987130" cy="2675756"/>
            </a:xfrm>
            <a:prstGeom prst="rect">
              <a:avLst/>
            </a:prstGeom>
          </p:spPr>
        </p:pic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xmlns="" id="{040A860C-A759-4D77-A973-81D41E796C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756" y="0"/>
              <a:ext cx="1500244" cy="1500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CC0DFBA0-F64B-4E46-9B2E-91C2CA783E8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 l="46204" t="13584" r="42571" b="61246"/>
          <a:stretch/>
        </p:blipFill>
        <p:spPr>
          <a:xfrm>
            <a:off x="141190" y="4797842"/>
            <a:ext cx="913339" cy="115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2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83568" y="6492875"/>
            <a:ext cx="2895600" cy="365125"/>
          </a:xfr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/>
          <a:lstStyle/>
          <a:p>
            <a:r>
              <a:rPr lang="en-US" dirty="0"/>
              <a:t>8(4722)55-18-48  vicerektor@bgiik.ru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AF2FD-D085-4AB1-A643-F7B0C252915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34BB309-72C7-4DB7-8ECA-E56DD61C3135}"/>
              </a:ext>
            </a:extLst>
          </p:cNvPr>
          <p:cNvSpPr/>
          <p:nvPr/>
        </p:nvSpPr>
        <p:spPr>
          <a:xfrm>
            <a:off x="899592" y="834578"/>
            <a:ext cx="2666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Picture 4" descr="По итогам пяти месяцев 2020 года в Алтайском крае отмечена положительная  динамика экспорта продовольствия | Altayskoe.info">
            <a:extLst>
              <a:ext uri="{FF2B5EF4-FFF2-40B4-BE49-F238E27FC236}">
                <a16:creationId xmlns:a16="http://schemas.microsoft.com/office/drawing/2014/main" xmlns="" id="{41194574-6202-4BED-AF13-1C1A5366F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76965"/>
            <a:ext cx="2756697" cy="208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Эпилог. Корпоративное управление в экономике впечатлений - Из идеального  реальному: Что действительно нужно компаниям для применения на практике из  corporate g">
            <a:extLst>
              <a:ext uri="{FF2B5EF4-FFF2-40B4-BE49-F238E27FC236}">
                <a16:creationId xmlns:a16="http://schemas.microsoft.com/office/drawing/2014/main" xmlns="" id="{E46AD437-A59A-425A-BF4E-C68D6031D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927" y="3594605"/>
            <a:ext cx="5754561" cy="315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диаграмма Пайна-Гилмора">
            <a:extLst>
              <a:ext uri="{FF2B5EF4-FFF2-40B4-BE49-F238E27FC236}">
                <a16:creationId xmlns:a16="http://schemas.microsoft.com/office/drawing/2014/main" xmlns="" id="{067E4BCE-B795-4DDE-A656-319A1DC695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0" b="9200"/>
          <a:stretch/>
        </p:blipFill>
        <p:spPr bwMode="auto">
          <a:xfrm>
            <a:off x="3326813" y="116632"/>
            <a:ext cx="5354357" cy="426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Мотиваторы про впечатление. Это вам не демотиваторы :) | Позитивные  мотиваторы">
            <a:extLst>
              <a:ext uri="{FF2B5EF4-FFF2-40B4-BE49-F238E27FC236}">
                <a16:creationId xmlns:a16="http://schemas.microsoft.com/office/drawing/2014/main" xmlns="" id="{C0EF8C5C-C94F-4E7B-ACD9-20F52E65B5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" t="3901" r="3318" b="18000"/>
          <a:stretch/>
        </p:blipFill>
        <p:spPr bwMode="auto">
          <a:xfrm>
            <a:off x="158731" y="2081035"/>
            <a:ext cx="3003253" cy="234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21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урсы повышения квалификаци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Курсы повышения квалификации</Template>
  <TotalTime>5976</TotalTime>
  <Words>1365</Words>
  <Application>Microsoft Office PowerPoint</Application>
  <PresentationFormat>Экран (4:3)</PresentationFormat>
  <Paragraphs>149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Курсы повышения квалификации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 Черкесова</dc:creator>
  <cp:lastModifiedBy>Ольга Киреева</cp:lastModifiedBy>
  <cp:revision>488</cp:revision>
  <cp:lastPrinted>2021-03-10T05:40:40Z</cp:lastPrinted>
  <dcterms:created xsi:type="dcterms:W3CDTF">2013-11-25T05:25:26Z</dcterms:created>
  <dcterms:modified xsi:type="dcterms:W3CDTF">2021-03-10T06:10:01Z</dcterms:modified>
</cp:coreProperties>
</file>