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50" r:id="rId2"/>
  </p:sldMasterIdLst>
  <p:notesMasterIdLst>
    <p:notesMasterId r:id="rId17"/>
  </p:notesMasterIdLst>
  <p:handoutMasterIdLst>
    <p:handoutMasterId r:id="rId18"/>
  </p:handoutMasterIdLst>
  <p:sldIdLst>
    <p:sldId id="395" r:id="rId3"/>
    <p:sldId id="448" r:id="rId4"/>
    <p:sldId id="420" r:id="rId5"/>
    <p:sldId id="463" r:id="rId6"/>
    <p:sldId id="452" r:id="rId7"/>
    <p:sldId id="462" r:id="rId8"/>
    <p:sldId id="454" r:id="rId9"/>
    <p:sldId id="464" r:id="rId10"/>
    <p:sldId id="456" r:id="rId11"/>
    <p:sldId id="457" r:id="rId12"/>
    <p:sldId id="465" r:id="rId13"/>
    <p:sldId id="466" r:id="rId14"/>
    <p:sldId id="460" r:id="rId15"/>
    <p:sldId id="467" r:id="rId16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C486"/>
    <a:srgbClr val="FF00FF"/>
    <a:srgbClr val="7C0506"/>
    <a:srgbClr val="EBEDEC"/>
    <a:srgbClr val="A2D9F7"/>
    <a:srgbClr val="0183E5"/>
    <a:srgbClr val="E54B47"/>
    <a:srgbClr val="E02B26"/>
    <a:srgbClr val="2F3C4D"/>
    <a:srgbClr val="002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0" autoAdjust="0"/>
    <p:restoredTop sz="94660"/>
  </p:normalViewPr>
  <p:slideViewPr>
    <p:cSldViewPr snapToGrid="0">
      <p:cViewPr>
        <p:scale>
          <a:sx n="116" d="100"/>
          <a:sy n="116" d="100"/>
        </p:scale>
        <p:origin x="-426" y="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540FD-9A82-484D-801F-1EE0E9B2348D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7E415-E6B7-4AB6-BB57-0D8A98686E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26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53226-5E83-4F26-A058-D6AA06A2FCBC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79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273846"/>
            <a:ext cx="1478756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93" y="273846"/>
            <a:ext cx="4321969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36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4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83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1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90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72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1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43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92" y="1369219"/>
            <a:ext cx="2900363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5" y="1369219"/>
            <a:ext cx="2900363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5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52" y="808366"/>
            <a:ext cx="8659905" cy="845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498" y="1704415"/>
            <a:ext cx="8633013" cy="2908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5010E-3C9F-471A-AAAA-4FA5F3745C5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7DD8C-B99A-4BDF-A334-C7A034E9EE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jpe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9.jpeg"/><Relationship Id="rId5" Type="http://schemas.openxmlformats.org/officeDocument/2006/relationships/image" Target="../media/image14.jpeg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5" b="5458"/>
          <a:stretch/>
        </p:blipFill>
        <p:spPr>
          <a:xfrm>
            <a:off x="0" y="-8497"/>
            <a:ext cx="9144000" cy="5151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-13219"/>
            <a:ext cx="9143999" cy="5156720"/>
          </a:xfrm>
          <a:prstGeom prst="rect">
            <a:avLst/>
          </a:prstGeom>
          <a:solidFill>
            <a:srgbClr val="4040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5345" y="1938067"/>
            <a:ext cx="6831116" cy="2320751"/>
          </a:xfrm>
          <a:ln>
            <a:noFill/>
          </a:ln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900" cap="all" normalizeH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Вызовы </a:t>
            </a:r>
            <a:r>
              <a:rPr lang="ru-RU" sz="2900" cap="all" normalizeH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времени</a:t>
            </a:r>
            <a:r>
              <a:rPr lang="en-US" sz="2900" cap="all" normalizeH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900" cap="all" normalizeH="1" dirty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готовность </a:t>
            </a:r>
            <a:r>
              <a:rPr lang="ru-RU" sz="2400" cap="all" spc="120" normalizeH="1" dirty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белгородских </a:t>
            </a:r>
            <a:r>
              <a:rPr lang="ru-RU" sz="2400" cap="all" spc="120" normalizeH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  <a:r>
              <a:rPr lang="en-US" sz="2400" cap="all" spc="120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cap="all" spc="120" normalizeH="1" dirty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работать</a:t>
            </a:r>
            <a:r>
              <a:rPr lang="ru-RU" sz="4000" cap="all" spc="600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cap="all" spc="600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000" cap="all" spc="600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cap="all" spc="370" normalizeH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современных </a:t>
            </a:r>
            <a:r>
              <a:rPr lang="ru-RU" sz="2900" cap="all" spc="370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условиях</a:t>
            </a:r>
            <a:endParaRPr lang="ru-RU" sz="2900" spc="370" normalizeH="1" dirty="0">
              <a:solidFill>
                <a:srgbClr val="DBC4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flipV="1">
            <a:off x="2300288" y="2035512"/>
            <a:ext cx="1440000" cy="1440000"/>
          </a:xfrm>
          <a:prstGeom prst="bentConnector3">
            <a:avLst>
              <a:gd name="adj1" fmla="val -126"/>
            </a:avLst>
          </a:prstGeom>
          <a:ln w="28575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flipH="1">
            <a:off x="7489182" y="2645060"/>
            <a:ext cx="1440000" cy="1440000"/>
          </a:xfrm>
          <a:prstGeom prst="bentConnector3">
            <a:avLst>
              <a:gd name="adj1" fmla="val -126"/>
            </a:avLst>
          </a:prstGeom>
          <a:ln w="28575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693103" y="-8497"/>
            <a:ext cx="3339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spc="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www.bgunb.ru</a:t>
            </a:r>
            <a:endParaRPr lang="ru-RU" sz="3600" spc="1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851720" y="4327378"/>
            <a:ext cx="5112568" cy="63227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ru-RU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надежда</a:t>
            </a:r>
            <a:r>
              <a:rPr lang="en-US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1400" cap="all" normalizeH="1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петровна</a:t>
            </a:r>
            <a:r>
              <a:rPr lang="ru-RU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1400" cap="all" normalizeH="1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рожкова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директор Белгородской государственной </a:t>
            </a:r>
            <a: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универсальной научной библиотеки</a:t>
            </a:r>
            <a:endParaRPr lang="ru-RU" sz="1100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15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143500" y="3451500"/>
            <a:ext cx="4000500" cy="169200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43499" y="1725750"/>
            <a:ext cx="4000499" cy="1692000"/>
          </a:xfrm>
          <a:prstGeom prst="rect">
            <a:avLst/>
          </a:prstGeom>
          <a:solidFill>
            <a:srgbClr val="A2D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89794" y="0"/>
            <a:ext cx="4054206" cy="1692000"/>
          </a:xfrm>
          <a:prstGeom prst="rect">
            <a:avLst/>
          </a:prstGeom>
          <a:solidFill>
            <a:srgbClr val="018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143501" y="3498080"/>
            <a:ext cx="4000498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«</a:t>
            </a:r>
            <a:r>
              <a:rPr lang="ru-RU" sz="3600" b="1" cap="all" normalizeH="1" dirty="0" err="1">
                <a:latin typeface="Arial Narrow" panose="020B0606020202030204" pitchFamily="34" charset="0"/>
              </a:rPr>
              <a:t>Играриум</a:t>
            </a:r>
            <a:r>
              <a:rPr lang="ru-RU" sz="1600" dirty="0"/>
              <a:t>» </a:t>
            </a:r>
            <a:endParaRPr lang="ru-RU" sz="1600" dirty="0" smtClean="0"/>
          </a:p>
          <a:p>
            <a:pPr>
              <a:lnSpc>
                <a:spcPct val="90000"/>
              </a:lnSpc>
            </a:pPr>
            <a:r>
              <a:rPr lang="ru-RU" sz="1600" cap="small" dirty="0" smtClean="0">
                <a:latin typeface="Arial Narrow" panose="020B0606020202030204" pitchFamily="34" charset="0"/>
              </a:rPr>
              <a:t>площадка </a:t>
            </a:r>
            <a:r>
              <a:rPr lang="ru-RU" sz="1600" cap="small" dirty="0">
                <a:latin typeface="Arial Narrow" panose="020B0606020202030204" pitchFamily="34" charset="0"/>
              </a:rPr>
              <a:t>командных игр, в ходе которых молодежь проверяла свои знания по точным наукам, истории, географии, искусству, литературе, музыке в формате </a:t>
            </a:r>
            <a:r>
              <a:rPr lang="ru-RU" sz="1600" cap="small" dirty="0" err="1">
                <a:latin typeface="Arial Narrow" panose="020B0606020202030204" pitchFamily="34" charset="0"/>
              </a:rPr>
              <a:t>квиза</a:t>
            </a:r>
            <a:endParaRPr lang="ru-RU" sz="1600" cap="small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43500" y="169661"/>
            <a:ext cx="4000500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3600" b="1" cap="all" normalizeH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Дебаты</a:t>
            </a: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</a:t>
            </a:r>
          </a:p>
          <a:p>
            <a:pPr>
              <a:lnSpc>
                <a:spcPct val="90000"/>
              </a:lnSpc>
            </a:pP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площадка </a:t>
            </a:r>
            <a:r>
              <a:rPr lang="ru-RU" sz="1700" cap="small" dirty="0">
                <a:solidFill>
                  <a:schemeClr val="bg1"/>
                </a:solidFill>
                <a:latin typeface="Arial Narrow" panose="020B0606020202030204" pitchFamily="34" charset="0"/>
              </a:rPr>
              <a:t>для развития интеллектуальных, ораторских, лидерских и коммуникативных способностей молодежи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43500" y="1860768"/>
            <a:ext cx="4000500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«</a:t>
            </a:r>
            <a:r>
              <a:rPr lang="ru-RU" sz="3600" b="1" cap="all" normalizeH="1" dirty="0">
                <a:solidFill>
                  <a:schemeClr val="bg1"/>
                </a:solidFill>
                <a:latin typeface="Arial Narrow" panose="020B0606020202030204" pitchFamily="34" charset="0"/>
              </a:rPr>
              <a:t>Наука</a:t>
            </a:r>
            <a:r>
              <a:rPr lang="ru-RU" sz="1600" dirty="0">
                <a:solidFill>
                  <a:schemeClr val="bg1"/>
                </a:solidFill>
              </a:rPr>
              <a:t>»</a:t>
            </a:r>
            <a:r>
              <a:rPr lang="ru-RU" sz="1600" dirty="0">
                <a:solidFill>
                  <a:prstClr val="black"/>
                </a:solidFill>
              </a:rPr>
              <a:t> </a:t>
            </a:r>
            <a:endParaRPr lang="ru-RU" sz="1600" dirty="0" smtClean="0">
              <a:solidFill>
                <a:prstClr val="black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площадка</a:t>
            </a:r>
            <a:r>
              <a:rPr lang="ru-RU" sz="1700" cap="small" dirty="0">
                <a:solidFill>
                  <a:schemeClr val="bg1"/>
                </a:solidFill>
                <a:latin typeface="Arial Narrow" panose="020B0606020202030204" pitchFamily="34" charset="0"/>
              </a:rPr>
              <a:t>, где участники соревновались </a:t>
            </a: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 </a:t>
            </a:r>
            <a:r>
              <a:rPr lang="ru-RU" sz="1700" cap="small" dirty="0">
                <a:solidFill>
                  <a:schemeClr val="bg1"/>
                </a:solidFill>
                <a:latin typeface="Arial Narrow" panose="020B0606020202030204" pitchFamily="34" charset="0"/>
              </a:rPr>
              <a:t>научной и технологической </a:t>
            </a: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700" cap="sm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эрудиции </a:t>
            </a:r>
            <a:r>
              <a:rPr lang="ru-RU" sz="1700" cap="small" dirty="0">
                <a:solidFill>
                  <a:schemeClr val="bg1"/>
                </a:solidFill>
                <a:latin typeface="Arial Narrow" panose="020B0606020202030204" pitchFamily="34" charset="0"/>
              </a:rPr>
              <a:t>и логике</a:t>
            </a:r>
          </a:p>
        </p:txBody>
      </p:sp>
    </p:spTree>
    <p:extLst>
      <p:ext uri="{BB962C8B-B14F-4D97-AF65-F5344CB8AC3E}">
        <p14:creationId xmlns:p14="http://schemas.microsoft.com/office/powerpoint/2010/main" val="13633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20785" y="216907"/>
            <a:ext cx="3999799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В </a:t>
            </a:r>
            <a:r>
              <a:rPr lang="ru-RU" sz="4000" dirty="0">
                <a:solidFill>
                  <a:prstClr val="white"/>
                </a:solidFill>
                <a:latin typeface="Arial Narrow" panose="020B0606020202030204" pitchFamily="34" charset="0"/>
              </a:rPr>
              <a:t>большинстве библиотек   </a:t>
            </a:r>
            <a:endParaRPr lang="ru-RU" sz="4000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32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отсутствовала </a:t>
            </a:r>
            <a:r>
              <a:rPr lang="ru-RU" sz="3200" dirty="0">
                <a:solidFill>
                  <a:srgbClr val="FF00FF"/>
                </a:solidFill>
                <a:latin typeface="Arial Narrow" panose="020B0606020202030204" pitchFamily="34" charset="0"/>
              </a:rPr>
              <a:t>финансовая поддержка проекта, </a:t>
            </a:r>
            <a:r>
              <a:rPr lang="ru-RU" sz="32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/>
            </a:r>
            <a:br>
              <a:rPr lang="ru-RU" sz="3200" dirty="0" smtClean="0">
                <a:solidFill>
                  <a:srgbClr val="FF00FF"/>
                </a:solidFill>
                <a:latin typeface="Arial Narrow" panose="020B0606020202030204" pitchFamily="34" charset="0"/>
              </a:rPr>
            </a:br>
            <a:endParaRPr lang="ru-RU" sz="32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в </a:t>
            </a:r>
            <a:r>
              <a:rPr lang="ru-RU" sz="2800" dirty="0">
                <a:solidFill>
                  <a:srgbClr val="FF00FF"/>
                </a:solidFill>
                <a:latin typeface="Arial Narrow" panose="020B0606020202030204" pitchFamily="34" charset="0"/>
              </a:rPr>
              <a:t>том числе </a:t>
            </a:r>
            <a: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/>
            </a:r>
            <a:b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</a:br>
            <a: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для </a:t>
            </a:r>
            <a:r>
              <a:rPr lang="ru-RU" sz="2800" dirty="0">
                <a:solidFill>
                  <a:srgbClr val="FF00FF"/>
                </a:solidFill>
                <a:latin typeface="Arial Narrow" panose="020B0606020202030204" pitchFamily="34" charset="0"/>
              </a:rPr>
              <a:t>оформления пространства, поощрения участников и победителей интеллектуальных игр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0724" y="0"/>
            <a:ext cx="665408" cy="5141356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187624" cy="2501978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600" b="1" cap="all" normalizeH="1" dirty="0">
                <a:solidFill>
                  <a:prstClr val="white"/>
                </a:solidFill>
                <a:latin typeface="Arial Narrow" panose="020B0606020202030204" pitchFamily="34" charset="0"/>
              </a:rPr>
              <a:t>В 11 </a:t>
            </a:r>
            <a:r>
              <a:rPr lang="ru-RU" sz="3600" b="1" cap="all" normalizeH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(48%)</a:t>
            </a:r>
            <a:endParaRPr lang="ru-RU" sz="3600" b="1" cap="all" normalizeH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0840"/>
            <a:ext cx="313754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Центральных </a:t>
            </a: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библиотеках </a:t>
            </a:r>
            <a:endParaRPr lang="ru-RU" sz="7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3200" dirty="0">
                <a:solidFill>
                  <a:srgbClr val="FF00FF"/>
                </a:solidFill>
                <a:latin typeface="Arial Narrow" panose="020B0606020202030204" pitchFamily="34" charset="0"/>
              </a:rPr>
              <a:t>отсутствуют настольные интеллектуальные игры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81437"/>
            <a:ext cx="1187624" cy="2462063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600" b="1" cap="all" normalizeH="1" dirty="0">
                <a:solidFill>
                  <a:prstClr val="white"/>
                </a:solidFill>
                <a:latin typeface="Arial Narrow" panose="020B0606020202030204" pitchFamily="34" charset="0"/>
              </a:rPr>
              <a:t>В </a:t>
            </a:r>
            <a:r>
              <a:rPr lang="ru-RU" sz="3600" b="1" cap="all" normalizeH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17 (74%)</a:t>
            </a:r>
            <a:endParaRPr lang="ru-RU" sz="3600" b="1" cap="all" normalizeH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2832907"/>
            <a:ext cx="30931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Центральных </a:t>
            </a: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библиотеках </a:t>
            </a:r>
            <a:endParaRPr lang="ru-RU" sz="7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3200" dirty="0">
                <a:solidFill>
                  <a:srgbClr val="FF00FF"/>
                </a:solidFill>
                <a:latin typeface="Arial Narrow" panose="020B0606020202030204" pitchFamily="34" charset="0"/>
              </a:rPr>
              <a:t>нет никакого специального оборудования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06978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65643" y="0"/>
            <a:ext cx="4478356" cy="5141356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2544" y="19834"/>
            <a:ext cx="3929711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47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Многие </a:t>
            </a:r>
            <a:r>
              <a:rPr lang="ru-RU" sz="4700" dirty="0">
                <a:solidFill>
                  <a:prstClr val="white"/>
                </a:solidFill>
                <a:latin typeface="Arial Narrow" panose="020B0606020202030204" pitchFamily="34" charset="0"/>
              </a:rPr>
              <a:t>участники сезонов </a:t>
            </a:r>
            <a:endParaRPr lang="ru-RU" sz="4700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algn="r">
              <a:lnSpc>
                <a:spcPct val="80000"/>
              </a:lnSpc>
            </a:pPr>
            <a:endParaRPr lang="ru-RU" sz="2400" cap="all" normalizeH="1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algn="r">
              <a:lnSpc>
                <a:spcPct val="80000"/>
              </a:lnSpc>
            </a:pPr>
            <a: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сожалели</a:t>
            </a:r>
            <a:r>
              <a:rPr lang="ru-RU" sz="4800" dirty="0">
                <a:solidFill>
                  <a:prstClr val="white"/>
                </a:solidFill>
                <a:latin typeface="Arial Narrow" panose="020B0606020202030204" pitchFamily="34" charset="0"/>
              </a:rPr>
              <a:t>, </a:t>
            </a:r>
            <a:r>
              <a:rPr lang="ru-RU" sz="4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 smtClean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sz="47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что </a:t>
            </a:r>
            <a:r>
              <a:rPr lang="ru-RU" sz="4700" dirty="0">
                <a:solidFill>
                  <a:prstClr val="white"/>
                </a:solidFill>
                <a:latin typeface="Arial Narrow" panose="020B0606020202030204" pitchFamily="34" charset="0"/>
              </a:rPr>
              <a:t>не могут остаться </a:t>
            </a:r>
            <a:r>
              <a:rPr lang="ru-RU" sz="47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/>
            </a:r>
            <a:br>
              <a:rPr lang="ru-RU" sz="4700" dirty="0" smtClean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sz="47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до </a:t>
            </a:r>
            <a:r>
              <a:rPr lang="ru-RU" sz="4700" dirty="0">
                <a:solidFill>
                  <a:prstClr val="white"/>
                </a:solidFill>
                <a:latin typeface="Arial Narrow" panose="020B0606020202030204" pitchFamily="34" charset="0"/>
              </a:rPr>
              <a:t>конца программы</a:t>
            </a:r>
            <a:endParaRPr lang="ru-RU" sz="47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65643" y="203546"/>
            <a:ext cx="4478355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7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так </a:t>
            </a:r>
            <a:r>
              <a:rPr lang="ru-RU" sz="4700" dirty="0">
                <a:solidFill>
                  <a:schemeClr val="bg1"/>
                </a:solidFill>
                <a:latin typeface="Arial Narrow" panose="020B0606020202030204" pitchFamily="34" charset="0"/>
              </a:rPr>
              <a:t>как уже </a:t>
            </a:r>
            <a:r>
              <a:rPr lang="ru-RU" sz="4800" cap="all" normalizeH="1" dirty="0">
                <a:solidFill>
                  <a:srgbClr val="FF00FF"/>
                </a:solidFill>
                <a:latin typeface="Arial Narrow" panose="020B0606020202030204" pitchFamily="34" charset="0"/>
              </a:rPr>
              <a:t>после </a:t>
            </a:r>
            <a: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11 </a:t>
            </a:r>
            <a:b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</a:br>
            <a:r>
              <a:rPr lang="ru-RU" sz="2800" dirty="0">
                <a:solidFill>
                  <a:schemeClr val="bg1"/>
                </a:solidFill>
                <a:latin typeface="Arial Narrow" panose="020B0606020202030204" pitchFamily="34" charset="0"/>
              </a:rPr>
              <a:t>часов вечера </a:t>
            </a:r>
            <a:r>
              <a:rPr lang="ru-RU" sz="4700" dirty="0">
                <a:solidFill>
                  <a:schemeClr val="bg1"/>
                </a:solidFill>
                <a:latin typeface="Arial Narrow" panose="020B0606020202030204" pitchFamily="34" charset="0"/>
              </a:rPr>
              <a:t>общественный транспорт </a:t>
            </a:r>
            <a:r>
              <a:rPr lang="ru-RU" sz="47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47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не </a:t>
            </a:r>
            <a:r>
              <a:rPr lang="ru-RU" sz="4800" cap="all" normalizeH="1" dirty="0">
                <a:solidFill>
                  <a:srgbClr val="FF00FF"/>
                </a:solidFill>
                <a:latin typeface="Arial Narrow" panose="020B0606020202030204" pitchFamily="34" charset="0"/>
              </a:rPr>
              <a:t>работает </a:t>
            </a:r>
            <a: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/>
            </a:r>
            <a:br>
              <a:rPr lang="ru-RU" sz="4800" cap="all" normalizeH="1" dirty="0" smtClean="0">
                <a:solidFill>
                  <a:srgbClr val="FF00FF"/>
                </a:solidFill>
                <a:latin typeface="Arial Narrow" panose="020B0606020202030204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ни </a:t>
            </a:r>
            <a:r>
              <a:rPr lang="ru-RU" sz="2800" dirty="0">
                <a:solidFill>
                  <a:schemeClr val="bg1"/>
                </a:solidFill>
                <a:latin typeface="Arial Narrow" panose="020B0606020202030204" pitchFamily="34" charset="0"/>
              </a:rPr>
              <a:t>в одном </a:t>
            </a:r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муниципалитете</a:t>
            </a:r>
            <a:endParaRPr lang="ru-RU" sz="2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44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012000" y="699571"/>
            <a:ext cx="3132000" cy="44439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73124" y="699569"/>
            <a:ext cx="3138876" cy="4443929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012000" y="977824"/>
            <a:ext cx="3132000" cy="387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До </a:t>
            </a:r>
            <a:r>
              <a:rPr lang="ru-RU" dirty="0">
                <a:solidFill>
                  <a:srgbClr val="FF00FF"/>
                </a:solidFill>
                <a:latin typeface="Arial Narrow" panose="020B0606020202030204" pitchFamily="34" charset="0"/>
              </a:rPr>
              <a:t>сих пор </a:t>
            </a:r>
            <a:endParaRPr lang="ru-RU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40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не </a:t>
            </a:r>
            <a:r>
              <a:rPr lang="ru-RU" sz="4000" dirty="0">
                <a:solidFill>
                  <a:srgbClr val="FF00FF"/>
                </a:solidFill>
                <a:latin typeface="Arial Narrow" panose="020B0606020202030204" pitchFamily="34" charset="0"/>
              </a:rPr>
              <a:t>созданы </a:t>
            </a:r>
            <a:endParaRPr lang="ru-RU" sz="40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2000" spc="3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молодежные </a:t>
            </a:r>
            <a:r>
              <a:rPr lang="ru-RU" sz="2000" spc="300" dirty="0">
                <a:solidFill>
                  <a:srgbClr val="FF00FF"/>
                </a:solidFill>
                <a:latin typeface="Arial Narrow" panose="020B0606020202030204" pitchFamily="34" charset="0"/>
              </a:rPr>
              <a:t>зоны в </a:t>
            </a:r>
            <a:r>
              <a:rPr lang="ru-RU" sz="2000" dirty="0">
                <a:solidFill>
                  <a:srgbClr val="FF00FF"/>
                </a:solidFill>
                <a:latin typeface="Arial Narrow" panose="020B0606020202030204" pitchFamily="34" charset="0"/>
              </a:rPr>
              <a:t>центральных библиотеках </a:t>
            </a:r>
            <a:endParaRPr lang="ru-RU" sz="20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/>
            <a:endParaRPr lang="ru-RU" dirty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b="1" cap="all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Белгородского</a:t>
            </a:r>
            <a:r>
              <a:rPr lang="ru-RU" b="1" cap="all" dirty="0">
                <a:solidFill>
                  <a:srgbClr val="FF00FF"/>
                </a:solidFill>
                <a:latin typeface="Arial Narrow" panose="020B0606020202030204" pitchFamily="34" charset="0"/>
              </a:rPr>
              <a:t>, </a:t>
            </a:r>
            <a:endParaRPr lang="ru-RU" b="1" cap="all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b="1" cap="all" dirty="0" err="1" smtClean="0">
                <a:solidFill>
                  <a:srgbClr val="FF00FF"/>
                </a:solidFill>
                <a:latin typeface="Arial Narrow" panose="020B0606020202030204" pitchFamily="34" charset="0"/>
              </a:rPr>
              <a:t>Волоконовского</a:t>
            </a:r>
            <a:r>
              <a:rPr lang="ru-RU" b="1" cap="all" dirty="0">
                <a:solidFill>
                  <a:srgbClr val="FF00FF"/>
                </a:solidFill>
                <a:latin typeface="Arial Narrow" panose="020B0606020202030204" pitchFamily="34" charset="0"/>
              </a:rPr>
              <a:t>, </a:t>
            </a:r>
            <a:endParaRPr lang="ru-RU" b="1" cap="all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b="1" cap="all" dirty="0" err="1" smtClean="0">
                <a:solidFill>
                  <a:srgbClr val="FF00FF"/>
                </a:solidFill>
                <a:latin typeface="Arial Narrow" panose="020B0606020202030204" pitchFamily="34" charset="0"/>
              </a:rPr>
              <a:t>Ровеньского</a:t>
            </a:r>
            <a:r>
              <a:rPr lang="ru-RU" b="1" cap="all" dirty="0">
                <a:solidFill>
                  <a:srgbClr val="FF00FF"/>
                </a:solidFill>
                <a:latin typeface="Arial Narrow" panose="020B0606020202030204" pitchFamily="34" charset="0"/>
              </a:rPr>
              <a:t>, </a:t>
            </a:r>
            <a:endParaRPr lang="ru-RU" b="1" cap="all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b="1" cap="all" dirty="0" err="1" smtClean="0">
                <a:solidFill>
                  <a:srgbClr val="FF00FF"/>
                </a:solidFill>
                <a:latin typeface="Arial Narrow" panose="020B0606020202030204" pitchFamily="34" charset="0"/>
              </a:rPr>
              <a:t>Корочанского</a:t>
            </a:r>
            <a:r>
              <a:rPr lang="ru-RU" b="1" cap="all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ru-RU" b="1" cap="all" dirty="0" err="1" smtClean="0">
                <a:solidFill>
                  <a:srgbClr val="FF00FF"/>
                </a:solidFill>
                <a:latin typeface="Arial Narrow" panose="020B0606020202030204" pitchFamily="34" charset="0"/>
              </a:rPr>
              <a:t>Прохоровского</a:t>
            </a:r>
            <a:r>
              <a:rPr lang="ru-RU" b="1" cap="all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ru-RU" b="1" cap="all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районов</a:t>
            </a:r>
            <a:endParaRPr lang="ru-RU" b="1" cap="all" dirty="0">
              <a:solidFill>
                <a:srgbClr val="FF00FF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99571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cap="all" dirty="0">
                <a:latin typeface="Arial Narrow" panose="020B0606020202030204" pitchFamily="34" charset="0"/>
              </a:rPr>
              <a:t>уровень комфортности, современность ее внутреннего пространства</a:t>
            </a:r>
            <a:endParaRPr lang="ru-RU" sz="2000" cap="all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30" y="808039"/>
            <a:ext cx="2856594" cy="425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7C0506"/>
                </a:solidFill>
                <a:latin typeface="Arial Narrow" panose="020B0606020202030204" pitchFamily="34" charset="0"/>
              </a:rPr>
              <a:t>В 134 </a:t>
            </a:r>
            <a:r>
              <a:rPr lang="ru-RU" sz="4000" b="1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(22%)</a:t>
            </a:r>
            <a:r>
              <a:rPr lang="ru-RU" b="1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муниципальных </a:t>
            </a:r>
            <a:r>
              <a:rPr lang="ru-RU" dirty="0">
                <a:solidFill>
                  <a:srgbClr val="7C0506"/>
                </a:solidFill>
                <a:latin typeface="Arial Narrow" panose="020B0606020202030204" pitchFamily="34" charset="0"/>
              </a:rPr>
              <a:t>библиотек уже есть молодежные </a:t>
            </a:r>
            <a:r>
              <a:rPr lang="ru-RU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зоны</a:t>
            </a:r>
            <a:r>
              <a:rPr lang="ru-RU" i="1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endParaRPr lang="ru-RU" i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endParaRPr lang="ru-RU" i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endParaRPr lang="ru-RU" i="1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endParaRPr lang="ru-RU" i="1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cap="all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Белгородского </a:t>
            </a:r>
            <a:r>
              <a:rPr lang="ru-RU" b="1" cap="all" dirty="0">
                <a:solidFill>
                  <a:srgbClr val="7C0506"/>
                </a:solidFill>
                <a:latin typeface="Arial Narrow" panose="020B0606020202030204" pitchFamily="34" charset="0"/>
              </a:rPr>
              <a:t>района </a:t>
            </a:r>
            <a:endParaRPr lang="ru-RU" b="1" cap="all" dirty="0" smtClean="0">
              <a:solidFill>
                <a:srgbClr val="7C0506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spc="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 (50%) библиотек 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имеют </a:t>
            </a:r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такие </a:t>
            </a:r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пространства </a:t>
            </a:r>
          </a:p>
          <a:p>
            <a:pPr algn="ctr"/>
            <a:endParaRPr lang="ru-RU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b="1" cap="all" dirty="0" err="1" smtClean="0">
                <a:solidFill>
                  <a:srgbClr val="7C0506"/>
                </a:solidFill>
                <a:latin typeface="Arial Narrow" panose="020B0606020202030204" pitchFamily="34" charset="0"/>
              </a:rPr>
              <a:t>Валуйского</a:t>
            </a:r>
            <a:r>
              <a:rPr lang="ru-RU" b="1" cap="all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 </a:t>
            </a:r>
            <a:r>
              <a:rPr lang="ru-RU" b="1" cap="all" dirty="0" err="1" smtClean="0">
                <a:solidFill>
                  <a:srgbClr val="7C0506"/>
                </a:solidFill>
                <a:latin typeface="Arial Narrow" panose="020B0606020202030204" pitchFamily="34" charset="0"/>
              </a:rPr>
              <a:t>го</a:t>
            </a:r>
            <a:r>
              <a:rPr lang="ru-RU" b="1" cap="all" dirty="0" smtClean="0">
                <a:solidFill>
                  <a:srgbClr val="7C0506"/>
                </a:solidFill>
                <a:latin typeface="Arial Narrow" panose="020B0606020202030204" pitchFamily="34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2000" b="1" spc="200" dirty="0">
                <a:solidFill>
                  <a:prstClr val="black"/>
                </a:solidFill>
                <a:latin typeface="Arial Narrow" panose="020B0606020202030204" pitchFamily="34" charset="0"/>
              </a:rPr>
              <a:t>16 (33%) библиотек </a:t>
            </a:r>
          </a:p>
          <a:p>
            <a:pPr algn="ctr">
              <a:lnSpc>
                <a:spcPct val="90000"/>
              </a:lnSpc>
            </a:pPr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имеют такие </a:t>
            </a:r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пространства</a:t>
            </a:r>
            <a:r>
              <a:rPr lang="ru-RU" b="1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3124" y="789821"/>
            <a:ext cx="31388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Только </a:t>
            </a:r>
            <a:r>
              <a:rPr lang="ru-R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по одной </a:t>
            </a:r>
            <a:endParaRPr lang="ru-RU" sz="40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молодежной </a:t>
            </a: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зоне </a:t>
            </a:r>
            <a:r>
              <a:rPr lang="ru-RU" sz="2000" spc="100" dirty="0">
                <a:solidFill>
                  <a:schemeClr val="bg1"/>
                </a:solidFill>
                <a:latin typeface="Arial Narrow" panose="020B0606020202030204" pitchFamily="34" charset="0"/>
              </a:rPr>
              <a:t>организовано в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endParaRPr lang="ru-RU" sz="1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endParaRPr lang="ru-R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ЦБС </a:t>
            </a:r>
            <a:r>
              <a:rPr lang="ru-RU" sz="16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Прохоровского</a:t>
            </a:r>
            <a:r>
              <a:rPr lang="ru-RU" sz="16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района </a:t>
            </a:r>
            <a:endParaRPr lang="ru-RU" sz="1600" b="1" cap="all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cap="all" spc="100" dirty="0">
                <a:solidFill>
                  <a:schemeClr val="bg1"/>
                </a:solidFill>
                <a:latin typeface="Arial Narrow" panose="020B0606020202030204" pitchFamily="34" charset="0"/>
              </a:rPr>
              <a:t>и ЦБС № 1 </a:t>
            </a:r>
            <a:r>
              <a:rPr lang="ru-RU" sz="1600" b="1" cap="all" spc="100" dirty="0" err="1">
                <a:solidFill>
                  <a:schemeClr val="bg1"/>
                </a:solidFill>
                <a:latin typeface="Arial Narrow" panose="020B0606020202030204" pitchFamily="34" charset="0"/>
              </a:rPr>
              <a:t>Губкинского</a:t>
            </a:r>
            <a:r>
              <a:rPr lang="ru-RU" sz="1600" b="1" cap="all" spc="100" dirty="0">
                <a:solidFill>
                  <a:schemeClr val="bg1"/>
                </a:solidFill>
                <a:latin typeface="Arial Narrow" panose="020B0606020202030204" pitchFamily="34" charset="0"/>
              </a:rPr>
              <a:t> ГО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  <a:latin typeface="Arial Narrow" panose="020B0606020202030204" pitchFamily="34" charset="0"/>
              </a:rPr>
              <a:t>по две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молодежной зоне </a:t>
            </a:r>
            <a:endParaRPr lang="ru-R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pc="1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организовано в</a:t>
            </a:r>
          </a:p>
          <a:p>
            <a:pPr algn="ctr"/>
            <a:r>
              <a:rPr lang="ru-RU" spc="1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6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ЦБС </a:t>
            </a:r>
            <a:r>
              <a:rPr lang="ru-RU" sz="16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Корочанского</a:t>
            </a:r>
            <a:r>
              <a:rPr lang="ru-RU" sz="16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района </a:t>
            </a:r>
          </a:p>
          <a:p>
            <a:pPr algn="ctr"/>
            <a:r>
              <a:rPr lang="ru-RU" sz="16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и ЦБС </a:t>
            </a:r>
            <a:r>
              <a:rPr lang="ru-RU" sz="1600" b="1" cap="all" dirty="0" err="1">
                <a:solidFill>
                  <a:schemeClr val="bg1"/>
                </a:solidFill>
                <a:latin typeface="Arial Narrow" panose="020B0606020202030204" pitchFamily="34" charset="0"/>
              </a:rPr>
              <a:t>Шебекинского</a:t>
            </a:r>
            <a:r>
              <a:rPr lang="ru-RU" sz="16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 ГО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2239385"/>
            <a:ext cx="2873124" cy="610405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cap="all" normalizeH="1" dirty="0" smtClean="0">
                <a:latin typeface="Arial Narrow" panose="020B0606020202030204" pitchFamily="34" charset="0"/>
              </a:rPr>
              <a:t>Лидерами </a:t>
            </a:r>
            <a:r>
              <a:rPr lang="ru-RU" sz="1400" b="1" cap="all" normalizeH="1" dirty="0">
                <a:latin typeface="Arial Narrow" panose="020B0606020202030204" pitchFamily="34" charset="0"/>
              </a:rPr>
              <a:t>являются системы </a:t>
            </a:r>
          </a:p>
        </p:txBody>
      </p:sp>
    </p:spTree>
    <p:extLst>
      <p:ext uri="{BB962C8B-B14F-4D97-AF65-F5344CB8AC3E}">
        <p14:creationId xmlns:p14="http://schemas.microsoft.com/office/powerpoint/2010/main" val="56708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5" b="5458"/>
          <a:stretch/>
        </p:blipFill>
        <p:spPr>
          <a:xfrm>
            <a:off x="0" y="-8497"/>
            <a:ext cx="9144000" cy="5151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-13219"/>
            <a:ext cx="9143999" cy="5156720"/>
          </a:xfrm>
          <a:prstGeom prst="rect">
            <a:avLst/>
          </a:prstGeom>
          <a:solidFill>
            <a:srgbClr val="4040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287" y="2035512"/>
            <a:ext cx="6666173" cy="1134034"/>
          </a:xfrm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800" cap="all" normalizeH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r>
              <a:rPr lang="ru-RU" sz="3800" cap="all" normalizeH="1" dirty="0" smtClean="0">
                <a:solidFill>
                  <a:srgbClr val="DBC4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3800" spc="370" normalizeH="1" dirty="0">
              <a:solidFill>
                <a:srgbClr val="DBC4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flipV="1">
            <a:off x="2300288" y="2035512"/>
            <a:ext cx="1440000" cy="720000"/>
          </a:xfrm>
          <a:prstGeom prst="bentConnector3">
            <a:avLst>
              <a:gd name="adj1" fmla="val -126"/>
            </a:avLst>
          </a:prstGeom>
          <a:ln w="28575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flipH="1">
            <a:off x="7455522" y="2299182"/>
            <a:ext cx="1440000" cy="720000"/>
          </a:xfrm>
          <a:prstGeom prst="bentConnector3">
            <a:avLst>
              <a:gd name="adj1" fmla="val -126"/>
            </a:avLst>
          </a:prstGeom>
          <a:ln w="28575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693103" y="-8497"/>
            <a:ext cx="3339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spc="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www.bgunb.ru</a:t>
            </a:r>
            <a:endParaRPr lang="ru-RU" sz="3600" spc="1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851720" y="3607112"/>
            <a:ext cx="5112568" cy="135757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надежда</a:t>
            </a:r>
            <a:r>
              <a:rPr lang="en-US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1400" cap="all" normalizeH="1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петровна</a:t>
            </a:r>
            <a:r>
              <a:rPr lang="ru-RU" sz="1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1400" cap="all" normalizeH="1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рожкова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en-US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</a:br>
            <a:endParaRPr lang="ru-RU" sz="200" dirty="0" smtClean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ru-RU" altLang="ru-RU" sz="1100" dirty="0" smtClean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г</a:t>
            </a: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 Белгород,  ул. Попова, 39а   </a:t>
            </a:r>
          </a:p>
          <a:p>
            <a:pPr marL="0" indent="0" algn="r">
              <a:buNone/>
            </a:pP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(4722) 31-01-62</a:t>
            </a:r>
          </a:p>
          <a:p>
            <a:pPr marL="0" indent="0" algn="r">
              <a:buNone/>
            </a:pPr>
            <a:r>
              <a:rPr lang="en-US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director</a:t>
            </a: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@</a:t>
            </a:r>
            <a:r>
              <a:rPr lang="ru-RU" altLang="ru-RU" sz="1100" dirty="0" err="1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bgunb</a:t>
            </a: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  <a:r>
              <a:rPr lang="en-US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u</a:t>
            </a:r>
            <a:b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</a:br>
            <a:r>
              <a:rPr lang="ru-RU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altLang="ru-RU" sz="1100" dirty="0">
                <a:solidFill>
                  <a:prstClr val="white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www.bgunb.ru </a:t>
            </a:r>
            <a:endParaRPr lang="ru-RU" altLang="ru-RU" sz="1100" dirty="0">
              <a:solidFill>
                <a:prstClr val="white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100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89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943" y="649175"/>
            <a:ext cx="4274232" cy="4294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43687" y="3765189"/>
            <a:ext cx="733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normalizeH="1" dirty="0">
                <a:solidFill>
                  <a:prstClr val="black"/>
                </a:solidFill>
              </a:rPr>
              <a:t>238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0372"/>
            <a:ext cx="91773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>
                <a:solidFill>
                  <a:prstClr val="black"/>
                </a:solidFill>
                <a:latin typeface="Arial Narrow" panose="020B0606020202030204" pitchFamily="34" charset="0"/>
              </a:rPr>
              <a:t>В 2020 году </a:t>
            </a:r>
            <a:r>
              <a:rPr lang="ru-RU" sz="4000" b="1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проведено</a:t>
            </a:r>
            <a:endParaRPr lang="ru-RU" sz="4000" b="1" cap="all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99099" y="918995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normalizeH="1" dirty="0">
                <a:solidFill>
                  <a:prstClr val="black"/>
                </a:solidFill>
              </a:rPr>
              <a:t>163</a:t>
            </a:r>
            <a:endParaRPr lang="ru-RU" b="1" cap="all" normalizeH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5300" y="1211233"/>
            <a:ext cx="213952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80000"/>
              </a:lnSpc>
            </a:pPr>
            <a:r>
              <a:rPr lang="ru-RU" dirty="0">
                <a:latin typeface="Arial Narrow" panose="020B0606020202030204" pitchFamily="34" charset="0"/>
              </a:rPr>
              <a:t>онлайн-трансляции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59764" y="1727666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normalizeH="1" dirty="0">
                <a:solidFill>
                  <a:prstClr val="black"/>
                </a:solidFill>
              </a:rPr>
              <a:t>40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145419" y="2004665"/>
            <a:ext cx="25586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видео-бесед по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скайпу 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9944" y="2804765"/>
            <a:ext cx="1529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онлайн-встреч 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00906" y="2481600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normalizeH="1" dirty="0">
                <a:solidFill>
                  <a:prstClr val="black"/>
                </a:solidFill>
              </a:rPr>
              <a:t>126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39" y="3577485"/>
            <a:ext cx="2441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виртуальные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выставки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29325" y="3293547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normalizeH="1" dirty="0">
                <a:solidFill>
                  <a:prstClr val="black"/>
                </a:solidFill>
              </a:rPr>
              <a:t>1734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988339" y="4134521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cap="all" normalizeH="1" dirty="0">
                <a:solidFill>
                  <a:prstClr val="black"/>
                </a:solidFill>
              </a:rPr>
              <a:t>907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96050" y="918995"/>
            <a:ext cx="676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cap="all" normalizeH="1" dirty="0">
                <a:solidFill>
                  <a:prstClr val="black"/>
                </a:solidFill>
              </a:rPr>
              <a:t>1404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91312" y="1979007"/>
            <a:ext cx="53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cap="all" normalizeH="1" dirty="0">
                <a:solidFill>
                  <a:prstClr val="black"/>
                </a:solidFill>
              </a:rPr>
              <a:t>711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691312" y="2856766"/>
            <a:ext cx="53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cap="all" normalizeH="1" dirty="0">
                <a:solidFill>
                  <a:prstClr val="black"/>
                </a:solidFill>
              </a:rPr>
              <a:t>414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333515" y="4456622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err="1">
                <a:solidFill>
                  <a:prstClr val="black"/>
                </a:solidFill>
                <a:latin typeface="Arial Narrow" panose="020B0606020202030204" pitchFamily="34" charset="0"/>
              </a:rPr>
              <a:t>челленджей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43674" y="1201999"/>
            <a:ext cx="2362201" cy="54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видео-обзора книжных изданий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91312" y="2206962"/>
            <a:ext cx="2609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виртуальных викторин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672262" y="3114715"/>
            <a:ext cx="2505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виртуальных экскурсий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534150" y="4134521"/>
            <a:ext cx="2286000" cy="5410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80000"/>
              </a:lnSpc>
            </a:pP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виртуальных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мастер-классов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95" y="1699476"/>
            <a:ext cx="468000" cy="468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540" y="1803673"/>
            <a:ext cx="468000" cy="4680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540" y="3251821"/>
            <a:ext cx="468000" cy="468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050" y="3609233"/>
            <a:ext cx="468000" cy="46800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95" y="3450535"/>
            <a:ext cx="468000" cy="4680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83" y="1563045"/>
            <a:ext cx="468000" cy="46800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95" y="918995"/>
            <a:ext cx="468000" cy="46800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020" y="4222622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3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34711" y="261787"/>
            <a:ext cx="346488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3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По обновлению </a:t>
            </a:r>
            <a:r>
              <a:rPr lang="ru-RU" sz="3300" dirty="0">
                <a:solidFill>
                  <a:prstClr val="white"/>
                </a:solidFill>
                <a:latin typeface="Arial Narrow" panose="020B0606020202030204" pitchFamily="34" charset="0"/>
              </a:rPr>
              <a:t>компьютерного парка </a:t>
            </a:r>
            <a:r>
              <a:rPr lang="ru-RU" sz="33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библиотек  </a:t>
            </a:r>
          </a:p>
          <a:p>
            <a:pPr>
              <a:lnSpc>
                <a:spcPct val="80000"/>
              </a:lnSpc>
            </a:pPr>
            <a:endParaRPr lang="ru-RU" sz="28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утверждены </a:t>
            </a:r>
            <a:r>
              <a:rPr lang="ru-RU" sz="2800" dirty="0">
                <a:solidFill>
                  <a:srgbClr val="FF00FF"/>
                </a:solidFill>
                <a:latin typeface="Arial Narrow" panose="020B0606020202030204" pitchFamily="34" charset="0"/>
              </a:rPr>
              <a:t>только</a:t>
            </a:r>
            <a:r>
              <a:rPr lang="ru-RU" sz="4000" dirty="0">
                <a:solidFill>
                  <a:srgbClr val="FF00FF"/>
                </a:solidFill>
                <a:latin typeface="Arial Narrow" panose="020B0606020202030204" pitchFamily="34" charset="0"/>
              </a:rPr>
              <a:t/>
            </a:r>
            <a:br>
              <a:rPr lang="ru-RU" sz="4000" dirty="0">
                <a:solidFill>
                  <a:srgbClr val="FF00FF"/>
                </a:solidFill>
                <a:latin typeface="Arial Narrow" panose="020B0606020202030204" pitchFamily="34" charset="0"/>
              </a:rPr>
            </a:br>
            <a:r>
              <a:rPr lang="ru-RU" sz="2800" dirty="0">
                <a:solidFill>
                  <a:srgbClr val="FF00FF"/>
                </a:solidFill>
                <a:latin typeface="Arial Narrow" panose="020B0606020202030204" pitchFamily="34" charset="0"/>
              </a:rPr>
              <a:t>в</a:t>
            </a:r>
            <a:r>
              <a:rPr lang="ru-RU" sz="4000" dirty="0">
                <a:solidFill>
                  <a:srgbClr val="FF00FF"/>
                </a:solidFill>
                <a:latin typeface="Arial Narrow" panose="020B0606020202030204" pitchFamily="34" charset="0"/>
              </a:rPr>
              <a:t> 5 </a:t>
            </a:r>
            <a:r>
              <a:rPr lang="ru-RU" sz="28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муниципалитетах:</a:t>
            </a:r>
            <a:endParaRPr lang="ru-RU" sz="2800" dirty="0">
              <a:solidFill>
                <a:srgbClr val="FF00FF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7088" y="0"/>
            <a:ext cx="1187624" cy="5141356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1127" y="45876"/>
            <a:ext cx="738664" cy="509548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3600" b="1" cap="all" spc="300" normalizeH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Дорожные </a:t>
            </a:r>
            <a:r>
              <a:rPr lang="ru-RU" sz="3200" b="1" cap="all" spc="300" normalizeH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ru-RU" sz="3600" b="1" cap="all" spc="300" normalizeH="1" dirty="0">
                <a:solidFill>
                  <a:prstClr val="white"/>
                </a:solidFill>
                <a:latin typeface="Arial Narrow" panose="020B0606020202030204" pitchFamily="34" charset="0"/>
              </a:rPr>
              <a:t>карты</a:t>
            </a:r>
            <a:endParaRPr lang="ru-RU" sz="3200" b="1" cap="all" spc="300" normalizeH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187624" cy="5143500"/>
          </a:xfrm>
          <a:prstGeom prst="rect">
            <a:avLst/>
          </a:prstGeom>
          <a:solidFill>
            <a:srgbClr val="7C0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600" b="1" cap="all" normalizeH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КОМПЬЮТЕРНЫЙ  ПАРК</a:t>
            </a:r>
            <a:endParaRPr lang="ru-RU" sz="3600" b="1" cap="all" normalizeH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2899" y="204743"/>
            <a:ext cx="3043000" cy="376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dirty="0">
                <a:solidFill>
                  <a:prstClr val="white"/>
                </a:solidFill>
                <a:latin typeface="Arial Narrow" panose="020B0606020202030204" pitchFamily="34" charset="0"/>
              </a:rPr>
              <a:t>Общее количество компьютеров </a:t>
            </a:r>
          </a:p>
          <a:p>
            <a:pPr>
              <a:lnSpc>
                <a:spcPct val="80000"/>
              </a:lnSpc>
            </a:pPr>
            <a:endParaRPr lang="ru-RU" sz="900" dirty="0" smtClean="0">
              <a:solidFill>
                <a:srgbClr val="FF00FF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40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всего 1884 ед.</a:t>
            </a:r>
            <a:r>
              <a:rPr lang="ru-RU" sz="40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/>
            </a:r>
            <a:br>
              <a:rPr lang="ru-RU" sz="4000" dirty="0" smtClean="0">
                <a:solidFill>
                  <a:prstClr val="white"/>
                </a:solidFill>
                <a:latin typeface="Arial Narrow" panose="020B0606020202030204" pitchFamily="34" charset="0"/>
              </a:rPr>
            </a:br>
            <a:endParaRPr lang="ru-RU" sz="900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40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в возрасте старше 10 лет</a:t>
            </a:r>
            <a:br>
              <a:rPr lang="ru-RU" sz="4000" dirty="0" smtClean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sz="4000" dirty="0" smtClean="0">
                <a:solidFill>
                  <a:srgbClr val="FF00FF"/>
                </a:solidFill>
                <a:latin typeface="Arial Narrow" panose="020B0606020202030204" pitchFamily="34" charset="0"/>
              </a:rPr>
              <a:t>31 % (577 ед.)</a:t>
            </a:r>
            <a:endParaRPr lang="ru-RU" sz="4000" dirty="0">
              <a:solidFill>
                <a:srgbClr val="FF00FF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7105" y="4094638"/>
            <a:ext cx="1823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cap="all" dirty="0">
                <a:solidFill>
                  <a:srgbClr val="FF0000"/>
                </a:solidFill>
                <a:latin typeface="Arial Narrow" panose="020B0606020202030204" pitchFamily="34" charset="0"/>
              </a:rPr>
              <a:t>в</a:t>
            </a:r>
            <a:r>
              <a:rPr lang="en-US" cap="all" dirty="0">
                <a:solidFill>
                  <a:srgbClr val="FF0000"/>
                </a:solidFill>
                <a:latin typeface="Arial Narrow" panose="020B0606020202030204" pitchFamily="34" charset="0"/>
              </a:rPr>
              <a:t> </a:t>
            </a:r>
            <a:r>
              <a:rPr lang="ru-RU" cap="all" dirty="0">
                <a:solidFill>
                  <a:srgbClr val="FF0000"/>
                </a:solidFill>
                <a:latin typeface="Arial Narrow" panose="020B0606020202030204" pitchFamily="34" charset="0"/>
              </a:rPr>
              <a:t>ЦБС </a:t>
            </a:r>
            <a:endParaRPr lang="ru-RU" cap="all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algn="r"/>
            <a:r>
              <a:rPr lang="ru-RU" cap="all" spc="-170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Красненского</a:t>
            </a:r>
            <a:r>
              <a:rPr lang="ru-RU" cap="all" spc="-17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</a:p>
          <a:p>
            <a:pPr algn="r"/>
            <a:r>
              <a:rPr lang="ru-RU" cap="all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района</a:t>
            </a:r>
            <a:endParaRPr lang="ru-RU" cap="all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1145" y="4128987"/>
            <a:ext cx="13211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normalizeH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92%</a:t>
            </a:r>
            <a:endParaRPr lang="ru-RU" sz="5400" normalizeH="1" dirty="0"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41845" y="4071477"/>
            <a:ext cx="874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Arial Narrow" panose="020B0606020202030204" pitchFamily="34" charset="0"/>
              </a:rPr>
              <a:t>ПК старше </a:t>
            </a:r>
            <a:endParaRPr lang="ru-RU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10 </a:t>
            </a:r>
            <a:r>
              <a:rPr lang="ru-RU" dirty="0">
                <a:solidFill>
                  <a:srgbClr val="FF0000"/>
                </a:solidFill>
                <a:latin typeface="Arial Narrow" panose="020B0606020202030204" pitchFamily="34" charset="0"/>
              </a:rPr>
              <a:t>лет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20160" y="2850893"/>
            <a:ext cx="29826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rgbClr val="7322FA"/>
                </a:solidFill>
                <a:latin typeface="Arial Narrow" panose="020B0606020202030204" pitchFamily="34" charset="0"/>
              </a:rPr>
              <a:t>Белгородском районе</a:t>
            </a:r>
          </a:p>
          <a:p>
            <a:pPr lvl="0"/>
            <a:r>
              <a:rPr lang="ru-RU" sz="2000" dirty="0" smtClean="0">
                <a:solidFill>
                  <a:srgbClr val="7322FA"/>
                </a:solidFill>
                <a:latin typeface="Arial Narrow" panose="020B0606020202030204" pitchFamily="34" charset="0"/>
              </a:rPr>
              <a:t>Борисовском районе</a:t>
            </a:r>
          </a:p>
          <a:p>
            <a:pPr lvl="0"/>
            <a:r>
              <a:rPr lang="ru-RU" sz="2000" dirty="0" err="1" smtClean="0">
                <a:solidFill>
                  <a:srgbClr val="7322FA"/>
                </a:solidFill>
                <a:latin typeface="Arial Narrow" panose="020B0606020202030204" pitchFamily="34" charset="0"/>
              </a:rPr>
              <a:t>Краснояружском</a:t>
            </a:r>
            <a:r>
              <a:rPr lang="ru-RU" sz="2000" dirty="0" smtClean="0">
                <a:solidFill>
                  <a:srgbClr val="7322FA"/>
                </a:solidFill>
                <a:latin typeface="Arial Narrow" panose="020B0606020202030204" pitchFamily="34" charset="0"/>
              </a:rPr>
              <a:t> районе</a:t>
            </a:r>
            <a:endParaRPr lang="ru-RU" sz="2000" dirty="0">
              <a:solidFill>
                <a:srgbClr val="7322FA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2000" dirty="0" err="1" smtClean="0">
                <a:solidFill>
                  <a:srgbClr val="7322FA"/>
                </a:solidFill>
                <a:latin typeface="Arial Narrow" panose="020B0606020202030204" pitchFamily="34" charset="0"/>
              </a:rPr>
              <a:t>Губкинском</a:t>
            </a:r>
            <a:r>
              <a:rPr lang="ru-RU" sz="2000" dirty="0" smtClean="0">
                <a:solidFill>
                  <a:srgbClr val="7322FA"/>
                </a:solidFill>
                <a:latin typeface="Arial Narrow" panose="020B0606020202030204" pitchFamily="34" charset="0"/>
              </a:rPr>
              <a:t> районе</a:t>
            </a:r>
            <a:endParaRPr lang="ru-RU" sz="2000" dirty="0">
              <a:solidFill>
                <a:srgbClr val="7322FA"/>
              </a:solidFill>
              <a:latin typeface="Arial Narrow" panose="020B0606020202030204" pitchFamily="34" charset="0"/>
            </a:endParaRPr>
          </a:p>
          <a:p>
            <a:r>
              <a:rPr lang="ru-RU" sz="2000" dirty="0" err="1" smtClean="0">
                <a:solidFill>
                  <a:srgbClr val="7322FA"/>
                </a:solidFill>
                <a:latin typeface="Arial Narrow" panose="020B0606020202030204" pitchFamily="34" charset="0"/>
              </a:rPr>
              <a:t>Яковлевском</a:t>
            </a:r>
            <a:r>
              <a:rPr lang="ru-RU" sz="2000" dirty="0" smtClean="0">
                <a:solidFill>
                  <a:srgbClr val="7322FA"/>
                </a:solidFill>
                <a:latin typeface="Arial Narrow" panose="020B0606020202030204" pitchFamily="34" charset="0"/>
              </a:rPr>
              <a:t> районе</a:t>
            </a:r>
            <a:endParaRPr lang="ru-RU" sz="2000" dirty="0">
              <a:solidFill>
                <a:srgbClr val="7322FA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35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snv\doc_asu\коллегии\2021\март24х7\img\Школа  по  финансовой грамотности\ЦРБ Троицкий\ЦРБ Троицкий фото 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8" r="23092"/>
          <a:stretch/>
        </p:blipFill>
        <p:spPr bwMode="auto">
          <a:xfrm>
            <a:off x="-12239" y="2550167"/>
            <a:ext cx="3210157" cy="259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snv\doc_asu\коллегии\2021\март24х7\img\Школа  по  финансовой грамотности\Фото Прохоровская центральная районная библиотека\Фото 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497"/>
          <a:stretch/>
        </p:blipFill>
        <p:spPr bwMode="auto">
          <a:xfrm>
            <a:off x="-10097" y="0"/>
            <a:ext cx="3168423" cy="255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snv\doc_asu\коллегии\2021\март24х7\img\Школа  по  финансовой грамотности\Ближнянская №10 Белгородского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8" r="3925" b="12084"/>
          <a:stretch/>
        </p:blipFill>
        <p:spPr bwMode="auto">
          <a:xfrm>
            <a:off x="6613973" y="-1"/>
            <a:ext cx="2530027" cy="215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nv\doc_asu\коллегии\2021\март24х7\img\Школа  по  финансовой грамотности\Бобороводворская модельная б-ка ЦБС № 2 губкинского городского окргуа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9445" r="35312" b="4444"/>
          <a:stretch/>
        </p:blipFill>
        <p:spPr bwMode="auto">
          <a:xfrm>
            <a:off x="3025985" y="945"/>
            <a:ext cx="1557161" cy="26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snv\doc_asu\коллегии\2021\март24х7\img\Школа  по  финансовой грамотности\Ивнянская центральная библиотека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1112" r="29218" b="3055"/>
          <a:stretch/>
        </p:blipFill>
        <p:spPr bwMode="auto">
          <a:xfrm>
            <a:off x="6613973" y="2148181"/>
            <a:ext cx="2530027" cy="299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snv\doc_asu\коллегии\2021\март24х7\img\Школа  по  финансовой грамотности\Г.Губкин ЦБС № 1 ЦГБ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" t="2076" r="2553" b="25370"/>
          <a:stretch/>
        </p:blipFill>
        <p:spPr bwMode="auto">
          <a:xfrm>
            <a:off x="4603890" y="2752686"/>
            <a:ext cx="2301794" cy="239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snv\doc_asu\коллегии\2021\март24х7\img\Школа  по  финансовой грамотности\Прохоровская центральная районная библиотека.bm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1" t="7040" r="37972" b="36092"/>
          <a:stretch/>
        </p:blipFill>
        <p:spPr bwMode="auto">
          <a:xfrm>
            <a:off x="4603890" y="0"/>
            <a:ext cx="2051678" cy="269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snv\doc_asu\коллегии\2021\март24х7\img\Школа  по  финансовой грамотности\Фото Прохоровская центральная районная библиотека\Фото 5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2" t="-212" r="23457" b="212"/>
          <a:stretch/>
        </p:blipFill>
        <p:spPr bwMode="auto">
          <a:xfrm>
            <a:off x="3025985" y="2692094"/>
            <a:ext cx="1557161" cy="245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25150" y="-2778"/>
            <a:ext cx="4595384" cy="5143500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7028" y="1019682"/>
            <a:ext cx="3219151" cy="206210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ru-RU" sz="3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региональный </a:t>
            </a:r>
          </a:p>
          <a:p>
            <a:r>
              <a:rPr lang="ru-RU" sz="3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проект</a:t>
            </a:r>
          </a:p>
          <a:p>
            <a:r>
              <a:rPr lang="ru-RU" sz="32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«Сам себе </a:t>
            </a:r>
            <a:endParaRPr lang="ru-RU" sz="3200" b="1" cap="all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3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финансист</a:t>
            </a:r>
            <a:r>
              <a:rPr lang="ru-RU" sz="3200" b="1" cap="all" dirty="0">
                <a:solidFill>
                  <a:schemeClr val="bg1"/>
                </a:solidFill>
                <a:latin typeface="Arial Narrow" panose="020B0606020202030204" pitchFamily="34" charset="0"/>
              </a:rPr>
              <a:t>» </a:t>
            </a:r>
            <a:endParaRPr lang="ru-RU" sz="3200" b="1" cap="all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851" y="3768063"/>
            <a:ext cx="280988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Все муниципальные 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библиотеки участвуют </a:t>
            </a:r>
            <a:endParaRPr lang="ru-R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реализации </a:t>
            </a:r>
            <a:endParaRPr lang="ru-RU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регионального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проекта 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45706" y="3614941"/>
            <a:ext cx="442612" cy="0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23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nv\doc_asu\коллегии\2021\март24х7\img\Школа здоровья СКРИНЫ БАНЕРА И ФОТО\КРАСНОГВАРДЕЙСКИЙ ЦРБ Бирюч\Screenshot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r="6626" b="4847"/>
          <a:stretch/>
        </p:blipFill>
        <p:spPr bwMode="auto">
          <a:xfrm>
            <a:off x="0" y="-2"/>
            <a:ext cx="3683937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snv\doc_asu\коллегии\2021\март24х7\img\Школа здоровья СКРИНЫ БАНЕРА И ФОТО\КРАСНОГВАРДЕЙСКИЙ ЦРБ Бирюч\IMG-20210303-WA00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7" t="23450" r="4803"/>
          <a:stretch/>
        </p:blipFill>
        <p:spPr bwMode="auto">
          <a:xfrm>
            <a:off x="5912851" y="2571745"/>
            <a:ext cx="3225642" cy="257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snv\doc_asu\коллегии\2021\март24х7\img\Школа здоровья СКРИНЫ БАНЕРА И ФОТО\МБУК ЦБС № 1 ГУБКИНСКИЙ ГОРОДСКОЙ ОКРУГ\IMG_03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7" t="16036" r="22666"/>
          <a:stretch/>
        </p:blipFill>
        <p:spPr bwMode="auto">
          <a:xfrm>
            <a:off x="3635225" y="2571748"/>
            <a:ext cx="2283133" cy="257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snv\doc_asu\коллегии\2021\март24х7\img\Школа здоровья СКРИНЫ БАНЕРА И ФОТО\МБУК ЦБС № 2 ГУБКИНСКИЙ ГОРОДСКОЙ ОКРУГ\Фото с мероприятий\фото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r="20286"/>
          <a:stretch/>
        </p:blipFill>
        <p:spPr bwMode="auto">
          <a:xfrm>
            <a:off x="3635225" y="0"/>
            <a:ext cx="2283196" cy="257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snv\doc_asu\коллегии\2021\март24х7\img\Школа здоровья СКРИНЫ БАНЕРА И ФОТО\МБУК ЦБС № 2 ГУБКИНСКИЙ ГОРОДСКОЙ ОКРУГ\Фото с мероприятий\3 марта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" r="2290"/>
          <a:stretch/>
        </p:blipFill>
        <p:spPr bwMode="auto">
          <a:xfrm>
            <a:off x="5918358" y="-2"/>
            <a:ext cx="3225642" cy="257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20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9" t="17929" r="27266" b="391"/>
          <a:stretch/>
        </p:blipFill>
        <p:spPr>
          <a:xfrm>
            <a:off x="-42317" y="0"/>
            <a:ext cx="4652876" cy="52309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10227" y="355759"/>
            <a:ext cx="318129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prstClr val="black"/>
                </a:solidFill>
                <a:latin typeface="Arial Narrow" panose="020B0606020202030204" pitchFamily="34" charset="0"/>
              </a:rPr>
              <a:t>Федеральный закон РФ </a:t>
            </a:r>
            <a:endParaRPr lang="ru-RU" sz="2000" b="1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от 30.12. 2020 года № 489-ФЗ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«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О молодежной политике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Российской Федерации»</a:t>
            </a:r>
            <a:r>
              <a:rPr 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47816" y="2139702"/>
            <a:ext cx="2790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Для </a:t>
            </a:r>
            <a:r>
              <a:rPr lang="ru-RU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поддержки молодежи Государственная Дума приняла закон о молодежной политике в Российской Федерации, который повышает  возраст молодежи до 35 лет </a:t>
            </a:r>
            <a:r>
              <a:rPr lang="ru-RU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включительно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42317" y="1"/>
            <a:ext cx="4652876" cy="5230962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804" y="2147193"/>
            <a:ext cx="35366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all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молодежная политика</a:t>
            </a:r>
          </a:p>
          <a:p>
            <a:r>
              <a:rPr lang="ru-RU" sz="3600" b="1" cap="all" dirty="0">
                <a:solidFill>
                  <a:prstClr val="white"/>
                </a:solidFill>
                <a:latin typeface="Arial Narrow" panose="020B0606020202030204" pitchFamily="34" charset="0"/>
              </a:rPr>
              <a:t>Российской Федерации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2240" y="4515015"/>
            <a:ext cx="442612" cy="0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28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5" t="1550" r="9561" b="1550"/>
          <a:stretch/>
        </p:blipFill>
        <p:spPr>
          <a:xfrm>
            <a:off x="3783932" y="0"/>
            <a:ext cx="5369440" cy="514349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220072" y="-20539"/>
            <a:ext cx="2289349" cy="5164038"/>
          </a:xfrm>
          <a:prstGeom prst="rect">
            <a:avLst/>
          </a:prstGeom>
          <a:solidFill>
            <a:srgbClr val="E02B26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4609460"/>
            <a:ext cx="17283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cap="all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ПРОЕКТ «Н</a:t>
            </a:r>
            <a:r>
              <a:rPr lang="ru-RU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а</a:t>
            </a:r>
            <a:r>
              <a:rPr lang="ru-RU" sz="1600" cap="all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</a:rPr>
              <a:t> БИС»</a:t>
            </a:r>
            <a:endParaRPr lang="ru-RU" sz="1600" cap="all" dirty="0">
              <a:solidFill>
                <a:prstClr val="black">
                  <a:lumMod val="50000"/>
                  <a:lumOff val="50000"/>
                </a:prst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23528" y="4587974"/>
            <a:ext cx="885225" cy="0"/>
          </a:xfrm>
          <a:prstGeom prst="line">
            <a:avLst/>
          </a:prstGeom>
          <a:ln w="38100">
            <a:solidFill>
              <a:srgbClr val="E02B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421189" y="414777"/>
            <a:ext cx="208823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В вечернее время </a:t>
            </a:r>
            <a:endParaRPr lang="en-US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в </a:t>
            </a: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библиотеках </a:t>
            </a:r>
            <a:b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будет собираться молодежь </a:t>
            </a:r>
            <a:b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для участия </a:t>
            </a:r>
            <a:endParaRPr lang="en-US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в </a:t>
            </a: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развивающих </a:t>
            </a:r>
            <a:endParaRPr lang="ru-RU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играх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930723" y="555526"/>
            <a:ext cx="0" cy="57606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30723" y="2283718"/>
            <a:ext cx="0" cy="57606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0" y="445187"/>
            <a:ext cx="5035505" cy="427940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8000" cap="all" normalizeH="1" dirty="0" smtClean="0">
                <a:latin typeface="Arial Narrow" panose="020B0606020202030204" pitchFamily="34" charset="0"/>
              </a:rPr>
              <a:t>Б</a:t>
            </a:r>
            <a:r>
              <a:rPr lang="ru-RU" sz="3600" dirty="0" smtClean="0">
                <a:latin typeface="Arial Narrow" panose="020B0606020202030204" pitchFamily="34" charset="0"/>
              </a:rPr>
              <a:t>иблиотечные</a:t>
            </a:r>
            <a:r>
              <a:rPr lang="ru-RU" sz="4800" dirty="0" smtClean="0">
                <a:latin typeface="Arial Narrow" panose="020B0606020202030204" pitchFamily="34" charset="0"/>
              </a:rPr>
              <a:t/>
            </a:r>
            <a:br>
              <a:rPr lang="ru-RU" sz="4800" dirty="0" smtClean="0">
                <a:latin typeface="Arial Narrow" panose="020B0606020202030204" pitchFamily="34" charset="0"/>
              </a:rPr>
            </a:br>
            <a:r>
              <a:rPr lang="ru-RU" sz="8000" cap="all" normalizeH="1" dirty="0" smtClean="0">
                <a:latin typeface="Arial Narrow" panose="020B0606020202030204" pitchFamily="34" charset="0"/>
              </a:rPr>
              <a:t>и</a:t>
            </a:r>
            <a:r>
              <a:rPr lang="ru-RU" sz="3600" dirty="0" smtClean="0">
                <a:latin typeface="Arial Narrow" panose="020B0606020202030204" pitchFamily="34" charset="0"/>
              </a:rPr>
              <a:t>нтеллектуальные</a:t>
            </a:r>
            <a:r>
              <a:rPr lang="ru-RU" sz="4800" dirty="0" smtClean="0">
                <a:latin typeface="Arial Narrow" panose="020B0606020202030204" pitchFamily="34" charset="0"/>
              </a:rPr>
              <a:t/>
            </a:r>
            <a:br>
              <a:rPr lang="ru-RU" sz="4800" dirty="0" smtClean="0">
                <a:latin typeface="Arial Narrow" panose="020B0606020202030204" pitchFamily="34" charset="0"/>
              </a:rPr>
            </a:br>
            <a:r>
              <a:rPr lang="ru-RU" sz="8000" cap="all" normalizeH="1" dirty="0" smtClean="0">
                <a:latin typeface="Arial Narrow" panose="020B0606020202030204" pitchFamily="34" charset="0"/>
              </a:rPr>
              <a:t>с</a:t>
            </a:r>
            <a:r>
              <a:rPr lang="ru-RU" sz="3600" dirty="0" smtClean="0">
                <a:latin typeface="Arial Narrow" panose="020B0606020202030204" pitchFamily="34" charset="0"/>
              </a:rPr>
              <a:t>езоны</a:t>
            </a:r>
            <a:endParaRPr lang="ru-RU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3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3"/>
          <a:stretch/>
        </p:blipFill>
        <p:spPr>
          <a:xfrm>
            <a:off x="4202089" y="-1"/>
            <a:ext cx="4941911" cy="258568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137" y="2427403"/>
            <a:ext cx="4828616" cy="271609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99792" y="0"/>
            <a:ext cx="1634345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34137" y="0"/>
            <a:ext cx="4831703" cy="5164038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355976" y="911210"/>
            <a:ext cx="0" cy="508412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652120" y="771550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Респонденты анкетирования</a:t>
            </a:r>
            <a:endParaRPr lang="ru-RU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2643758"/>
            <a:ext cx="3323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идея </a:t>
            </a:r>
            <a:r>
              <a:rPr lang="ru-RU" sz="1600" cap="all" dirty="0">
                <a:solidFill>
                  <a:srgbClr val="FFFFFF"/>
                </a:solidFill>
                <a:latin typeface="Arial Narrow" panose="020B0606020202030204" pitchFamily="34" charset="0"/>
              </a:rPr>
              <a:t>проведения вечернего досуга в библиотеке была отмечена как </a:t>
            </a:r>
            <a:r>
              <a:rPr lang="ru-RU" sz="1600" cap="all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интересная.</a:t>
            </a:r>
          </a:p>
          <a:p>
            <a:endParaRPr lang="ru-RU" sz="1600" cap="all" dirty="0" smtClean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r>
              <a:rPr lang="ru-RU" sz="1600" cap="all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оптимальным </a:t>
            </a:r>
            <a:r>
              <a:rPr lang="ru-RU" sz="1600" cap="all" dirty="0">
                <a:solidFill>
                  <a:srgbClr val="FFFFFF"/>
                </a:solidFill>
                <a:latin typeface="Arial Narrow" panose="020B0606020202030204" pitchFamily="34" charset="0"/>
              </a:rPr>
              <a:t>временем  окончания мероприятий </a:t>
            </a:r>
            <a:endParaRPr lang="ru-RU" sz="1600" cap="all" dirty="0" smtClean="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r>
              <a:rPr lang="ru-RU" sz="1600" cap="all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был </a:t>
            </a:r>
            <a:r>
              <a:rPr lang="ru-RU" sz="1600" cap="all" dirty="0">
                <a:solidFill>
                  <a:srgbClr val="FFFFFF"/>
                </a:solidFill>
                <a:latin typeface="Arial Narrow" panose="020B0606020202030204" pitchFamily="34" charset="0"/>
              </a:rPr>
              <a:t>назван 21 час.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44324" y="2047908"/>
            <a:ext cx="28720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normalizeH="1" dirty="0">
                <a:solidFill>
                  <a:prstClr val="black"/>
                </a:solidFill>
                <a:latin typeface="Arial Narrow" panose="020B0606020202030204" pitchFamily="34" charset="0"/>
              </a:rPr>
              <a:t>во всех муниципалитетах </a:t>
            </a:r>
            <a:r>
              <a:rPr lang="ru-RU" sz="2300" b="1" cap="all" normalizeH="1" dirty="0">
                <a:solidFill>
                  <a:prstClr val="black"/>
                </a:solidFill>
                <a:latin typeface="Arial Narrow" panose="020B0606020202030204" pitchFamily="34" charset="0"/>
              </a:rPr>
              <a:t>проведено </a:t>
            </a:r>
            <a:endParaRPr lang="en-US" sz="2300" b="1" cap="all" normalizeH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r>
              <a:rPr lang="ru-RU" sz="2300" b="1" cap="all" normalizeH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онлайн </a:t>
            </a:r>
            <a:r>
              <a:rPr lang="ru-RU" sz="2300" b="1" cap="all" normalizeH="1" dirty="0">
                <a:solidFill>
                  <a:prstClr val="black"/>
                </a:solidFill>
                <a:latin typeface="Arial Narrow" panose="020B0606020202030204" pitchFamily="34" charset="0"/>
              </a:rPr>
              <a:t>и живое </a:t>
            </a:r>
            <a:r>
              <a:rPr lang="ru-RU" sz="2800" b="1" cap="all" normalizeH="1" dirty="0">
                <a:solidFill>
                  <a:srgbClr val="E54B47"/>
                </a:solidFill>
                <a:latin typeface="Arial Narrow" panose="020B0606020202030204" pitchFamily="34" charset="0"/>
              </a:rPr>
              <a:t>анкетирование</a:t>
            </a:r>
            <a:endParaRPr lang="ru-RU" sz="2300" b="1" cap="all" normalizeH="1" dirty="0">
              <a:solidFill>
                <a:srgbClr val="E54B47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43190" y="4587974"/>
            <a:ext cx="442612" cy="0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767682" y="705639"/>
            <a:ext cx="15882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cap="all" dirty="0" smtClean="0">
                <a:solidFill>
                  <a:srgbClr val="DBC486"/>
                </a:solidFill>
                <a:latin typeface="Arial Narrow" panose="020B0606020202030204" pitchFamily="34" charset="0"/>
              </a:rPr>
              <a:t>1</a:t>
            </a:r>
            <a:r>
              <a:rPr lang="en-US" sz="4400" cap="all" dirty="0" smtClean="0">
                <a:solidFill>
                  <a:srgbClr val="DBC486"/>
                </a:solidFill>
                <a:latin typeface="Arial Narrow" panose="020B0606020202030204" pitchFamily="34" charset="0"/>
              </a:rPr>
              <a:t> </a:t>
            </a:r>
            <a:r>
              <a:rPr lang="ru-RU" sz="4400" cap="all" dirty="0" smtClean="0">
                <a:solidFill>
                  <a:srgbClr val="DBC486"/>
                </a:solidFill>
                <a:latin typeface="Arial Narrow" panose="020B0606020202030204" pitchFamily="34" charset="0"/>
              </a:rPr>
              <a:t>738 </a:t>
            </a:r>
            <a:r>
              <a:rPr lang="ru-RU" sz="1600" cap="all" dirty="0">
                <a:solidFill>
                  <a:srgbClr val="DBC486"/>
                </a:solidFill>
                <a:latin typeface="Arial Narrow" panose="020B0606020202030204" pitchFamily="34" charset="0"/>
              </a:rPr>
              <a:t>молодых человека</a:t>
            </a:r>
            <a:endParaRPr lang="ru-RU" sz="1400" dirty="0">
              <a:solidFill>
                <a:srgbClr val="DBC486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67682" y="2670870"/>
            <a:ext cx="15882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solidFill>
                  <a:srgbClr val="DBC486"/>
                </a:solidFill>
                <a:latin typeface="Arial Narrow" panose="020B0606020202030204" pitchFamily="34" charset="0"/>
              </a:rPr>
              <a:t>Интересная ИДЕЯ</a:t>
            </a:r>
            <a:endParaRPr lang="ru-RU" sz="1600" dirty="0">
              <a:solidFill>
                <a:srgbClr val="DBC486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355976" y="2801384"/>
            <a:ext cx="0" cy="508412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795076" y="3401826"/>
            <a:ext cx="1372492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normalizeH="1" dirty="0">
                <a:solidFill>
                  <a:srgbClr val="DBC486"/>
                </a:solidFill>
                <a:latin typeface="Arial Narrow" panose="020B0606020202030204" pitchFamily="34" charset="0"/>
              </a:rPr>
              <a:t>21 час</a:t>
            </a:r>
          </a:p>
          <a:p>
            <a:r>
              <a:rPr lang="ru-RU" sz="1400" cap="all" dirty="0">
                <a:solidFill>
                  <a:srgbClr val="DBC486"/>
                </a:solidFill>
                <a:latin typeface="Arial Narrow" panose="020B0606020202030204" pitchFamily="34" charset="0"/>
              </a:rPr>
              <a:t>Оптимальное </a:t>
            </a:r>
          </a:p>
          <a:p>
            <a:r>
              <a:rPr lang="ru-RU" sz="1400" cap="all" dirty="0">
                <a:solidFill>
                  <a:srgbClr val="DBC486"/>
                </a:solidFill>
                <a:latin typeface="Arial Narrow" panose="020B0606020202030204" pitchFamily="34" charset="0"/>
              </a:rPr>
              <a:t>время  </a:t>
            </a:r>
          </a:p>
          <a:p>
            <a:r>
              <a:rPr lang="ru-RU" sz="1400" cap="all" dirty="0">
                <a:solidFill>
                  <a:srgbClr val="DBC486"/>
                </a:solidFill>
                <a:latin typeface="Arial Narrow" panose="020B0606020202030204" pitchFamily="34" charset="0"/>
              </a:rPr>
              <a:t>окончания </a:t>
            </a:r>
          </a:p>
          <a:p>
            <a:r>
              <a:rPr lang="ru-RU" sz="1400" cap="all" dirty="0">
                <a:solidFill>
                  <a:srgbClr val="DBC486"/>
                </a:solidFill>
                <a:latin typeface="Arial Narrow" panose="020B0606020202030204" pitchFamily="34" charset="0"/>
              </a:rPr>
              <a:t>мероприятий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355976" y="3551699"/>
            <a:ext cx="0" cy="508412"/>
          </a:xfrm>
          <a:prstGeom prst="line">
            <a:avLst/>
          </a:prstGeom>
          <a:ln w="38100">
            <a:solidFill>
              <a:srgbClr val="DBC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10" y="3805905"/>
            <a:ext cx="540000" cy="54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10" y="2769796"/>
            <a:ext cx="540000" cy="5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492" y="82471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6" t="28750" r="68985" b="14250"/>
          <a:stretch/>
        </p:blipFill>
        <p:spPr bwMode="auto">
          <a:xfrm>
            <a:off x="5293605" y="0"/>
            <a:ext cx="3850395" cy="513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0" r="60180" b="3500"/>
          <a:stretch/>
        </p:blipFill>
        <p:spPr bwMode="auto">
          <a:xfrm>
            <a:off x="1" y="0"/>
            <a:ext cx="52936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77107" y="0"/>
            <a:ext cx="3916497" cy="5155917"/>
          </a:xfrm>
          <a:prstGeom prst="rect">
            <a:avLst/>
          </a:prstGeom>
          <a:solidFill>
            <a:srgbClr val="00000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5253" y="451700"/>
            <a:ext cx="3883445" cy="4288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cap="all" normalizeH="1" dirty="0">
                <a:solidFill>
                  <a:schemeClr val="bg1"/>
                </a:solidFill>
                <a:latin typeface="Arial Narrow" panose="020B0606020202030204" pitchFamily="34" charset="0"/>
              </a:rPr>
              <a:t>26 февраля </a:t>
            </a:r>
            <a:r>
              <a:rPr lang="ru-RU" sz="2400" cap="all" normalizeH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2021 года</a:t>
            </a:r>
          </a:p>
          <a:p>
            <a:pPr>
              <a:lnSpc>
                <a:spcPct val="90000"/>
              </a:lnSpc>
            </a:pP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во </a:t>
            </a:r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всех государственных </a:t>
            </a: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 </a:t>
            </a:r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22 центральных </a:t>
            </a: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муниципальных библиотеках </a:t>
            </a: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прошел </a:t>
            </a:r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первый зимний сезон </a:t>
            </a:r>
            <a:r>
              <a:rPr lang="ru-RU" sz="1900" dirty="0">
                <a:solidFill>
                  <a:schemeClr val="bg1"/>
                </a:solidFill>
                <a:latin typeface="Arial Narrow" panose="020B0606020202030204" pitchFamily="34" charset="0"/>
              </a:rPr>
              <a:t>библиотечных </a:t>
            </a:r>
            <a:r>
              <a:rPr lang="ru-RU" sz="19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интеллектуальных </a:t>
            </a:r>
            <a:r>
              <a:rPr lang="ru-RU" sz="1900" dirty="0">
                <a:solidFill>
                  <a:schemeClr val="bg1"/>
                </a:solidFill>
                <a:latin typeface="Arial Narrow" panose="020B0606020202030204" pitchFamily="34" charset="0"/>
              </a:rPr>
              <a:t>игр </a:t>
            </a:r>
            <a:endParaRPr lang="ru-RU" sz="19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cap="all" normalizeH="1" dirty="0">
                <a:solidFill>
                  <a:schemeClr val="bg1"/>
                </a:solidFill>
                <a:latin typeface="Arial Narrow" panose="020B0606020202030204" pitchFamily="34" charset="0"/>
              </a:rPr>
              <a:t>На БИС</a:t>
            </a:r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» </a:t>
            </a: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endParaRPr lang="ru-RU" sz="24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под </a:t>
            </a:r>
            <a:r>
              <a:rPr lang="ru-RU" sz="2400" dirty="0">
                <a:solidFill>
                  <a:schemeClr val="bg1"/>
                </a:solidFill>
                <a:latin typeface="Arial Narrow" panose="020B0606020202030204" pitchFamily="34" charset="0"/>
              </a:rPr>
              <a:t>общим названием «</a:t>
            </a:r>
            <a:r>
              <a:rPr lang="ru-RU" sz="2200" b="1" cap="all" normalizeH="1" dirty="0">
                <a:solidFill>
                  <a:schemeClr val="bg1"/>
                </a:solidFill>
                <a:latin typeface="Arial Narrow" panose="020B0606020202030204" pitchFamily="34" charset="0"/>
              </a:rPr>
              <a:t>Февральская революция</a:t>
            </a:r>
            <a:r>
              <a:rPr lang="ru-RU" sz="2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8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6400</TotalTime>
  <Words>363</Words>
  <Application>Microsoft Office PowerPoint</Application>
  <PresentationFormat>Экран (16:9)</PresentationFormat>
  <Paragraphs>146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Вызовы времени и готовность белгородских библиотек работать  в современных условиях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Бражникова Светлана Алексеевна</cp:lastModifiedBy>
  <cp:revision>874</cp:revision>
  <cp:lastPrinted>2019-12-26T07:22:24Z</cp:lastPrinted>
  <dcterms:created xsi:type="dcterms:W3CDTF">2014-11-21T11:00:06Z</dcterms:created>
  <dcterms:modified xsi:type="dcterms:W3CDTF">2021-03-09T11:23:59Z</dcterms:modified>
</cp:coreProperties>
</file>