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64" r:id="rId3"/>
    <p:sldId id="273" r:id="rId4"/>
    <p:sldId id="272" r:id="rId5"/>
    <p:sldId id="261" r:id="rId6"/>
    <p:sldId id="258" r:id="rId7"/>
    <p:sldId id="259" r:id="rId8"/>
    <p:sldId id="277" r:id="rId9"/>
    <p:sldId id="276" r:id="rId10"/>
    <p:sldId id="274" r:id="rId11"/>
    <p:sldId id="278" r:id="rId12"/>
    <p:sldId id="270" r:id="rId13"/>
  </p:sldIdLst>
  <p:sldSz cx="18288000" cy="10287000"/>
  <p:notesSz cx="6761163" cy="9942513"/>
  <p:embeddedFontLst>
    <p:embeddedFont>
      <p:font typeface="Muli Bold Bold" panose="020B0604020202020204" charset="0"/>
      <p:regular r:id="rId14"/>
    </p:embeddedFont>
    <p:embeddedFont>
      <p:font typeface="Muli Regular" panose="020B0604020202020204" charset="0"/>
      <p:regular r:id="rId15"/>
    </p:embeddedFont>
    <p:embeddedFont>
      <p:font typeface="MS Outlook" panose="05010100010000000000" pitchFamily="2" charset="2"/>
      <p:regular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B137"/>
    <a:srgbClr val="F36648"/>
    <a:srgbClr val="F197A1"/>
    <a:srgbClr val="4152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3" d="100"/>
          <a:sy n="73" d="100"/>
        </p:scale>
        <p:origin x="59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7146208" y="9145208"/>
            <a:ext cx="1141792" cy="1141792"/>
          </a:xfrm>
          <a:prstGeom prst="rect">
            <a:avLst/>
          </a:prstGeom>
          <a:solidFill>
            <a:srgbClr val="4099F7"/>
          </a:solidFill>
        </p:spPr>
      </p: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7146208" y="8003416"/>
            <a:ext cx="1141792" cy="1141792"/>
            <a:chOff x="0" y="0"/>
            <a:chExt cx="1708150" cy="170815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F197A1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028700" y="9021112"/>
            <a:ext cx="570196" cy="200142"/>
            <a:chOff x="0" y="0"/>
            <a:chExt cx="1222941" cy="429260"/>
          </a:xfrm>
        </p:grpSpPr>
        <p:sp>
          <p:nvSpPr>
            <p:cNvPr id="7" name="Freeform 7"/>
            <p:cNvSpPr/>
            <p:nvPr/>
          </p:nvSpPr>
          <p:spPr>
            <a:xfrm>
              <a:off x="0" y="-5080"/>
              <a:ext cx="1222941" cy="434340"/>
            </a:xfrm>
            <a:custGeom>
              <a:avLst/>
              <a:gdLst/>
              <a:ahLst/>
              <a:cxnLst/>
              <a:rect l="l" t="t" r="r" b="b"/>
              <a:pathLst>
                <a:path w="1222941" h="434340">
                  <a:moveTo>
                    <a:pt x="1205161" y="187960"/>
                  </a:moveTo>
                  <a:lnTo>
                    <a:pt x="943541" y="11430"/>
                  </a:lnTo>
                  <a:cubicBezTo>
                    <a:pt x="925761" y="0"/>
                    <a:pt x="902901" y="3810"/>
                    <a:pt x="890201" y="21590"/>
                  </a:cubicBezTo>
                  <a:cubicBezTo>
                    <a:pt x="878771" y="39370"/>
                    <a:pt x="882581" y="62230"/>
                    <a:pt x="900361" y="74930"/>
                  </a:cubicBezTo>
                  <a:lnTo>
                    <a:pt x="1059111" y="181610"/>
                  </a:lnTo>
                  <a:lnTo>
                    <a:pt x="0" y="181610"/>
                  </a:lnTo>
                  <a:lnTo>
                    <a:pt x="0" y="257810"/>
                  </a:lnTo>
                  <a:lnTo>
                    <a:pt x="1059111" y="257810"/>
                  </a:lnTo>
                  <a:lnTo>
                    <a:pt x="900361" y="364490"/>
                  </a:lnTo>
                  <a:cubicBezTo>
                    <a:pt x="882581" y="375920"/>
                    <a:pt x="878771" y="400050"/>
                    <a:pt x="890201" y="417830"/>
                  </a:cubicBezTo>
                  <a:cubicBezTo>
                    <a:pt x="897821" y="429260"/>
                    <a:pt x="909251" y="434340"/>
                    <a:pt x="921951" y="434340"/>
                  </a:cubicBezTo>
                  <a:cubicBezTo>
                    <a:pt x="929571" y="434340"/>
                    <a:pt x="937191" y="431800"/>
                    <a:pt x="943541" y="427990"/>
                  </a:cubicBezTo>
                  <a:lnTo>
                    <a:pt x="1206431" y="251460"/>
                  </a:lnTo>
                  <a:cubicBezTo>
                    <a:pt x="1216591" y="243840"/>
                    <a:pt x="1222941" y="232410"/>
                    <a:pt x="1222941" y="219710"/>
                  </a:cubicBezTo>
                  <a:cubicBezTo>
                    <a:pt x="1222941" y="207010"/>
                    <a:pt x="1216591" y="195580"/>
                    <a:pt x="1205161" y="187960"/>
                  </a:cubicBezTo>
                  <a:close/>
                </a:path>
              </a:pathLst>
            </a:custGeom>
            <a:solidFill>
              <a:srgbClr val="141414"/>
            </a:solidFill>
          </p:spPr>
        </p:sp>
      </p:grpSp>
      <p:sp>
        <p:nvSpPr>
          <p:cNvPr id="8" name="AutoShape 8"/>
          <p:cNvSpPr/>
          <p:nvPr/>
        </p:nvSpPr>
        <p:spPr>
          <a:xfrm>
            <a:off x="12568562" y="2283978"/>
            <a:ext cx="5719438" cy="5719438"/>
          </a:xfrm>
          <a:prstGeom prst="rect">
            <a:avLst/>
          </a:prstGeom>
          <a:solidFill>
            <a:srgbClr val="FDB137"/>
          </a:solidFill>
        </p:spPr>
      </p: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12568562" y="2283978"/>
            <a:ext cx="5719438" cy="5719438"/>
            <a:chOff x="6705600" y="1371600"/>
            <a:chExt cx="10972800" cy="10972800"/>
          </a:xfrm>
        </p:grpSpPr>
        <p:sp>
          <p:nvSpPr>
            <p:cNvPr id="10" name="Freeform 10"/>
            <p:cNvSpPr/>
            <p:nvPr/>
          </p:nvSpPr>
          <p:spPr>
            <a:xfrm>
              <a:off x="6696808" y="1100629"/>
              <a:ext cx="10990383" cy="11514742"/>
            </a:xfrm>
            <a:custGeom>
              <a:avLst/>
              <a:gdLst/>
              <a:ahLst/>
              <a:cxnLst/>
              <a:rect l="l" t="t" r="r" b="b"/>
              <a:pathLst>
                <a:path w="10990383" h="11514742">
                  <a:moveTo>
                    <a:pt x="8792" y="5757371"/>
                  </a:moveTo>
                  <a:cubicBezTo>
                    <a:pt x="0" y="7723318"/>
                    <a:pt x="1043775" y="9543701"/>
                    <a:pt x="2744885" y="10529222"/>
                  </a:cubicBezTo>
                  <a:cubicBezTo>
                    <a:pt x="4445995" y="11514742"/>
                    <a:pt x="6544390" y="11514742"/>
                    <a:pt x="8245500" y="10529222"/>
                  </a:cubicBezTo>
                  <a:cubicBezTo>
                    <a:pt x="9946609" y="9543701"/>
                    <a:pt x="10990384" y="7723318"/>
                    <a:pt x="10981592" y="5757371"/>
                  </a:cubicBezTo>
                  <a:cubicBezTo>
                    <a:pt x="10990384" y="3791424"/>
                    <a:pt x="9946609" y="1971041"/>
                    <a:pt x="8245500" y="985520"/>
                  </a:cubicBezTo>
                  <a:cubicBezTo>
                    <a:pt x="6544390" y="0"/>
                    <a:pt x="4445995" y="0"/>
                    <a:pt x="2744885" y="985520"/>
                  </a:cubicBezTo>
                  <a:cubicBezTo>
                    <a:pt x="1043775" y="1971041"/>
                    <a:pt x="0" y="3791424"/>
                    <a:pt x="8792" y="5757371"/>
                  </a:cubicBezTo>
                  <a:close/>
                </a:path>
              </a:pathLst>
            </a:custGeom>
            <a:solidFill>
              <a:srgbClr val="4099F7"/>
            </a:solidFill>
          </p:spPr>
        </p:sp>
      </p:grpSp>
      <p:sp>
        <p:nvSpPr>
          <p:cNvPr id="11" name="AutoShape 11"/>
          <p:cNvSpPr/>
          <p:nvPr/>
        </p:nvSpPr>
        <p:spPr>
          <a:xfrm>
            <a:off x="11406477" y="7955366"/>
            <a:ext cx="3404360" cy="2331634"/>
          </a:xfrm>
          <a:prstGeom prst="rect">
            <a:avLst/>
          </a:prstGeom>
          <a:solidFill>
            <a:srgbClr val="F36648"/>
          </a:solidFill>
        </p:spPr>
      </p:sp>
      <p:sp>
        <p:nvSpPr>
          <p:cNvPr id="13" name="AutoShape 13"/>
          <p:cNvSpPr/>
          <p:nvPr/>
        </p:nvSpPr>
        <p:spPr>
          <a:xfrm>
            <a:off x="17146208" y="1141595"/>
            <a:ext cx="1141792" cy="1141792"/>
          </a:xfrm>
          <a:prstGeom prst="rect">
            <a:avLst/>
          </a:prstGeom>
          <a:solidFill>
            <a:srgbClr val="4152A4"/>
          </a:solidFill>
        </p:spPr>
      </p: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16004416" y="1141792"/>
            <a:ext cx="1141792" cy="1141792"/>
            <a:chOff x="0" y="0"/>
            <a:chExt cx="1708150" cy="170815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4099F7"/>
            </a:solidFill>
          </p:spPr>
        </p:sp>
      </p:grpSp>
      <p:sp>
        <p:nvSpPr>
          <p:cNvPr id="17" name="AutoShape 17"/>
          <p:cNvSpPr/>
          <p:nvPr/>
        </p:nvSpPr>
        <p:spPr>
          <a:xfrm>
            <a:off x="14924587" y="0"/>
            <a:ext cx="2221621" cy="1141989"/>
          </a:xfrm>
          <a:prstGeom prst="rect">
            <a:avLst/>
          </a:prstGeom>
          <a:solidFill>
            <a:srgbClr val="F197A1"/>
          </a:solidFill>
        </p:spPr>
      </p:sp>
      <p:grpSp>
        <p:nvGrpSpPr>
          <p:cNvPr id="18" name="Group 18"/>
          <p:cNvGrpSpPr/>
          <p:nvPr/>
        </p:nvGrpSpPr>
        <p:grpSpPr>
          <a:xfrm>
            <a:off x="982587" y="1866900"/>
            <a:ext cx="10848157" cy="7454659"/>
            <a:chOff x="-29883" y="-1550983"/>
            <a:chExt cx="14464209" cy="9939544"/>
          </a:xfrm>
        </p:grpSpPr>
        <p:sp>
          <p:nvSpPr>
            <p:cNvPr id="19" name="TextBox 19"/>
            <p:cNvSpPr txBox="1"/>
            <p:nvPr/>
          </p:nvSpPr>
          <p:spPr>
            <a:xfrm>
              <a:off x="-29883" y="-1550983"/>
              <a:ext cx="14464209" cy="12311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endParaRPr lang="en-US" sz="6000" b="1" dirty="0">
                <a:solidFill>
                  <a:srgbClr val="141414"/>
                </a:solidFill>
                <a:latin typeface="MS Outlook" panose="05010100010000000000" pitchFamily="2" charset="2"/>
              </a:endParaRP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5355423"/>
              <a:ext cx="12649200" cy="303313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ru-RU" sz="3599" dirty="0" smtClean="0">
                  <a:solidFill>
                    <a:srgbClr val="141414"/>
                  </a:solidFill>
                  <a:latin typeface="Muli Regular"/>
                </a:rPr>
                <a:t>ГОРБАТОВСКАЯ СВЕТЛАНА МИХАЙЛОВНА, </a:t>
              </a:r>
            </a:p>
            <a:p>
              <a:endParaRPr lang="ru-RU" sz="2000" dirty="0" smtClean="0">
                <a:solidFill>
                  <a:srgbClr val="141414"/>
                </a:solidFill>
                <a:latin typeface="Muli Regular"/>
              </a:endParaRPr>
            </a:p>
            <a:p>
              <a:r>
                <a:rPr lang="ru-RU" sz="2800" dirty="0">
                  <a:solidFill>
                    <a:srgbClr val="141414"/>
                  </a:solidFill>
                  <a:latin typeface="Muli Regular"/>
                </a:rPr>
                <a:t>Заместитель начальника </a:t>
              </a:r>
              <a:r>
                <a:rPr lang="ru-RU" sz="2800" dirty="0" smtClean="0">
                  <a:solidFill>
                    <a:srgbClr val="141414"/>
                  </a:solidFill>
                  <a:latin typeface="Muli Regular"/>
                </a:rPr>
                <a:t>управления </a:t>
              </a:r>
              <a:r>
                <a:rPr lang="ru-RU" sz="2800" dirty="0">
                  <a:solidFill>
                    <a:srgbClr val="141414"/>
                  </a:solidFill>
                  <a:latin typeface="Muli Regular"/>
                </a:rPr>
                <a:t>культуры Белгородской области</a:t>
              </a:r>
            </a:p>
            <a:p>
              <a:pPr>
                <a:lnSpc>
                  <a:spcPts val="4319"/>
                </a:lnSpc>
              </a:pPr>
              <a:endParaRPr lang="ru-RU" sz="2800" dirty="0">
                <a:solidFill>
                  <a:srgbClr val="141414"/>
                </a:solidFill>
                <a:latin typeface="Muli Regular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1028700" y="1141989"/>
            <a:ext cx="9902222" cy="64807"/>
            <a:chOff x="0" y="0"/>
            <a:chExt cx="13202963" cy="86410"/>
          </a:xfrm>
        </p:grpSpPr>
        <p:sp>
          <p:nvSpPr>
            <p:cNvPr id="22" name="AutoShape 22"/>
            <p:cNvSpPr/>
            <p:nvPr/>
          </p:nvSpPr>
          <p:spPr>
            <a:xfrm>
              <a:off x="0" y="24155"/>
              <a:ext cx="13202963" cy="38100"/>
            </a:xfrm>
            <a:prstGeom prst="rect">
              <a:avLst/>
            </a:prstGeom>
            <a:solidFill>
              <a:srgbClr val="141414">
                <a:alpha val="25882"/>
              </a:srgb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0" y="0"/>
              <a:ext cx="1091410" cy="86410"/>
            </a:xfrm>
            <a:prstGeom prst="rect">
              <a:avLst/>
            </a:prstGeom>
            <a:solidFill>
              <a:srgbClr val="141414">
                <a:alpha val="25882"/>
              </a:srgbClr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14810838" y="7955366"/>
            <a:ext cx="2335370" cy="2331634"/>
            <a:chOff x="0" y="0"/>
            <a:chExt cx="6350000" cy="633984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52A4"/>
            </a:solidFill>
          </p:spPr>
        </p:sp>
      </p:grpSp>
      <p:grpSp>
        <p:nvGrpSpPr>
          <p:cNvPr id="27" name="Group 27"/>
          <p:cNvGrpSpPr/>
          <p:nvPr/>
        </p:nvGrpSpPr>
        <p:grpSpPr>
          <a:xfrm rot="-10800000">
            <a:off x="12589217" y="-48049"/>
            <a:ext cx="2335370" cy="2331634"/>
            <a:chOff x="0" y="0"/>
            <a:chExt cx="6350000" cy="633984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52A4"/>
            </a:solidFill>
          </p:spPr>
        </p:sp>
      </p:grpSp>
      <p:sp>
        <p:nvSpPr>
          <p:cNvPr id="29" name="Овал 28"/>
          <p:cNvSpPr/>
          <p:nvPr/>
        </p:nvSpPr>
        <p:spPr>
          <a:xfrm>
            <a:off x="17179499" y="1152424"/>
            <a:ext cx="1110792" cy="1110792"/>
          </a:xfrm>
          <a:prstGeom prst="ellipse">
            <a:avLst/>
          </a:prstGeom>
          <a:solidFill>
            <a:srgbClr val="F36648"/>
          </a:solidFill>
          <a:ln>
            <a:solidFill>
              <a:srgbClr val="F366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14924587" y="2534369"/>
            <a:ext cx="2689738" cy="2689738"/>
          </a:xfrm>
          <a:prstGeom prst="ellipse">
            <a:avLst/>
          </a:prstGeom>
          <a:solidFill>
            <a:srgbClr val="F197A1"/>
          </a:solidFill>
          <a:ln>
            <a:solidFill>
              <a:srgbClr val="F197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11349400" y="6743700"/>
            <a:ext cx="1209997" cy="1209997"/>
          </a:xfrm>
          <a:prstGeom prst="ellipse">
            <a:avLst/>
          </a:prstGeom>
          <a:solidFill>
            <a:srgbClr val="F197A1"/>
          </a:solidFill>
          <a:ln>
            <a:solidFill>
              <a:srgbClr val="F197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17179499" y="9158467"/>
            <a:ext cx="1110792" cy="1110792"/>
          </a:xfrm>
          <a:prstGeom prst="ellipse">
            <a:avLst/>
          </a:prstGeom>
          <a:solidFill>
            <a:srgbClr val="4152A4"/>
          </a:solidFill>
          <a:ln>
            <a:solidFill>
              <a:srgbClr val="4152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907849" y="1340081"/>
            <a:ext cx="942527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rgbClr val="141414"/>
                </a:solidFill>
                <a:latin typeface="Muli Regular"/>
              </a:rPr>
              <a:t>Об основных направлениях и задачах реализации межведомственного проекта «Культура для школьников» в Белгородской области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/>
          <p:cNvGrpSpPr/>
          <p:nvPr/>
        </p:nvGrpSpPr>
        <p:grpSpPr>
          <a:xfrm>
            <a:off x="1076317" y="744214"/>
            <a:ext cx="9902222" cy="64807"/>
            <a:chOff x="0" y="0"/>
            <a:chExt cx="13202963" cy="86410"/>
          </a:xfrm>
        </p:grpSpPr>
        <p:sp>
          <p:nvSpPr>
            <p:cNvPr id="7" name="AutoShape 7"/>
            <p:cNvSpPr/>
            <p:nvPr/>
          </p:nvSpPr>
          <p:spPr>
            <a:xfrm>
              <a:off x="0" y="24155"/>
              <a:ext cx="13202963" cy="38100"/>
            </a:xfrm>
            <a:prstGeom prst="rect">
              <a:avLst/>
            </a:prstGeom>
            <a:solidFill>
              <a:srgbClr val="141414">
                <a:alpha val="25882"/>
              </a:srgb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0" y="0"/>
              <a:ext cx="1091410" cy="86410"/>
            </a:xfrm>
            <a:prstGeom prst="rect">
              <a:avLst/>
            </a:prstGeom>
            <a:solidFill>
              <a:srgbClr val="141414">
                <a:alpha val="25882"/>
              </a:srgbClr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6991" y="0"/>
            <a:ext cx="1141792" cy="1141792"/>
          </a:xfrm>
          <a:prstGeom prst="rect">
            <a:avLst/>
          </a:prstGeom>
          <a:solidFill>
            <a:srgbClr val="4152A4"/>
          </a:solidFill>
        </p:spPr>
      </p:sp>
      <p:grpSp>
        <p:nvGrpSpPr>
          <p:cNvPr id="18" name="Group 18"/>
          <p:cNvGrpSpPr>
            <a:grpSpLocks noChangeAspect="1"/>
          </p:cNvGrpSpPr>
          <p:nvPr/>
        </p:nvGrpSpPr>
        <p:grpSpPr>
          <a:xfrm>
            <a:off x="15781722" y="4757576"/>
            <a:ext cx="1141792" cy="1141792"/>
            <a:chOff x="0" y="0"/>
            <a:chExt cx="1708150" cy="170815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4099F7"/>
            </a:solidFill>
          </p:spPr>
        </p:sp>
      </p:grpSp>
      <p:sp>
        <p:nvSpPr>
          <p:cNvPr id="20" name="Овал 19"/>
          <p:cNvSpPr/>
          <p:nvPr/>
        </p:nvSpPr>
        <p:spPr>
          <a:xfrm>
            <a:off x="-198883" y="7868683"/>
            <a:ext cx="2550399" cy="2550399"/>
          </a:xfrm>
          <a:prstGeom prst="ellipse">
            <a:avLst/>
          </a:prstGeom>
          <a:solidFill>
            <a:srgbClr val="F197A1"/>
          </a:solidFill>
          <a:ln>
            <a:solidFill>
              <a:srgbClr val="F197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16654827" y="5517364"/>
            <a:ext cx="1141385" cy="114138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4" name="Group 14"/>
          <p:cNvGrpSpPr/>
          <p:nvPr/>
        </p:nvGrpSpPr>
        <p:grpSpPr>
          <a:xfrm rot="-10800000">
            <a:off x="15938891" y="3464"/>
            <a:ext cx="2370879" cy="2331634"/>
            <a:chOff x="0" y="0"/>
            <a:chExt cx="6350000" cy="633984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52A4"/>
            </a:solidFill>
          </p:spPr>
        </p:sp>
      </p:grpSp>
      <p:cxnSp>
        <p:nvCxnSpPr>
          <p:cNvPr id="34" name="Прямая соединительная линия 33"/>
          <p:cNvCxnSpPr/>
          <p:nvPr/>
        </p:nvCxnSpPr>
        <p:spPr>
          <a:xfrm flipH="1">
            <a:off x="5319031" y="5597527"/>
            <a:ext cx="9251" cy="3965703"/>
          </a:xfrm>
          <a:prstGeom prst="line">
            <a:avLst/>
          </a:prstGeom>
          <a:ln w="88900">
            <a:solidFill>
              <a:srgbClr val="FDB1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H="1">
            <a:off x="5323401" y="985061"/>
            <a:ext cx="6034" cy="3705874"/>
          </a:xfrm>
          <a:prstGeom prst="line">
            <a:avLst/>
          </a:prstGeom>
          <a:ln w="88900">
            <a:solidFill>
              <a:srgbClr val="FDB1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16764000" y="1023517"/>
            <a:ext cx="0" cy="3669232"/>
          </a:xfrm>
          <a:prstGeom prst="line">
            <a:avLst/>
          </a:prstGeom>
          <a:ln w="88900">
            <a:solidFill>
              <a:srgbClr val="F197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11430000" y="941010"/>
            <a:ext cx="0" cy="3682108"/>
          </a:xfrm>
          <a:prstGeom prst="line">
            <a:avLst/>
          </a:prstGeom>
          <a:ln w="88900">
            <a:solidFill>
              <a:srgbClr val="4152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H="1">
            <a:off x="18219332" y="2254841"/>
            <a:ext cx="68668" cy="7943627"/>
          </a:xfrm>
          <a:prstGeom prst="line">
            <a:avLst/>
          </a:prstGeom>
          <a:ln w="88900">
            <a:solidFill>
              <a:srgbClr val="FDB1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9820782" y="5328472"/>
            <a:ext cx="11598" cy="4234758"/>
          </a:xfrm>
          <a:prstGeom prst="line">
            <a:avLst/>
          </a:prstGeom>
          <a:ln w="88900">
            <a:solidFill>
              <a:srgbClr val="F36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Рисунок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6633057" y="5852186"/>
            <a:ext cx="98268" cy="3996000"/>
          </a:xfrm>
          <a:prstGeom prst="rect">
            <a:avLst/>
          </a:prstGeom>
        </p:spPr>
      </p:pic>
      <p:grpSp>
        <p:nvGrpSpPr>
          <p:cNvPr id="42" name="Group 14"/>
          <p:cNvGrpSpPr>
            <a:grpSpLocks noChangeAspect="1"/>
          </p:cNvGrpSpPr>
          <p:nvPr/>
        </p:nvGrpSpPr>
        <p:grpSpPr>
          <a:xfrm>
            <a:off x="1658762" y="9277290"/>
            <a:ext cx="1141792" cy="1141792"/>
            <a:chOff x="0" y="0"/>
            <a:chExt cx="1708150" cy="1708150"/>
          </a:xfrm>
        </p:grpSpPr>
        <p:sp>
          <p:nvSpPr>
            <p:cNvPr id="43" name="Freeform 15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4099F7"/>
            </a:solidFill>
          </p:spPr>
        </p:sp>
      </p:grpSp>
      <p:sp>
        <p:nvSpPr>
          <p:cNvPr id="44" name="AutoShape 10"/>
          <p:cNvSpPr/>
          <p:nvPr/>
        </p:nvSpPr>
        <p:spPr>
          <a:xfrm>
            <a:off x="6991" y="3437056"/>
            <a:ext cx="1141792" cy="1141792"/>
          </a:xfrm>
          <a:prstGeom prst="rect">
            <a:avLst/>
          </a:prstGeom>
          <a:solidFill>
            <a:srgbClr val="4099F7"/>
          </a:solidFill>
        </p:spPr>
      </p:sp>
      <p:grpSp>
        <p:nvGrpSpPr>
          <p:cNvPr id="45" name="Group 6"/>
          <p:cNvGrpSpPr/>
          <p:nvPr/>
        </p:nvGrpSpPr>
        <p:grpSpPr>
          <a:xfrm rot="10800000">
            <a:off x="-35235" y="1236935"/>
            <a:ext cx="1168041" cy="3359174"/>
            <a:chOff x="0" y="0"/>
            <a:chExt cx="6350000" cy="6339840"/>
          </a:xfrm>
        </p:grpSpPr>
        <p:sp>
          <p:nvSpPr>
            <p:cNvPr id="46" name="Freeform 7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B137"/>
            </a:solidFill>
          </p:spPr>
        </p:sp>
      </p:grpSp>
      <p:sp>
        <p:nvSpPr>
          <p:cNvPr id="2" name="Прямоугольник 1"/>
          <p:cNvSpPr/>
          <p:nvPr/>
        </p:nvSpPr>
        <p:spPr>
          <a:xfrm>
            <a:off x="9886873" y="5947866"/>
            <a:ext cx="64961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yandex-sans"/>
              </a:rPr>
              <a:t>Разработать </a:t>
            </a:r>
            <a:r>
              <a:rPr lang="ru-RU" sz="2400" b="1" dirty="0">
                <a:solidFill>
                  <a:srgbClr val="000000"/>
                </a:solidFill>
                <a:latin typeface="yandex-sans"/>
              </a:rPr>
              <a:t>перечень </a:t>
            </a:r>
            <a:r>
              <a:rPr lang="ru-RU" sz="2400" b="1" dirty="0" err="1">
                <a:solidFill>
                  <a:srgbClr val="000000"/>
                </a:solidFill>
                <a:latin typeface="yandex-sans"/>
              </a:rPr>
              <a:t>видеоконтента</a:t>
            </a:r>
            <a:r>
              <a:rPr lang="ru-RU" sz="2400" b="1" dirty="0">
                <a:solidFill>
                  <a:srgbClr val="000000"/>
                </a:solidFill>
                <a:latin typeface="yandex-sans"/>
              </a:rPr>
              <a:t>, способствующего освоению школьниками основных направлений проекта – литература, музыка, архитектура, изобразительное искусство, кинематография и народное творчество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95399" y="1206798"/>
            <a:ext cx="34962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yandex-sans"/>
              </a:rPr>
              <a:t>Предусмотреть в планах работы организацию и проведение «планшетных выставок» для экспонирования в учреждениях </a:t>
            </a:r>
            <a:r>
              <a:rPr lang="ru-RU" sz="2400" b="1" dirty="0" smtClean="0">
                <a:solidFill>
                  <a:srgbClr val="000000"/>
                </a:solidFill>
                <a:latin typeface="yandex-sans"/>
              </a:rPr>
              <a:t>образования</a:t>
            </a:r>
            <a:endParaRPr lang="ru-RU" sz="2400" b="1" dirty="0">
              <a:solidFill>
                <a:srgbClr val="000000"/>
              </a:solidFill>
              <a:latin typeface="yandex-san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52742" y="1206797"/>
            <a:ext cx="547065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yandex-sans"/>
              </a:rPr>
              <a:t>Проанализировать разработанные музейно-образовательные программы. Разработать не менее 3 новых программ, в соответствии с тематикой, определенной методическими </a:t>
            </a:r>
            <a:r>
              <a:rPr lang="ru-RU" sz="2400" b="1" dirty="0" smtClean="0">
                <a:solidFill>
                  <a:srgbClr val="000000"/>
                </a:solidFill>
                <a:latin typeface="yandex-sans"/>
              </a:rPr>
              <a:t>рекомендациями</a:t>
            </a:r>
            <a:endParaRPr lang="ru-RU" sz="2400" b="1" dirty="0">
              <a:solidFill>
                <a:srgbClr val="000000"/>
              </a:solidFill>
              <a:latin typeface="yandex-san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1615496" y="1073904"/>
            <a:ext cx="497792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yandex-sans"/>
              </a:rPr>
              <a:t>Разработать творческие задания как для индивидуального, так и для коллективного выполнения, </a:t>
            </a:r>
            <a:r>
              <a:rPr lang="ru-RU" sz="2400" b="1" dirty="0" err="1">
                <a:solidFill>
                  <a:srgbClr val="000000"/>
                </a:solidFill>
                <a:latin typeface="yandex-sans"/>
              </a:rPr>
              <a:t>квесты</a:t>
            </a:r>
            <a:r>
              <a:rPr lang="ru-RU" sz="2400" b="1" dirty="0">
                <a:solidFill>
                  <a:srgbClr val="000000"/>
                </a:solidFill>
                <a:latin typeface="yandex-sans"/>
              </a:rPr>
              <a:t>, тематические викторины, конкурсы и т.д. проводимые как на постоянной основе, так и по определенному </a:t>
            </a:r>
            <a:r>
              <a:rPr lang="ru-RU" sz="2400" b="1" dirty="0" smtClean="0">
                <a:solidFill>
                  <a:srgbClr val="000000"/>
                </a:solidFill>
                <a:latin typeface="yandex-sans"/>
              </a:rPr>
              <a:t>графику</a:t>
            </a:r>
            <a:endParaRPr lang="ru-RU" sz="2400" b="1" dirty="0">
              <a:solidFill>
                <a:srgbClr val="000000"/>
              </a:solidFill>
              <a:latin typeface="yandex-sans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12230" y="5577620"/>
            <a:ext cx="483255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/>
            <a:r>
              <a:rPr lang="ru-RU" sz="2400" b="1" dirty="0">
                <a:solidFill>
                  <a:srgbClr val="000000"/>
                </a:solidFill>
                <a:latin typeface="yandex-sans"/>
              </a:rPr>
              <a:t>Определить перечень лиц, для организации встреч в рамках «Культурный клуб», предусмотреть возможность, как офлайн, так и онлайн общения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5" name="Рисунок 34"/>
          <p:cNvPicPr/>
          <p:nvPr/>
        </p:nvPicPr>
        <p:blipFill rotWithShape="1">
          <a:blip r:embed="rId3"/>
          <a:srcRect l="47076" t="63170" r="24960" b="5701"/>
          <a:stretch/>
        </p:blipFill>
        <p:spPr bwMode="auto">
          <a:xfrm>
            <a:off x="5502529" y="5493022"/>
            <a:ext cx="4219159" cy="351716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9" name="Прямоугольник 38"/>
          <p:cNvSpPr/>
          <p:nvPr/>
        </p:nvSpPr>
        <p:spPr>
          <a:xfrm>
            <a:off x="1132807" y="1"/>
            <a:ext cx="1608839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141414"/>
                </a:solidFill>
                <a:latin typeface="Muli Regular"/>
              </a:rPr>
              <a:t>Основные направления деятельности учреждений культуры</a:t>
            </a:r>
            <a:endParaRPr lang="ru-RU" b="1" dirty="0">
              <a:solidFill>
                <a:srgbClr val="000000"/>
              </a:solidFill>
              <a:latin typeface="yandex-sans"/>
            </a:endParaRPr>
          </a:p>
        </p:txBody>
      </p:sp>
    </p:spTree>
    <p:extLst>
      <p:ext uri="{BB962C8B-B14F-4D97-AF65-F5344CB8AC3E}">
        <p14:creationId xmlns:p14="http://schemas.microsoft.com/office/powerpoint/2010/main" val="35093395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/>
          <p:cNvGrpSpPr/>
          <p:nvPr/>
        </p:nvGrpSpPr>
        <p:grpSpPr>
          <a:xfrm>
            <a:off x="1101300" y="1179012"/>
            <a:ext cx="9902222" cy="64807"/>
            <a:chOff x="0" y="0"/>
            <a:chExt cx="13202963" cy="86410"/>
          </a:xfrm>
        </p:grpSpPr>
        <p:sp>
          <p:nvSpPr>
            <p:cNvPr id="7" name="AutoShape 7"/>
            <p:cNvSpPr/>
            <p:nvPr/>
          </p:nvSpPr>
          <p:spPr>
            <a:xfrm>
              <a:off x="0" y="24155"/>
              <a:ext cx="13202963" cy="38100"/>
            </a:xfrm>
            <a:prstGeom prst="rect">
              <a:avLst/>
            </a:prstGeom>
            <a:solidFill>
              <a:srgbClr val="141414">
                <a:alpha val="25882"/>
              </a:srgb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0" y="0"/>
              <a:ext cx="1091410" cy="86410"/>
            </a:xfrm>
            <a:prstGeom prst="rect">
              <a:avLst/>
            </a:prstGeom>
            <a:solidFill>
              <a:srgbClr val="141414">
                <a:alpha val="25882"/>
              </a:srgbClr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6991" y="0"/>
            <a:ext cx="1141792" cy="1141792"/>
          </a:xfrm>
          <a:prstGeom prst="rect">
            <a:avLst/>
          </a:prstGeom>
          <a:solidFill>
            <a:srgbClr val="4152A4"/>
          </a:solidFill>
        </p:spPr>
      </p:sp>
      <p:grpSp>
        <p:nvGrpSpPr>
          <p:cNvPr id="18" name="Group 18"/>
          <p:cNvGrpSpPr>
            <a:grpSpLocks noChangeAspect="1"/>
          </p:cNvGrpSpPr>
          <p:nvPr/>
        </p:nvGrpSpPr>
        <p:grpSpPr>
          <a:xfrm>
            <a:off x="15781722" y="4757576"/>
            <a:ext cx="1141792" cy="1141792"/>
            <a:chOff x="0" y="0"/>
            <a:chExt cx="1708150" cy="170815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4099F7"/>
            </a:solidFill>
          </p:spPr>
        </p:sp>
      </p:grpSp>
      <p:sp>
        <p:nvSpPr>
          <p:cNvPr id="20" name="Овал 19"/>
          <p:cNvSpPr/>
          <p:nvPr/>
        </p:nvSpPr>
        <p:spPr>
          <a:xfrm>
            <a:off x="866002" y="6896100"/>
            <a:ext cx="2550399" cy="2550399"/>
          </a:xfrm>
          <a:prstGeom prst="ellipse">
            <a:avLst/>
          </a:prstGeom>
          <a:solidFill>
            <a:srgbClr val="F197A1"/>
          </a:solidFill>
          <a:ln>
            <a:solidFill>
              <a:srgbClr val="F197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3602193" y="7795133"/>
            <a:ext cx="1141385" cy="114138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4" name="Group 14"/>
          <p:cNvGrpSpPr/>
          <p:nvPr/>
        </p:nvGrpSpPr>
        <p:grpSpPr>
          <a:xfrm rot="-10800000">
            <a:off x="15938891" y="3464"/>
            <a:ext cx="2370879" cy="2331634"/>
            <a:chOff x="0" y="0"/>
            <a:chExt cx="6350000" cy="633984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52A4"/>
            </a:solidFill>
          </p:spPr>
        </p:sp>
      </p:grpSp>
      <p:cxnSp>
        <p:nvCxnSpPr>
          <p:cNvPr id="40" name="Прямая соединительная линия 39"/>
          <p:cNvCxnSpPr/>
          <p:nvPr/>
        </p:nvCxnSpPr>
        <p:spPr>
          <a:xfrm flipH="1" flipV="1">
            <a:off x="5638800" y="3408972"/>
            <a:ext cx="9710363" cy="28084"/>
          </a:xfrm>
          <a:prstGeom prst="line">
            <a:avLst/>
          </a:prstGeom>
          <a:ln w="88900">
            <a:solidFill>
              <a:srgbClr val="FDB1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>
            <a:off x="5638800" y="6896100"/>
            <a:ext cx="10713818" cy="0"/>
          </a:xfrm>
          <a:prstGeom prst="line">
            <a:avLst/>
          </a:prstGeom>
          <a:ln w="88900">
            <a:solidFill>
              <a:srgbClr val="4152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H="1">
            <a:off x="18219332" y="2254841"/>
            <a:ext cx="68668" cy="7943627"/>
          </a:xfrm>
          <a:prstGeom prst="line">
            <a:avLst/>
          </a:prstGeom>
          <a:ln w="88900">
            <a:solidFill>
              <a:srgbClr val="FDB1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H="1">
            <a:off x="5638800" y="5328472"/>
            <a:ext cx="10090945" cy="0"/>
          </a:xfrm>
          <a:prstGeom prst="line">
            <a:avLst/>
          </a:prstGeom>
          <a:ln w="88900">
            <a:solidFill>
              <a:srgbClr val="F36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Group 14"/>
          <p:cNvGrpSpPr>
            <a:grpSpLocks noChangeAspect="1"/>
          </p:cNvGrpSpPr>
          <p:nvPr/>
        </p:nvGrpSpPr>
        <p:grpSpPr>
          <a:xfrm>
            <a:off x="2905955" y="8875603"/>
            <a:ext cx="1141792" cy="1141792"/>
            <a:chOff x="0" y="0"/>
            <a:chExt cx="1708150" cy="1708150"/>
          </a:xfrm>
        </p:grpSpPr>
        <p:sp>
          <p:nvSpPr>
            <p:cNvPr id="43" name="Freeform 15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4099F7"/>
            </a:solidFill>
          </p:spPr>
        </p:sp>
      </p:grpSp>
      <p:sp>
        <p:nvSpPr>
          <p:cNvPr id="44" name="AutoShape 10"/>
          <p:cNvSpPr/>
          <p:nvPr/>
        </p:nvSpPr>
        <p:spPr>
          <a:xfrm>
            <a:off x="6991" y="3437056"/>
            <a:ext cx="1141792" cy="1141792"/>
          </a:xfrm>
          <a:prstGeom prst="rect">
            <a:avLst/>
          </a:prstGeom>
          <a:solidFill>
            <a:srgbClr val="4099F7"/>
          </a:solidFill>
        </p:spPr>
      </p:sp>
      <p:grpSp>
        <p:nvGrpSpPr>
          <p:cNvPr id="45" name="Group 6"/>
          <p:cNvGrpSpPr/>
          <p:nvPr/>
        </p:nvGrpSpPr>
        <p:grpSpPr>
          <a:xfrm rot="10800000">
            <a:off x="-35235" y="1236935"/>
            <a:ext cx="1168041" cy="3359174"/>
            <a:chOff x="0" y="0"/>
            <a:chExt cx="6350000" cy="6339840"/>
          </a:xfrm>
        </p:grpSpPr>
        <p:sp>
          <p:nvSpPr>
            <p:cNvPr id="46" name="Freeform 7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B137"/>
            </a:solidFill>
          </p:spPr>
        </p:sp>
      </p:grpSp>
      <p:pic>
        <p:nvPicPr>
          <p:cNvPr id="35" name="Рисунок 34"/>
          <p:cNvPicPr/>
          <p:nvPr/>
        </p:nvPicPr>
        <p:blipFill rotWithShape="1">
          <a:blip r:embed="rId2"/>
          <a:srcRect l="47076" t="63170" r="24960" b="5701"/>
          <a:stretch/>
        </p:blipFill>
        <p:spPr bwMode="auto">
          <a:xfrm>
            <a:off x="13939723" y="6713583"/>
            <a:ext cx="4219159" cy="351716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9" name="Прямоугольник 38"/>
          <p:cNvSpPr/>
          <p:nvPr/>
        </p:nvSpPr>
        <p:spPr>
          <a:xfrm>
            <a:off x="2141202" y="218462"/>
            <a:ext cx="480326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000000"/>
                </a:solidFill>
                <a:latin typeface="yandex-sans"/>
              </a:rPr>
              <a:t>ЗАДАЧИ</a:t>
            </a:r>
            <a:endParaRPr lang="ru-RU" sz="5400" b="1" dirty="0">
              <a:solidFill>
                <a:srgbClr val="000000"/>
              </a:solidFill>
              <a:latin typeface="yandex-san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33182" y="1676266"/>
            <a:ext cx="15525761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yandex-sans"/>
              </a:rPr>
              <a:t>До 1 апреля необходимо ознакомиться с методическими рекомендациями по реализации межведомственного культурно-образовательного проекта «Культура для школьников</a:t>
            </a:r>
            <a:r>
              <a:rPr lang="ru-RU" sz="3200" b="1" dirty="0" smtClean="0">
                <a:solidFill>
                  <a:srgbClr val="000000"/>
                </a:solidFill>
                <a:latin typeface="yandex-sans"/>
              </a:rPr>
              <a:t>»</a:t>
            </a:r>
            <a:endParaRPr lang="ru-RU" sz="3200" b="1" dirty="0">
              <a:solidFill>
                <a:srgbClr val="000000"/>
              </a:solidFill>
              <a:latin typeface="yandex-sans"/>
            </a:endParaRPr>
          </a:p>
          <a:p>
            <a:pPr indent="450215">
              <a:spcAft>
                <a:spcPts val="0"/>
              </a:spcAft>
            </a:pPr>
            <a:endParaRPr lang="ru-RU" sz="3200" b="1" dirty="0" smtClean="0">
              <a:solidFill>
                <a:srgbClr val="000000"/>
              </a:solidFill>
              <a:latin typeface="yandex-sans"/>
            </a:endParaRPr>
          </a:p>
          <a:p>
            <a:pPr indent="450215" algn="just">
              <a:spcAft>
                <a:spcPts val="0"/>
              </a:spcAft>
            </a:pPr>
            <a:r>
              <a:rPr lang="ru-RU" sz="3200" b="1" dirty="0" smtClean="0">
                <a:solidFill>
                  <a:srgbClr val="000000"/>
                </a:solidFill>
                <a:latin typeface="yandex-sans"/>
              </a:rPr>
              <a:t>До </a:t>
            </a:r>
            <a:r>
              <a:rPr lang="ru-RU" sz="3200" b="1" dirty="0">
                <a:solidFill>
                  <a:srgbClr val="000000"/>
                </a:solidFill>
                <a:latin typeface="yandex-sans"/>
              </a:rPr>
              <a:t>1 августа сформировать программу мероприятий, проводимых учреждением в рамках проекта «Культура для школьников», с учетом рекомендаций и обозначенных ранее </a:t>
            </a:r>
            <a:r>
              <a:rPr lang="ru-RU" sz="3200" b="1" dirty="0" smtClean="0">
                <a:solidFill>
                  <a:srgbClr val="000000"/>
                </a:solidFill>
                <a:latin typeface="yandex-sans"/>
              </a:rPr>
              <a:t>направлений</a:t>
            </a:r>
          </a:p>
          <a:p>
            <a:pPr indent="450215">
              <a:spcAft>
                <a:spcPts val="0"/>
              </a:spcAft>
            </a:pPr>
            <a:endParaRPr lang="ru-RU" sz="3200" b="1" dirty="0">
              <a:solidFill>
                <a:srgbClr val="000000"/>
              </a:solidFill>
              <a:latin typeface="yandex-sans"/>
            </a:endParaRPr>
          </a:p>
          <a:p>
            <a:pPr indent="450215"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yandex-sans"/>
              </a:rPr>
              <a:t>До 1 сентября создать на официальном сайте раздел «Культура для школьников», и обеспечить его </a:t>
            </a:r>
            <a:r>
              <a:rPr lang="ru-RU" sz="3200" b="1" dirty="0" smtClean="0">
                <a:solidFill>
                  <a:srgbClr val="000000"/>
                </a:solidFill>
                <a:latin typeface="yandex-sans"/>
              </a:rPr>
              <a:t>наполнение</a:t>
            </a:r>
            <a:endParaRPr lang="ru-RU" sz="3200" b="1" dirty="0">
              <a:solidFill>
                <a:srgbClr val="000000"/>
              </a:solidFill>
              <a:latin typeface="yandex-sans"/>
            </a:endParaRPr>
          </a:p>
        </p:txBody>
      </p:sp>
    </p:spTree>
    <p:extLst>
      <p:ext uri="{BB962C8B-B14F-4D97-AF65-F5344CB8AC3E}">
        <p14:creationId xmlns:p14="http://schemas.microsoft.com/office/powerpoint/2010/main" val="2876263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141989"/>
            <a:ext cx="9902222" cy="64807"/>
            <a:chOff x="0" y="0"/>
            <a:chExt cx="13202963" cy="86410"/>
          </a:xfrm>
        </p:grpSpPr>
        <p:sp>
          <p:nvSpPr>
            <p:cNvPr id="3" name="AutoShape 3"/>
            <p:cNvSpPr/>
            <p:nvPr/>
          </p:nvSpPr>
          <p:spPr>
            <a:xfrm>
              <a:off x="0" y="24155"/>
              <a:ext cx="13202963" cy="38100"/>
            </a:xfrm>
            <a:prstGeom prst="rect">
              <a:avLst/>
            </a:prstGeom>
            <a:solidFill>
              <a:srgbClr val="141414">
                <a:alpha val="25882"/>
              </a:srgbClr>
            </a:solidFill>
          </p:spPr>
        </p:sp>
        <p:sp>
          <p:nvSpPr>
            <p:cNvPr id="4" name="AutoShape 4"/>
            <p:cNvSpPr/>
            <p:nvPr/>
          </p:nvSpPr>
          <p:spPr>
            <a:xfrm>
              <a:off x="0" y="0"/>
              <a:ext cx="1091410" cy="86410"/>
            </a:xfrm>
            <a:prstGeom prst="rect">
              <a:avLst/>
            </a:prstGeom>
            <a:solidFill>
              <a:srgbClr val="141414">
                <a:alpha val="25882"/>
              </a:srgbClr>
            </a:solidFill>
          </p:spPr>
        </p:sp>
      </p:grp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-2859719" y="0"/>
            <a:ext cx="5719438" cy="5719438"/>
            <a:chOff x="6705600" y="1371600"/>
            <a:chExt cx="10972800" cy="10972800"/>
          </a:xfrm>
        </p:grpSpPr>
        <p:sp>
          <p:nvSpPr>
            <p:cNvPr id="6" name="Freeform 6"/>
            <p:cNvSpPr/>
            <p:nvPr/>
          </p:nvSpPr>
          <p:spPr>
            <a:xfrm>
              <a:off x="6696808" y="1100629"/>
              <a:ext cx="10990383" cy="11514742"/>
            </a:xfrm>
            <a:custGeom>
              <a:avLst/>
              <a:gdLst/>
              <a:ahLst/>
              <a:cxnLst/>
              <a:rect l="l" t="t" r="r" b="b"/>
              <a:pathLst>
                <a:path w="10990383" h="11514742">
                  <a:moveTo>
                    <a:pt x="8792" y="5757371"/>
                  </a:moveTo>
                  <a:cubicBezTo>
                    <a:pt x="0" y="7723318"/>
                    <a:pt x="1043775" y="9543701"/>
                    <a:pt x="2744885" y="10529222"/>
                  </a:cubicBezTo>
                  <a:cubicBezTo>
                    <a:pt x="4445995" y="11514742"/>
                    <a:pt x="6544390" y="11514742"/>
                    <a:pt x="8245500" y="10529222"/>
                  </a:cubicBezTo>
                  <a:cubicBezTo>
                    <a:pt x="9946609" y="9543701"/>
                    <a:pt x="10990384" y="7723318"/>
                    <a:pt x="10981592" y="5757371"/>
                  </a:cubicBezTo>
                  <a:cubicBezTo>
                    <a:pt x="10990384" y="3791424"/>
                    <a:pt x="9946609" y="1971041"/>
                    <a:pt x="8245500" y="985520"/>
                  </a:cubicBezTo>
                  <a:cubicBezTo>
                    <a:pt x="6544390" y="0"/>
                    <a:pt x="4445995" y="0"/>
                    <a:pt x="2744885" y="985520"/>
                  </a:cubicBezTo>
                  <a:cubicBezTo>
                    <a:pt x="1043775" y="1971041"/>
                    <a:pt x="0" y="3791424"/>
                    <a:pt x="8792" y="5757371"/>
                  </a:cubicBezTo>
                  <a:close/>
                </a:path>
              </a:pathLst>
            </a:custGeom>
            <a:solidFill>
              <a:srgbClr val="FDB137"/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4572000" y="3771900"/>
            <a:ext cx="9146949" cy="23973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599"/>
              </a:lnSpc>
            </a:pPr>
            <a:r>
              <a:rPr lang="ru-RU" sz="7999" dirty="0" smtClean="0">
                <a:solidFill>
                  <a:srgbClr val="141414"/>
                </a:solidFill>
                <a:latin typeface="Muli Regular"/>
              </a:rPr>
              <a:t>БЛАГОДАРЮ </a:t>
            </a:r>
          </a:p>
          <a:p>
            <a:pPr algn="ctr">
              <a:lnSpc>
                <a:spcPts val="9599"/>
              </a:lnSpc>
            </a:pPr>
            <a:r>
              <a:rPr lang="ru-RU" sz="7999" dirty="0" smtClean="0">
                <a:solidFill>
                  <a:srgbClr val="141414"/>
                </a:solidFill>
                <a:latin typeface="Muli Regular"/>
              </a:rPr>
              <a:t>ЗА ВНИМАНИЕ!</a:t>
            </a:r>
            <a:endParaRPr lang="en-US" sz="7999" dirty="0">
              <a:solidFill>
                <a:srgbClr val="141414"/>
              </a:solidFill>
              <a:latin typeface="Muli Regular"/>
            </a:endParaRPr>
          </a:p>
        </p:txBody>
      </p:sp>
      <p:grpSp>
        <p:nvGrpSpPr>
          <p:cNvPr id="18" name="Group 18"/>
          <p:cNvGrpSpPr/>
          <p:nvPr/>
        </p:nvGrpSpPr>
        <p:grpSpPr>
          <a:xfrm rot="-10800000">
            <a:off x="15952630" y="7955366"/>
            <a:ext cx="2335370" cy="2331634"/>
            <a:chOff x="0" y="0"/>
            <a:chExt cx="6350000" cy="633984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52A4"/>
            </a:solidFill>
          </p:spPr>
        </p:sp>
      </p:grpSp>
      <p:sp>
        <p:nvSpPr>
          <p:cNvPr id="21" name="Овал 20"/>
          <p:cNvSpPr/>
          <p:nvPr/>
        </p:nvSpPr>
        <p:spPr>
          <a:xfrm>
            <a:off x="13563600" y="7992587"/>
            <a:ext cx="1752600" cy="1752600"/>
          </a:xfrm>
          <a:prstGeom prst="ellipse">
            <a:avLst/>
          </a:prstGeom>
          <a:solidFill>
            <a:srgbClr val="F197A1"/>
          </a:solidFill>
          <a:ln>
            <a:solidFill>
              <a:srgbClr val="F197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19"/>
          <p:cNvSpPr txBox="1"/>
          <p:nvPr/>
        </p:nvSpPr>
        <p:spPr>
          <a:xfrm>
            <a:off x="11353800" y="520433"/>
            <a:ext cx="5962933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519"/>
              </a:lnSpc>
            </a:pPr>
            <a:r>
              <a:rPr lang="en-US" sz="1799" dirty="0" smtClean="0">
                <a:solidFill>
                  <a:srgbClr val="141414"/>
                </a:solidFill>
                <a:latin typeface="Muli Regular"/>
              </a:rPr>
              <a:t>| </a:t>
            </a:r>
            <a:r>
              <a:rPr lang="ru-RU" sz="1799" dirty="0" smtClean="0">
                <a:solidFill>
                  <a:srgbClr val="141414"/>
                </a:solidFill>
                <a:latin typeface="Muli Regular"/>
              </a:rPr>
              <a:t>Декабрь</a:t>
            </a:r>
            <a:r>
              <a:rPr lang="en-US" sz="1799" dirty="0" smtClean="0">
                <a:solidFill>
                  <a:srgbClr val="141414"/>
                </a:solidFill>
                <a:latin typeface="Muli Regular"/>
              </a:rPr>
              <a:t> </a:t>
            </a:r>
            <a:r>
              <a:rPr lang="en-US" sz="1799" dirty="0">
                <a:solidFill>
                  <a:srgbClr val="141414"/>
                </a:solidFill>
                <a:latin typeface="Muli Regular"/>
              </a:rPr>
              <a:t>2020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41511" y="808630"/>
            <a:ext cx="9902222" cy="64807"/>
            <a:chOff x="0" y="0"/>
            <a:chExt cx="13202963" cy="86410"/>
          </a:xfrm>
        </p:grpSpPr>
        <p:sp>
          <p:nvSpPr>
            <p:cNvPr id="3" name="AutoShape 3"/>
            <p:cNvSpPr/>
            <p:nvPr/>
          </p:nvSpPr>
          <p:spPr>
            <a:xfrm>
              <a:off x="0" y="24155"/>
              <a:ext cx="13202963" cy="38100"/>
            </a:xfrm>
            <a:prstGeom prst="rect">
              <a:avLst/>
            </a:prstGeom>
            <a:solidFill>
              <a:srgbClr val="141414">
                <a:alpha val="25882"/>
              </a:srgbClr>
            </a:solidFill>
          </p:spPr>
        </p:sp>
        <p:sp>
          <p:nvSpPr>
            <p:cNvPr id="4" name="AutoShape 4"/>
            <p:cNvSpPr/>
            <p:nvPr/>
          </p:nvSpPr>
          <p:spPr>
            <a:xfrm>
              <a:off x="0" y="0"/>
              <a:ext cx="1091410" cy="86410"/>
            </a:xfrm>
            <a:prstGeom prst="rect">
              <a:avLst/>
            </a:prstGeom>
            <a:solidFill>
              <a:srgbClr val="141414">
                <a:alpha val="25882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3729518" y="1478952"/>
            <a:ext cx="4891436" cy="1845431"/>
            <a:chOff x="0" y="-47625"/>
            <a:chExt cx="7430885" cy="1344687"/>
          </a:xfrm>
        </p:grpSpPr>
        <p:sp>
          <p:nvSpPr>
            <p:cNvPr id="10" name="TextBox 10"/>
            <p:cNvSpPr txBox="1"/>
            <p:nvPr/>
          </p:nvSpPr>
          <p:spPr>
            <a:xfrm>
              <a:off x="0" y="-47625"/>
              <a:ext cx="7430885" cy="114852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500"/>
                </a:lnSpc>
              </a:pPr>
              <a:r>
                <a:rPr lang="ru-RU" sz="2500" b="1" dirty="0" smtClean="0">
                  <a:solidFill>
                    <a:srgbClr val="141414"/>
                  </a:solidFill>
                  <a:latin typeface="Muli Bold Bold"/>
                </a:rPr>
                <a:t>ХОРКИНА </a:t>
              </a:r>
            </a:p>
            <a:p>
              <a:pPr>
                <a:lnSpc>
                  <a:spcPts val="3500"/>
                </a:lnSpc>
              </a:pPr>
              <a:r>
                <a:rPr lang="ru-RU" sz="2500" b="1" dirty="0" smtClean="0">
                  <a:solidFill>
                    <a:srgbClr val="141414"/>
                  </a:solidFill>
                  <a:latin typeface="Muli Bold Bold"/>
                </a:rPr>
                <a:t>СВЕТЛАНА ВАСИЛЬЕВНА</a:t>
              </a:r>
              <a:endParaRPr lang="ru-RU" sz="2500" b="1" dirty="0">
                <a:solidFill>
                  <a:srgbClr val="141414"/>
                </a:solidFill>
                <a:latin typeface="Muli Bold Bold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755092"/>
              <a:ext cx="6919635" cy="5419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2939"/>
                </a:lnSpc>
              </a:pPr>
              <a:r>
                <a:rPr lang="ru-RU" sz="2099" dirty="0">
                  <a:solidFill>
                    <a:srgbClr val="141414"/>
                  </a:solidFill>
                  <a:latin typeface="Muli Regular"/>
                </a:rPr>
                <a:t>Российская гимнастка,  </a:t>
              </a:r>
              <a:endParaRPr lang="ru-RU" sz="2099" dirty="0" smtClean="0">
                <a:solidFill>
                  <a:srgbClr val="141414"/>
                </a:solidFill>
                <a:latin typeface="Muli Regular"/>
              </a:endParaRPr>
            </a:p>
            <a:p>
              <a:pPr>
                <a:lnSpc>
                  <a:spcPts val="2939"/>
                </a:lnSpc>
              </a:pPr>
              <a:r>
                <a:rPr lang="ru-RU" sz="2099" dirty="0" smtClean="0">
                  <a:solidFill>
                    <a:srgbClr val="141414"/>
                  </a:solidFill>
                  <a:latin typeface="Muli Regular"/>
                </a:rPr>
                <a:t>двукратная олимпийская </a:t>
              </a:r>
              <a:r>
                <a:rPr lang="ru-RU" sz="2099" dirty="0">
                  <a:solidFill>
                    <a:srgbClr val="141414"/>
                  </a:solidFill>
                  <a:latin typeface="Muli Regular"/>
                </a:rPr>
                <a:t>чемпионка </a:t>
              </a: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3733800" y="5981700"/>
            <a:ext cx="5573164" cy="1800678"/>
            <a:chOff x="0" y="-47625"/>
            <a:chExt cx="7430885" cy="1330820"/>
          </a:xfrm>
        </p:grpSpPr>
        <p:sp>
          <p:nvSpPr>
            <p:cNvPr id="13" name="TextBox 13"/>
            <p:cNvSpPr txBox="1"/>
            <p:nvPr/>
          </p:nvSpPr>
          <p:spPr>
            <a:xfrm>
              <a:off x="0" y="-47625"/>
              <a:ext cx="7430885" cy="6366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500"/>
                </a:lnSpc>
              </a:pPr>
              <a:r>
                <a:rPr lang="ru-RU" sz="2500" b="1" dirty="0" smtClean="0">
                  <a:solidFill>
                    <a:srgbClr val="141414"/>
                  </a:solidFill>
                  <a:latin typeface="Muli Bold Bold"/>
                </a:rPr>
                <a:t>ТИШИНА </a:t>
              </a:r>
            </a:p>
            <a:p>
              <a:pPr>
                <a:lnSpc>
                  <a:spcPts val="3500"/>
                </a:lnSpc>
              </a:pPr>
              <a:r>
                <a:rPr lang="ru-RU" sz="2500" b="1" dirty="0" smtClean="0">
                  <a:solidFill>
                    <a:srgbClr val="141414"/>
                  </a:solidFill>
                  <a:latin typeface="Muli Bold Bold"/>
                </a:rPr>
                <a:t>ЕЛЕНА ГЕОРГИЕВНА</a:t>
              </a:r>
              <a:endParaRPr lang="ru-RU" sz="2500" b="1" dirty="0">
                <a:solidFill>
                  <a:srgbClr val="141414"/>
                </a:solidFill>
                <a:latin typeface="Muli Bold Bold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755092"/>
              <a:ext cx="7430885" cy="52810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939"/>
                </a:lnSpc>
              </a:pPr>
              <a:r>
                <a:rPr lang="ru-RU" sz="2099" dirty="0">
                  <a:solidFill>
                    <a:srgbClr val="141414"/>
                  </a:solidFill>
                  <a:latin typeface="Muli Regular"/>
                </a:rPr>
                <a:t>Начальник департамента образования Белгородской области</a:t>
              </a:r>
            </a:p>
          </p:txBody>
        </p:sp>
      </p:grpSp>
      <p:grpSp>
        <p:nvGrpSpPr>
          <p:cNvPr id="20" name="Group 15"/>
          <p:cNvGrpSpPr/>
          <p:nvPr/>
        </p:nvGrpSpPr>
        <p:grpSpPr>
          <a:xfrm>
            <a:off x="13141797" y="1506850"/>
            <a:ext cx="5573164" cy="2886694"/>
            <a:chOff x="0" y="-47625"/>
            <a:chExt cx="7430885" cy="3848926"/>
          </a:xfrm>
        </p:grpSpPr>
        <p:sp>
          <p:nvSpPr>
            <p:cNvPr id="21" name="TextBox 16"/>
            <p:cNvSpPr txBox="1"/>
            <p:nvPr/>
          </p:nvSpPr>
          <p:spPr>
            <a:xfrm>
              <a:off x="0" y="-47625"/>
              <a:ext cx="7430885" cy="114852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500"/>
                </a:lnSpc>
              </a:pPr>
              <a:r>
                <a:rPr lang="ru-RU" sz="2500" b="1" dirty="0" smtClean="0">
                  <a:solidFill>
                    <a:srgbClr val="141414"/>
                  </a:solidFill>
                  <a:latin typeface="Muli Bold Bold"/>
                </a:rPr>
                <a:t>КУРГАНСКИЙ </a:t>
              </a:r>
            </a:p>
            <a:p>
              <a:pPr>
                <a:lnSpc>
                  <a:spcPts val="3500"/>
                </a:lnSpc>
              </a:pPr>
              <a:r>
                <a:rPr lang="ru-RU" sz="2500" b="1" dirty="0" smtClean="0">
                  <a:solidFill>
                    <a:srgbClr val="141414"/>
                  </a:solidFill>
                  <a:latin typeface="Muli Bold Bold"/>
                </a:rPr>
                <a:t>КОНСТАНТИН СЕРГЕЕВИЧ</a:t>
              </a:r>
              <a:endParaRPr lang="en-US" sz="2500" b="1" dirty="0">
                <a:solidFill>
                  <a:srgbClr val="141414"/>
                </a:solidFill>
                <a:latin typeface="Muli Bold Bold"/>
              </a:endParaRPr>
            </a:p>
          </p:txBody>
        </p:sp>
        <p:sp>
          <p:nvSpPr>
            <p:cNvPr id="22" name="TextBox 17"/>
            <p:cNvSpPr txBox="1"/>
            <p:nvPr/>
          </p:nvSpPr>
          <p:spPr>
            <a:xfrm>
              <a:off x="0" y="1321990"/>
              <a:ext cx="5791200" cy="247931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2939"/>
                </a:lnSpc>
              </a:pPr>
              <a:r>
                <a:rPr lang="ru-RU" sz="2099" dirty="0">
                  <a:solidFill>
                    <a:srgbClr val="141414"/>
                  </a:solidFill>
                  <a:latin typeface="Muli Regular"/>
                </a:rPr>
                <a:t>Заместитель начальника департамента внутренней и кадровой политики Белгородской области – начальник управления культуры Белгородской области</a:t>
              </a:r>
            </a:p>
          </p:txBody>
        </p:sp>
      </p:grpSp>
      <p:pic>
        <p:nvPicPr>
          <p:cNvPr id="23" name="Picture 2" descr="http://www.belkult.ru/media/cache/0c/f9/0cf90d532047f921db8d6039dab328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8478" y="1138161"/>
            <a:ext cx="3048000" cy="3585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21" y="1276171"/>
            <a:ext cx="2820456" cy="3620150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522" y="5773599"/>
            <a:ext cx="2820456" cy="3727253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9857870" y="5525677"/>
            <a:ext cx="7627327" cy="4513401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29" name="TextBox 11"/>
          <p:cNvSpPr txBox="1"/>
          <p:nvPr/>
        </p:nvSpPr>
        <p:spPr>
          <a:xfrm>
            <a:off x="3729518" y="3589675"/>
            <a:ext cx="3784968" cy="7437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939"/>
              </a:lnSpc>
            </a:pPr>
            <a:r>
              <a:rPr lang="ru-RU" sz="2099" b="1" dirty="0">
                <a:solidFill>
                  <a:srgbClr val="FF0000"/>
                </a:solidFill>
                <a:latin typeface="Muli Regular"/>
              </a:rPr>
              <a:t>Наставник проекта в Белгородской области</a:t>
            </a:r>
          </a:p>
        </p:txBody>
      </p:sp>
      <p:sp>
        <p:nvSpPr>
          <p:cNvPr id="30" name="TextBox 11"/>
          <p:cNvSpPr txBox="1"/>
          <p:nvPr/>
        </p:nvSpPr>
        <p:spPr>
          <a:xfrm>
            <a:off x="3733800" y="8169912"/>
            <a:ext cx="4343400" cy="3718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939"/>
              </a:lnSpc>
            </a:pPr>
            <a:r>
              <a:rPr lang="ru-RU" sz="2099" b="1" dirty="0" smtClean="0">
                <a:solidFill>
                  <a:srgbClr val="FF0000"/>
                </a:solidFill>
                <a:latin typeface="Muli Regular"/>
              </a:rPr>
              <a:t>Региональный куратор </a:t>
            </a:r>
            <a:r>
              <a:rPr lang="ru-RU" sz="2099" b="1" dirty="0">
                <a:solidFill>
                  <a:srgbClr val="FF0000"/>
                </a:solidFill>
                <a:latin typeface="Muli Regular"/>
              </a:rPr>
              <a:t>проекта</a:t>
            </a:r>
          </a:p>
        </p:txBody>
      </p:sp>
      <p:sp>
        <p:nvSpPr>
          <p:cNvPr id="31" name="TextBox 11"/>
          <p:cNvSpPr txBox="1"/>
          <p:nvPr/>
        </p:nvSpPr>
        <p:spPr>
          <a:xfrm>
            <a:off x="13141797" y="4534266"/>
            <a:ext cx="4174936" cy="3718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939"/>
              </a:lnSpc>
            </a:pPr>
            <a:r>
              <a:rPr lang="ru-RU" sz="2099" b="1" dirty="0" smtClean="0">
                <a:solidFill>
                  <a:srgbClr val="FF0000"/>
                </a:solidFill>
                <a:latin typeface="Muli Regular"/>
              </a:rPr>
              <a:t>Региональный куратор </a:t>
            </a:r>
            <a:r>
              <a:rPr lang="ru-RU" sz="2099" b="1" dirty="0">
                <a:solidFill>
                  <a:srgbClr val="FF0000"/>
                </a:solidFill>
                <a:latin typeface="Muli Regular"/>
              </a:rPr>
              <a:t>проекта</a:t>
            </a:r>
          </a:p>
        </p:txBody>
      </p:sp>
      <p:grpSp>
        <p:nvGrpSpPr>
          <p:cNvPr id="35" name="Group 12"/>
          <p:cNvGrpSpPr>
            <a:grpSpLocks noChangeAspect="1"/>
          </p:cNvGrpSpPr>
          <p:nvPr/>
        </p:nvGrpSpPr>
        <p:grpSpPr>
          <a:xfrm>
            <a:off x="8529685" y="8027398"/>
            <a:ext cx="1141792" cy="1141792"/>
            <a:chOff x="0" y="0"/>
            <a:chExt cx="1708150" cy="1708150"/>
          </a:xfrm>
        </p:grpSpPr>
        <p:sp>
          <p:nvSpPr>
            <p:cNvPr id="36" name="Freeform 13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4099F7"/>
            </a:solidFill>
          </p:spPr>
        </p:sp>
      </p:grpSp>
      <p:sp>
        <p:nvSpPr>
          <p:cNvPr id="37" name="AutoShape 20"/>
          <p:cNvSpPr/>
          <p:nvPr/>
        </p:nvSpPr>
        <p:spPr>
          <a:xfrm>
            <a:off x="8529685" y="9158888"/>
            <a:ext cx="1141792" cy="1141792"/>
          </a:xfrm>
          <a:prstGeom prst="rect">
            <a:avLst/>
          </a:prstGeom>
          <a:solidFill>
            <a:srgbClr val="FDB137"/>
          </a:solidFill>
        </p:spPr>
      </p:sp>
      <p:sp>
        <p:nvSpPr>
          <p:cNvPr id="38" name="Овал 37"/>
          <p:cNvSpPr/>
          <p:nvPr/>
        </p:nvSpPr>
        <p:spPr>
          <a:xfrm>
            <a:off x="7378232" y="4435353"/>
            <a:ext cx="2283584" cy="2283584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9" name="Group 10"/>
          <p:cNvGrpSpPr>
            <a:grpSpLocks noChangeAspect="1"/>
          </p:cNvGrpSpPr>
          <p:nvPr/>
        </p:nvGrpSpPr>
        <p:grpSpPr>
          <a:xfrm>
            <a:off x="14302609" y="5291960"/>
            <a:ext cx="4752166" cy="4978895"/>
            <a:chOff x="6782716" y="2107949"/>
            <a:chExt cx="10990383" cy="11514743"/>
          </a:xfrm>
        </p:grpSpPr>
        <p:sp>
          <p:nvSpPr>
            <p:cNvPr id="40" name="Freeform 11"/>
            <p:cNvSpPr/>
            <p:nvPr/>
          </p:nvSpPr>
          <p:spPr>
            <a:xfrm>
              <a:off x="6782716" y="2107949"/>
              <a:ext cx="10990383" cy="11514743"/>
            </a:xfrm>
            <a:custGeom>
              <a:avLst/>
              <a:gdLst/>
              <a:ahLst/>
              <a:cxnLst/>
              <a:rect l="l" t="t" r="r" b="b"/>
              <a:pathLst>
                <a:path w="10990383" h="11514742">
                  <a:moveTo>
                    <a:pt x="8792" y="5757371"/>
                  </a:moveTo>
                  <a:cubicBezTo>
                    <a:pt x="0" y="7723318"/>
                    <a:pt x="1043775" y="9543701"/>
                    <a:pt x="2744885" y="10529222"/>
                  </a:cubicBezTo>
                  <a:cubicBezTo>
                    <a:pt x="4445995" y="11514742"/>
                    <a:pt x="6544390" y="11514742"/>
                    <a:pt x="8245500" y="10529222"/>
                  </a:cubicBezTo>
                  <a:cubicBezTo>
                    <a:pt x="9946609" y="9543701"/>
                    <a:pt x="10990384" y="7723318"/>
                    <a:pt x="10981592" y="5757371"/>
                  </a:cubicBezTo>
                  <a:cubicBezTo>
                    <a:pt x="10990384" y="3791424"/>
                    <a:pt x="9946609" y="1971041"/>
                    <a:pt x="8245500" y="985520"/>
                  </a:cubicBezTo>
                  <a:cubicBezTo>
                    <a:pt x="6544390" y="0"/>
                    <a:pt x="4445995" y="0"/>
                    <a:pt x="2744885" y="985520"/>
                  </a:cubicBezTo>
                  <a:cubicBezTo>
                    <a:pt x="1043775" y="1971041"/>
                    <a:pt x="0" y="3791424"/>
                    <a:pt x="8792" y="5757371"/>
                  </a:cubicBezTo>
                  <a:close/>
                </a:path>
              </a:pathLst>
            </a:custGeom>
            <a:solidFill>
              <a:srgbClr val="FDB137"/>
            </a:solidFill>
          </p:spPr>
        </p:sp>
      </p:grpSp>
      <p:pic>
        <p:nvPicPr>
          <p:cNvPr id="34" name="Рисунок 33"/>
          <p:cNvPicPr/>
          <p:nvPr/>
        </p:nvPicPr>
        <p:blipFill rotWithShape="1">
          <a:blip r:embed="rId5"/>
          <a:srcRect l="47076" t="63170" r="24960" b="5701"/>
          <a:stretch/>
        </p:blipFill>
        <p:spPr bwMode="auto">
          <a:xfrm>
            <a:off x="10310746" y="6098098"/>
            <a:ext cx="3805470" cy="290576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41511" y="808630"/>
            <a:ext cx="9902222" cy="64807"/>
            <a:chOff x="0" y="0"/>
            <a:chExt cx="13202963" cy="86410"/>
          </a:xfrm>
        </p:grpSpPr>
        <p:sp>
          <p:nvSpPr>
            <p:cNvPr id="3" name="AutoShape 3"/>
            <p:cNvSpPr/>
            <p:nvPr/>
          </p:nvSpPr>
          <p:spPr>
            <a:xfrm>
              <a:off x="0" y="24155"/>
              <a:ext cx="13202963" cy="38100"/>
            </a:xfrm>
            <a:prstGeom prst="rect">
              <a:avLst/>
            </a:prstGeom>
            <a:solidFill>
              <a:srgbClr val="141414">
                <a:alpha val="25882"/>
              </a:srgbClr>
            </a:solidFill>
          </p:spPr>
        </p:sp>
        <p:sp>
          <p:nvSpPr>
            <p:cNvPr id="4" name="AutoShape 4"/>
            <p:cNvSpPr/>
            <p:nvPr/>
          </p:nvSpPr>
          <p:spPr>
            <a:xfrm>
              <a:off x="0" y="0"/>
              <a:ext cx="1091410" cy="86410"/>
            </a:xfrm>
            <a:prstGeom prst="rect">
              <a:avLst/>
            </a:prstGeom>
            <a:solidFill>
              <a:srgbClr val="141414">
                <a:alpha val="25882"/>
              </a:srgbClr>
            </a:solidFill>
          </p:spPr>
        </p:sp>
      </p:grpSp>
      <p:sp>
        <p:nvSpPr>
          <p:cNvPr id="27" name="Прямоугольник 26"/>
          <p:cNvSpPr/>
          <p:nvPr/>
        </p:nvSpPr>
        <p:spPr>
          <a:xfrm>
            <a:off x="9857870" y="5525677"/>
            <a:ext cx="7627327" cy="4513401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grpSp>
        <p:nvGrpSpPr>
          <p:cNvPr id="35" name="Group 12"/>
          <p:cNvGrpSpPr>
            <a:grpSpLocks noChangeAspect="1"/>
          </p:cNvGrpSpPr>
          <p:nvPr/>
        </p:nvGrpSpPr>
        <p:grpSpPr>
          <a:xfrm>
            <a:off x="8529685" y="8027398"/>
            <a:ext cx="1141792" cy="1141792"/>
            <a:chOff x="0" y="0"/>
            <a:chExt cx="1708150" cy="1708150"/>
          </a:xfrm>
        </p:grpSpPr>
        <p:sp>
          <p:nvSpPr>
            <p:cNvPr id="36" name="Freeform 13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4099F7"/>
            </a:solidFill>
          </p:spPr>
        </p:sp>
      </p:grpSp>
      <p:sp>
        <p:nvSpPr>
          <p:cNvPr id="37" name="AutoShape 20"/>
          <p:cNvSpPr/>
          <p:nvPr/>
        </p:nvSpPr>
        <p:spPr>
          <a:xfrm>
            <a:off x="8529685" y="9158888"/>
            <a:ext cx="1141792" cy="1141792"/>
          </a:xfrm>
          <a:prstGeom prst="rect">
            <a:avLst/>
          </a:prstGeom>
          <a:solidFill>
            <a:srgbClr val="FDB137"/>
          </a:solidFill>
        </p:spPr>
      </p:sp>
      <p:sp>
        <p:nvSpPr>
          <p:cNvPr id="38" name="Овал 37"/>
          <p:cNvSpPr/>
          <p:nvPr/>
        </p:nvSpPr>
        <p:spPr>
          <a:xfrm>
            <a:off x="15986402" y="4720214"/>
            <a:ext cx="2283584" cy="2283584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9" name="Group 10"/>
          <p:cNvGrpSpPr>
            <a:grpSpLocks noChangeAspect="1"/>
          </p:cNvGrpSpPr>
          <p:nvPr/>
        </p:nvGrpSpPr>
        <p:grpSpPr>
          <a:xfrm>
            <a:off x="14302609" y="5291960"/>
            <a:ext cx="4752166" cy="4978895"/>
            <a:chOff x="6782716" y="2107949"/>
            <a:chExt cx="10990383" cy="11514743"/>
          </a:xfrm>
        </p:grpSpPr>
        <p:sp>
          <p:nvSpPr>
            <p:cNvPr id="40" name="Freeform 11"/>
            <p:cNvSpPr/>
            <p:nvPr/>
          </p:nvSpPr>
          <p:spPr>
            <a:xfrm>
              <a:off x="6782716" y="2107949"/>
              <a:ext cx="10990383" cy="11514743"/>
            </a:xfrm>
            <a:custGeom>
              <a:avLst/>
              <a:gdLst/>
              <a:ahLst/>
              <a:cxnLst/>
              <a:rect l="l" t="t" r="r" b="b"/>
              <a:pathLst>
                <a:path w="10990383" h="11514742">
                  <a:moveTo>
                    <a:pt x="8792" y="5757371"/>
                  </a:moveTo>
                  <a:cubicBezTo>
                    <a:pt x="0" y="7723318"/>
                    <a:pt x="1043775" y="9543701"/>
                    <a:pt x="2744885" y="10529222"/>
                  </a:cubicBezTo>
                  <a:cubicBezTo>
                    <a:pt x="4445995" y="11514742"/>
                    <a:pt x="6544390" y="11514742"/>
                    <a:pt x="8245500" y="10529222"/>
                  </a:cubicBezTo>
                  <a:cubicBezTo>
                    <a:pt x="9946609" y="9543701"/>
                    <a:pt x="10990384" y="7723318"/>
                    <a:pt x="10981592" y="5757371"/>
                  </a:cubicBezTo>
                  <a:cubicBezTo>
                    <a:pt x="10990384" y="3791424"/>
                    <a:pt x="9946609" y="1971041"/>
                    <a:pt x="8245500" y="985520"/>
                  </a:cubicBezTo>
                  <a:cubicBezTo>
                    <a:pt x="6544390" y="0"/>
                    <a:pt x="4445995" y="0"/>
                    <a:pt x="2744885" y="985520"/>
                  </a:cubicBezTo>
                  <a:cubicBezTo>
                    <a:pt x="1043775" y="1971041"/>
                    <a:pt x="0" y="3791424"/>
                    <a:pt x="8792" y="5757371"/>
                  </a:cubicBezTo>
                  <a:close/>
                </a:path>
              </a:pathLst>
            </a:custGeom>
            <a:solidFill>
              <a:srgbClr val="FDB137"/>
            </a:solidFill>
          </p:spPr>
        </p:sp>
      </p:grpSp>
      <p:pic>
        <p:nvPicPr>
          <p:cNvPr id="34" name="Рисунок 33"/>
          <p:cNvPicPr/>
          <p:nvPr/>
        </p:nvPicPr>
        <p:blipFill rotWithShape="1">
          <a:blip r:embed="rId2"/>
          <a:srcRect l="47076" t="63170" r="24960" b="5701"/>
          <a:stretch/>
        </p:blipFill>
        <p:spPr bwMode="auto">
          <a:xfrm>
            <a:off x="10310746" y="6098098"/>
            <a:ext cx="3805470" cy="290576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43000" y="1316044"/>
            <a:ext cx="8382957" cy="5624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141414"/>
                </a:solidFill>
                <a:latin typeface="Muli Regular"/>
              </a:rPr>
              <a:t>«Мы должны извлечь определённые выводы из прошедшего года и идти вперёд в рамках обновлённого содержания национальных проектов. Важно, что мы совместно работаем по теме воспитания школьников. «Культура для школьников» – одна из составных частей нашей программы по воспитанию. На следующий год мы запланировали совместное совещание с региональными министрами культуры и министрами образования, чтобы совместная работа шла не только на федеральном уровне, но и в </a:t>
            </a:r>
            <a:r>
              <a:rPr lang="ru-RU" sz="2800" b="1" dirty="0" smtClean="0">
                <a:solidFill>
                  <a:srgbClr val="141414"/>
                </a:solidFill>
                <a:latin typeface="Muli Regular"/>
              </a:rPr>
              <a:t>субъектах</a:t>
            </a:r>
            <a:endParaRPr lang="ru-RU" sz="2800" b="1" dirty="0">
              <a:solidFill>
                <a:srgbClr val="141414"/>
              </a:solidFill>
              <a:latin typeface="Muli Regular"/>
            </a:endParaRPr>
          </a:p>
        </p:txBody>
      </p:sp>
      <p:pic>
        <p:nvPicPr>
          <p:cNvPr id="1026" name="Picture 2" descr="https://www.minobrkchr.ru/upload/iblock/6cc/6cc2398de4b5e3300ded8e377313698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1035" y="873437"/>
            <a:ext cx="5730362" cy="3820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143000" y="7174378"/>
            <a:ext cx="94205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141414"/>
                </a:solidFill>
                <a:latin typeface="Muli Regular"/>
              </a:rPr>
              <a:t>СЕРГЕЙ СЕРГЕЕВИЧ КРАВЦОВ,</a:t>
            </a:r>
          </a:p>
          <a:p>
            <a:r>
              <a:rPr lang="ru-RU" sz="2800" dirty="0" smtClean="0">
                <a:solidFill>
                  <a:srgbClr val="141414"/>
                </a:solidFill>
              </a:rPr>
              <a:t>Министр просвещения Российской Федерации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5345961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73409"/>
            <a:ext cx="17680577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141414"/>
                </a:solidFill>
                <a:latin typeface="Muli Regular"/>
                <a:ea typeface="+mn-ea"/>
                <a:cs typeface="+mn-cs"/>
              </a:rPr>
              <a:t/>
            </a:r>
            <a:br>
              <a:rPr lang="ru-RU" sz="3600" b="1" dirty="0" smtClean="0">
                <a:solidFill>
                  <a:srgbClr val="141414"/>
                </a:solidFill>
                <a:latin typeface="Muli Regular"/>
                <a:ea typeface="+mn-ea"/>
                <a:cs typeface="+mn-cs"/>
              </a:rPr>
            </a:br>
            <a:r>
              <a:rPr lang="ru-RU" sz="3600" b="1" dirty="0">
                <a:solidFill>
                  <a:srgbClr val="141414"/>
                </a:solidFill>
                <a:latin typeface="Muli Regular"/>
                <a:ea typeface="+mn-ea"/>
                <a:cs typeface="+mn-cs"/>
              </a:rPr>
              <a:t/>
            </a:r>
            <a:br>
              <a:rPr lang="ru-RU" sz="3600" b="1" dirty="0">
                <a:solidFill>
                  <a:srgbClr val="141414"/>
                </a:solidFill>
                <a:latin typeface="Muli Regular"/>
                <a:ea typeface="+mn-ea"/>
                <a:cs typeface="+mn-cs"/>
              </a:rPr>
            </a:br>
            <a:r>
              <a:rPr lang="ru-RU" sz="3600" b="1" dirty="0" smtClean="0">
                <a:solidFill>
                  <a:srgbClr val="141414"/>
                </a:solidFill>
                <a:latin typeface="Muli Regular"/>
                <a:ea typeface="+mn-ea"/>
                <a:cs typeface="+mn-cs"/>
              </a:rPr>
              <a:t/>
            </a:r>
            <a:br>
              <a:rPr lang="ru-RU" sz="3600" b="1" dirty="0" smtClean="0">
                <a:solidFill>
                  <a:srgbClr val="141414"/>
                </a:solidFill>
                <a:latin typeface="Muli Regular"/>
                <a:ea typeface="+mn-ea"/>
                <a:cs typeface="+mn-cs"/>
              </a:rPr>
            </a:br>
            <a:r>
              <a:rPr lang="ru-RU" sz="3600" b="1" dirty="0" smtClean="0">
                <a:solidFill>
                  <a:srgbClr val="141414"/>
                </a:solidFill>
                <a:latin typeface="Muli Regular"/>
                <a:ea typeface="+mn-ea"/>
                <a:cs typeface="+mn-cs"/>
              </a:rPr>
              <a:t>Перечень</a:t>
            </a:r>
            <a:r>
              <a:rPr lang="ru-RU" sz="3600" b="1" dirty="0">
                <a:solidFill>
                  <a:srgbClr val="141414"/>
                </a:solidFill>
                <a:latin typeface="Muli Regular"/>
                <a:ea typeface="+mn-ea"/>
                <a:cs typeface="+mn-cs"/>
              </a:rPr>
              <a:t/>
            </a:r>
            <a:br>
              <a:rPr lang="ru-RU" sz="3600" b="1" dirty="0">
                <a:solidFill>
                  <a:srgbClr val="141414"/>
                </a:solidFill>
                <a:latin typeface="Muli Regular"/>
                <a:ea typeface="+mn-ea"/>
                <a:cs typeface="+mn-cs"/>
              </a:rPr>
            </a:br>
            <a:r>
              <a:rPr lang="ru-RU" sz="3600" b="1" dirty="0">
                <a:solidFill>
                  <a:srgbClr val="141414"/>
                </a:solidFill>
                <a:latin typeface="Muli Regular"/>
                <a:ea typeface="+mn-ea"/>
                <a:cs typeface="+mn-cs"/>
              </a:rPr>
              <a:t>показателей для оценки эффективности деятельности высших должностных лиц (руководителей высших исполнительных органов государственной власти) субъектов Российской Федерации и деятельности органов исполнительной власти субъектов Российской </a:t>
            </a:r>
            <a:r>
              <a:rPr lang="ru-RU" sz="3600" b="1" dirty="0" smtClean="0">
                <a:solidFill>
                  <a:srgbClr val="141414"/>
                </a:solidFill>
                <a:latin typeface="Muli Regular"/>
                <a:ea typeface="+mn-ea"/>
                <a:cs typeface="+mn-cs"/>
              </a:rPr>
              <a:t>Федерации</a:t>
            </a:r>
            <a:endParaRPr lang="ru-RU" dirty="0"/>
          </a:p>
        </p:txBody>
      </p:sp>
      <p:grpSp>
        <p:nvGrpSpPr>
          <p:cNvPr id="9" name="Group 6"/>
          <p:cNvGrpSpPr/>
          <p:nvPr/>
        </p:nvGrpSpPr>
        <p:grpSpPr>
          <a:xfrm rot="5400000">
            <a:off x="542629" y="-164568"/>
            <a:ext cx="903810" cy="1618954"/>
            <a:chOff x="0" y="0"/>
            <a:chExt cx="6350000" cy="6339840"/>
          </a:xfrm>
        </p:grpSpPr>
        <p:sp>
          <p:nvSpPr>
            <p:cNvPr id="10" name="Freeform 7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B137"/>
            </a:solidFill>
          </p:spPr>
        </p:sp>
      </p:grp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6272" y="3010805"/>
            <a:ext cx="8339128" cy="6857095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600200" y="3314700"/>
            <a:ext cx="6705600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1</a:t>
            </a:r>
            <a:r>
              <a:rPr lang="ru-RU" dirty="0"/>
              <a:t>. Доверие к власти (доверие к Президенту Российской Федерации, высшим должностным лицам (руководителям высших исполнительных органов государственной власти) субъектов Российской Федерации, уровень которого определяется в том числе посредством оценки общественного мнения в отношении достижения в субъектах Российской Федерации национальных целей развития Российской Федерации).</a:t>
            </a:r>
          </a:p>
          <a:p>
            <a:r>
              <a:rPr lang="ru-RU" dirty="0"/>
              <a:t>2. Численность населения субъекта Российской Федерации.</a:t>
            </a:r>
          </a:p>
          <a:p>
            <a:r>
              <a:rPr lang="ru-RU" dirty="0"/>
              <a:t>3. Ожидаемая продолжительность жизни при рождении.</a:t>
            </a:r>
          </a:p>
          <a:p>
            <a:r>
              <a:rPr lang="ru-RU" dirty="0"/>
              <a:t>4. Уровень бедности.</a:t>
            </a:r>
          </a:p>
          <a:p>
            <a:r>
              <a:rPr lang="ru-RU" dirty="0"/>
              <a:t>5. Доля граждан, систематически занимающихся физической культурой и спортом.</a:t>
            </a:r>
          </a:p>
          <a:p>
            <a:r>
              <a:rPr lang="ru-RU" dirty="0"/>
              <a:t>6. Уровень образования.</a:t>
            </a:r>
          </a:p>
          <a:p>
            <a:r>
              <a:rPr lang="ru-RU" dirty="0"/>
              <a:t>7. Эффективность системы выявления, поддержки и развития способностей и талантов у детей и молодежи.</a:t>
            </a:r>
          </a:p>
          <a:p>
            <a:r>
              <a:rPr lang="ru-RU" dirty="0"/>
              <a:t>8. Доля граждан, занимающихся добровольческой (волонтерской) деятельностью.</a:t>
            </a:r>
          </a:p>
          <a:p>
            <a:r>
              <a:rPr lang="ru-RU" dirty="0"/>
              <a:t>9. </a:t>
            </a:r>
            <a:r>
              <a:rPr lang="ru-RU" sz="2400" b="1" dirty="0">
                <a:solidFill>
                  <a:srgbClr val="FF0000"/>
                </a:solidFill>
              </a:rPr>
              <a:t>Условия для воспитания гармонично развитой и социально ответственной личности.</a:t>
            </a:r>
          </a:p>
          <a:p>
            <a:r>
              <a:rPr lang="ru-RU" dirty="0"/>
              <a:t>10. Число посещений культурных мероприятий.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5972" y="3067860"/>
            <a:ext cx="8547005" cy="6858000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9939328" y="3467101"/>
            <a:ext cx="7586672" cy="6309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11. Количество семей, улучшивших жилищные условия.</a:t>
            </a:r>
          </a:p>
          <a:p>
            <a:r>
              <a:rPr lang="ru-RU" dirty="0"/>
              <a:t>12. Объем жилищного строительства.</a:t>
            </a:r>
          </a:p>
          <a:p>
            <a:r>
              <a:rPr lang="ru-RU" dirty="0"/>
              <a:t>13. Качество городской среды.</a:t>
            </a:r>
          </a:p>
          <a:p>
            <a:r>
              <a:rPr lang="ru-RU" dirty="0"/>
              <a:t>14. Доля дорожной сети в крупнейших городских агломерациях, соответствующая нормативам.</a:t>
            </a:r>
          </a:p>
          <a:p>
            <a:r>
              <a:rPr lang="ru-RU" dirty="0"/>
              <a:t>15. Качество окружающей среды.</a:t>
            </a:r>
          </a:p>
          <a:p>
            <a:r>
              <a:rPr lang="ru-RU" dirty="0"/>
              <a:t>16. Темп роста (индекс роста) реальной среднемесячной заработной платы.</a:t>
            </a:r>
          </a:p>
          <a:p>
            <a:r>
              <a:rPr lang="ru-RU" dirty="0"/>
              <a:t>17. Темп роста (индекс роста) реального среднедушевого денежного дохода населения.</a:t>
            </a:r>
          </a:p>
          <a:p>
            <a:r>
              <a:rPr lang="ru-RU" dirty="0"/>
              <a:t>18. Темп роста (индекс роста) физического объема инвестиций в основной капитал, за исключением инвестиций инфраструктурных монополий (федеральные проекты) и бюджетных ассигнований федерального бюджета.</a:t>
            </a:r>
          </a:p>
          <a:p>
            <a:r>
              <a:rPr lang="ru-RU" dirty="0"/>
              <a:t>19. Численность занятых в сфере малого и среднего предпринимательства, включая индивидуальных предпринимателей и </a:t>
            </a:r>
            <a:r>
              <a:rPr lang="ru-RU" dirty="0" err="1"/>
              <a:t>самозанятых</a:t>
            </a:r>
            <a:r>
              <a:rPr lang="ru-RU" dirty="0"/>
              <a:t>.</a:t>
            </a:r>
          </a:p>
          <a:p>
            <a:r>
              <a:rPr lang="ru-RU" dirty="0"/>
              <a:t>20. "Цифровая зрелость" органов государственной власти субъектов Российской Федерации, органов местного самоуправления и организаций в сфере здравоохранения, образования, городского хозяйства и строительства, общественного транспорта, подразумевающая использование ими отечественных информационно-технологических решений.</a:t>
            </a:r>
          </a:p>
        </p:txBody>
      </p:sp>
      <p:pic>
        <p:nvPicPr>
          <p:cNvPr id="17" name="Picture 6" descr="https://cache3.youla.io/files/images/780_780/5a/c1/5ac1ef3f65bcf12c9d17046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1486" y="3289852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" descr="https://cache3.youla.io/files/images/780_780/5a/c1/5ac1ef3f65bcf12c9d17046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400" y="3162301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68044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2835250" y="4725817"/>
            <a:ext cx="15190025" cy="12311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600"/>
              </a:lnSpc>
            </a:pPr>
            <a:r>
              <a:rPr lang="ru-RU" sz="8000" dirty="0" smtClean="0">
                <a:solidFill>
                  <a:srgbClr val="141414"/>
                </a:solidFill>
                <a:latin typeface="Muli Regular"/>
              </a:rPr>
              <a:t>КУЛЬТПОХОД</a:t>
            </a:r>
            <a:endParaRPr lang="en-US" sz="8000" dirty="0">
              <a:solidFill>
                <a:srgbClr val="141414"/>
              </a:solidFill>
              <a:latin typeface="Muli Regular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02" r="12027"/>
          <a:stretch/>
        </p:blipFill>
        <p:spPr>
          <a:xfrm>
            <a:off x="-76505" y="4615137"/>
            <a:ext cx="3124200" cy="3674982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>
            <a:off x="1076317" y="744214"/>
            <a:ext cx="9902222" cy="64807"/>
            <a:chOff x="0" y="0"/>
            <a:chExt cx="13202963" cy="86410"/>
          </a:xfrm>
        </p:grpSpPr>
        <p:sp>
          <p:nvSpPr>
            <p:cNvPr id="7" name="AutoShape 7"/>
            <p:cNvSpPr/>
            <p:nvPr/>
          </p:nvSpPr>
          <p:spPr>
            <a:xfrm>
              <a:off x="0" y="24155"/>
              <a:ext cx="13202963" cy="38100"/>
            </a:xfrm>
            <a:prstGeom prst="rect">
              <a:avLst/>
            </a:prstGeom>
            <a:solidFill>
              <a:srgbClr val="141414">
                <a:alpha val="25882"/>
              </a:srgb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0" y="0"/>
              <a:ext cx="1091410" cy="86410"/>
            </a:xfrm>
            <a:prstGeom prst="rect">
              <a:avLst/>
            </a:prstGeom>
            <a:solidFill>
              <a:srgbClr val="141414">
                <a:alpha val="25882"/>
              </a:srgbClr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6991" y="0"/>
            <a:ext cx="1141792" cy="1141792"/>
          </a:xfrm>
          <a:prstGeom prst="rect">
            <a:avLst/>
          </a:prstGeom>
          <a:solidFill>
            <a:srgbClr val="4152A4"/>
          </a:solidFill>
        </p:spPr>
      </p:sp>
      <p:grpSp>
        <p:nvGrpSpPr>
          <p:cNvPr id="18" name="Group 18"/>
          <p:cNvGrpSpPr>
            <a:grpSpLocks noChangeAspect="1"/>
          </p:cNvGrpSpPr>
          <p:nvPr/>
        </p:nvGrpSpPr>
        <p:grpSpPr>
          <a:xfrm>
            <a:off x="6009464" y="4025213"/>
            <a:ext cx="1141792" cy="1141792"/>
            <a:chOff x="0" y="0"/>
            <a:chExt cx="1708150" cy="170815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4099F7"/>
            </a:solidFill>
          </p:spPr>
        </p:sp>
      </p:grpSp>
      <p:sp>
        <p:nvSpPr>
          <p:cNvPr id="20" name="Овал 19"/>
          <p:cNvSpPr/>
          <p:nvPr/>
        </p:nvSpPr>
        <p:spPr>
          <a:xfrm>
            <a:off x="-198883" y="7868683"/>
            <a:ext cx="2550399" cy="2550399"/>
          </a:xfrm>
          <a:prstGeom prst="ellipse">
            <a:avLst/>
          </a:prstGeom>
          <a:solidFill>
            <a:srgbClr val="F197A1"/>
          </a:solidFill>
          <a:ln>
            <a:solidFill>
              <a:srgbClr val="F197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13501688" y="5351206"/>
            <a:ext cx="1141385" cy="114138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19"/>
          <p:cNvSpPr txBox="1"/>
          <p:nvPr/>
        </p:nvSpPr>
        <p:spPr>
          <a:xfrm>
            <a:off x="10098802" y="180273"/>
            <a:ext cx="5962933" cy="2956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519"/>
              </a:lnSpc>
            </a:pPr>
            <a:r>
              <a:rPr lang="en-US" sz="1799" dirty="0" smtClean="0">
                <a:solidFill>
                  <a:srgbClr val="141414"/>
                </a:solidFill>
                <a:latin typeface="Muli Regular"/>
              </a:rPr>
              <a:t>|</a:t>
            </a:r>
            <a:endParaRPr lang="en-US" sz="1799" dirty="0">
              <a:solidFill>
                <a:srgbClr val="141414"/>
              </a:solidFill>
              <a:latin typeface="Muli Regular"/>
            </a:endParaRPr>
          </a:p>
        </p:txBody>
      </p:sp>
      <p:grpSp>
        <p:nvGrpSpPr>
          <p:cNvPr id="14" name="Group 14"/>
          <p:cNvGrpSpPr/>
          <p:nvPr/>
        </p:nvGrpSpPr>
        <p:grpSpPr>
          <a:xfrm rot="-10800000">
            <a:off x="15938891" y="3464"/>
            <a:ext cx="2370879" cy="2331634"/>
            <a:chOff x="0" y="0"/>
            <a:chExt cx="6350000" cy="633984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52A4"/>
            </a:solidFill>
          </p:spPr>
        </p:sp>
      </p:grpSp>
      <p:pic>
        <p:nvPicPr>
          <p:cNvPr id="28" name="Рисунок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7359" y="6101364"/>
            <a:ext cx="6198916" cy="418563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71" r="14021"/>
          <a:stretch/>
        </p:blipFill>
        <p:spPr>
          <a:xfrm>
            <a:off x="9222056" y="931675"/>
            <a:ext cx="3279306" cy="367200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73"/>
          <a:stretch/>
        </p:blipFill>
        <p:spPr>
          <a:xfrm>
            <a:off x="5236661" y="965485"/>
            <a:ext cx="3790989" cy="3672000"/>
          </a:xfrm>
          <a:prstGeom prst="rect">
            <a:avLst/>
          </a:prstGeom>
        </p:spPr>
      </p:pic>
      <p:pic>
        <p:nvPicPr>
          <p:cNvPr id="1026" name="Picture 2" descr="https://sun9-50.userapi.com/impg/ZLTM_GZn7ejdgVhqLxEtMGtlP6yBZXjam7FKFQ/oV4zIXXILXs.jpg?size=830x1080&amp;quality=96&amp;sign=7172251819d376ce42b525f8cfb7b97a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7005" y="6167368"/>
            <a:ext cx="3228487" cy="41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4" name="Прямая соединительная линия 33"/>
          <p:cNvCxnSpPr/>
          <p:nvPr/>
        </p:nvCxnSpPr>
        <p:spPr>
          <a:xfrm flipH="1">
            <a:off x="8998621" y="6191262"/>
            <a:ext cx="9251" cy="3965703"/>
          </a:xfrm>
          <a:prstGeom prst="line">
            <a:avLst/>
          </a:prstGeom>
          <a:ln w="88900">
            <a:solidFill>
              <a:srgbClr val="FDB1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H="1">
            <a:off x="5192176" y="865634"/>
            <a:ext cx="6034" cy="3705874"/>
          </a:xfrm>
          <a:prstGeom prst="line">
            <a:avLst/>
          </a:prstGeom>
          <a:ln w="88900">
            <a:solidFill>
              <a:srgbClr val="FDB1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12618137" y="931675"/>
            <a:ext cx="0" cy="3669232"/>
          </a:xfrm>
          <a:prstGeom prst="line">
            <a:avLst/>
          </a:prstGeom>
          <a:ln w="88900">
            <a:solidFill>
              <a:srgbClr val="F197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9097246" y="914001"/>
            <a:ext cx="0" cy="3682108"/>
          </a:xfrm>
          <a:prstGeom prst="line">
            <a:avLst/>
          </a:prstGeom>
          <a:ln w="88900">
            <a:solidFill>
              <a:srgbClr val="4152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H="1">
            <a:off x="18219332" y="2254841"/>
            <a:ext cx="68668" cy="7943627"/>
          </a:xfrm>
          <a:prstGeom prst="line">
            <a:avLst/>
          </a:prstGeom>
          <a:ln w="88900">
            <a:solidFill>
              <a:srgbClr val="FDB1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13119074" y="6101364"/>
            <a:ext cx="11598" cy="4234758"/>
          </a:xfrm>
          <a:prstGeom prst="line">
            <a:avLst/>
          </a:prstGeom>
          <a:ln w="88900">
            <a:solidFill>
              <a:srgbClr val="F36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2" descr="https://sun9-28.userapi.com/impg/LufnuE_m4KyXWFt4vasQU1F3K39xviPfeFNqOg/-6EbR3doIzA.jpg?size=800x533&amp;quality=96&amp;proxy=1&amp;sign=b3dcfaf650da8b84eea7a16b57807328&amp;type=album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00" t="3002" r="8845" b="18453"/>
          <a:stretch/>
        </p:blipFill>
        <p:spPr bwMode="auto">
          <a:xfrm>
            <a:off x="1154576" y="943137"/>
            <a:ext cx="3940397" cy="36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аффф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2566" y="6136343"/>
            <a:ext cx="5786550" cy="4133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14864897" y="6202468"/>
            <a:ext cx="98268" cy="3996000"/>
          </a:xfrm>
          <a:prstGeom prst="rect">
            <a:avLst/>
          </a:prstGeom>
        </p:spPr>
      </p:pic>
      <p:pic>
        <p:nvPicPr>
          <p:cNvPr id="1030" name="Picture 6" descr="https://xn--90aevhf.xn--p1ai/images/news/101120/2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58051" y="935345"/>
            <a:ext cx="5508000" cy="36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2" name="Group 14"/>
          <p:cNvGrpSpPr>
            <a:grpSpLocks noChangeAspect="1"/>
          </p:cNvGrpSpPr>
          <p:nvPr/>
        </p:nvGrpSpPr>
        <p:grpSpPr>
          <a:xfrm>
            <a:off x="1658762" y="9277290"/>
            <a:ext cx="1141792" cy="1141792"/>
            <a:chOff x="0" y="0"/>
            <a:chExt cx="1708150" cy="1708150"/>
          </a:xfrm>
        </p:grpSpPr>
        <p:sp>
          <p:nvSpPr>
            <p:cNvPr id="43" name="Freeform 15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4099F7"/>
            </a:solidFill>
          </p:spPr>
        </p:sp>
      </p:grpSp>
      <p:sp>
        <p:nvSpPr>
          <p:cNvPr id="44" name="AutoShape 10"/>
          <p:cNvSpPr/>
          <p:nvPr/>
        </p:nvSpPr>
        <p:spPr>
          <a:xfrm>
            <a:off x="-22014" y="3473555"/>
            <a:ext cx="1141792" cy="1141792"/>
          </a:xfrm>
          <a:prstGeom prst="rect">
            <a:avLst/>
          </a:prstGeom>
          <a:solidFill>
            <a:srgbClr val="4099F7"/>
          </a:solidFill>
        </p:spPr>
      </p:sp>
      <p:grpSp>
        <p:nvGrpSpPr>
          <p:cNvPr id="45" name="Group 6"/>
          <p:cNvGrpSpPr/>
          <p:nvPr/>
        </p:nvGrpSpPr>
        <p:grpSpPr>
          <a:xfrm rot="10800000">
            <a:off x="-35235" y="1236935"/>
            <a:ext cx="1168041" cy="3359174"/>
            <a:chOff x="0" y="0"/>
            <a:chExt cx="6350000" cy="6339840"/>
          </a:xfrm>
        </p:grpSpPr>
        <p:sp>
          <p:nvSpPr>
            <p:cNvPr id="46" name="Freeform 7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B137"/>
            </a:solidFill>
          </p:spPr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7305666" y="955345"/>
            <a:ext cx="4945805" cy="23366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600"/>
              </a:lnSpc>
            </a:pPr>
            <a:r>
              <a:rPr lang="ru-RU" sz="6000" dirty="0" smtClean="0">
                <a:solidFill>
                  <a:srgbClr val="141414"/>
                </a:solidFill>
                <a:latin typeface="Muli Regular"/>
              </a:rPr>
              <a:t>КУЛЬТУРНЫЙ </a:t>
            </a:r>
          </a:p>
          <a:p>
            <a:pPr algn="ctr">
              <a:lnSpc>
                <a:spcPts val="9600"/>
              </a:lnSpc>
            </a:pPr>
            <a:r>
              <a:rPr lang="ru-RU" sz="6000" dirty="0" smtClean="0">
                <a:solidFill>
                  <a:srgbClr val="141414"/>
                </a:solidFill>
                <a:latin typeface="Muli Regular"/>
              </a:rPr>
              <a:t>КЛУБ</a:t>
            </a:r>
            <a:endParaRPr lang="en-US" sz="6000" dirty="0">
              <a:solidFill>
                <a:srgbClr val="141414"/>
              </a:solidFill>
              <a:latin typeface="Muli Regular"/>
            </a:endParaRPr>
          </a:p>
        </p:txBody>
      </p: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6728095" y="3291947"/>
            <a:ext cx="5719438" cy="5719438"/>
            <a:chOff x="6705600" y="1371600"/>
            <a:chExt cx="10972800" cy="10972800"/>
          </a:xfrm>
        </p:grpSpPr>
        <p:sp>
          <p:nvSpPr>
            <p:cNvPr id="11" name="Freeform 11"/>
            <p:cNvSpPr/>
            <p:nvPr/>
          </p:nvSpPr>
          <p:spPr>
            <a:xfrm>
              <a:off x="6696808" y="1100629"/>
              <a:ext cx="10990383" cy="11514742"/>
            </a:xfrm>
            <a:custGeom>
              <a:avLst/>
              <a:gdLst/>
              <a:ahLst/>
              <a:cxnLst/>
              <a:rect l="l" t="t" r="r" b="b"/>
              <a:pathLst>
                <a:path w="10990383" h="11514742">
                  <a:moveTo>
                    <a:pt x="8792" y="5757371"/>
                  </a:moveTo>
                  <a:cubicBezTo>
                    <a:pt x="0" y="7723318"/>
                    <a:pt x="1043775" y="9543701"/>
                    <a:pt x="2744885" y="10529222"/>
                  </a:cubicBezTo>
                  <a:cubicBezTo>
                    <a:pt x="4445995" y="11514742"/>
                    <a:pt x="6544390" y="11514742"/>
                    <a:pt x="8245500" y="10529222"/>
                  </a:cubicBezTo>
                  <a:cubicBezTo>
                    <a:pt x="9946609" y="9543701"/>
                    <a:pt x="10990384" y="7723318"/>
                    <a:pt x="10981592" y="5757371"/>
                  </a:cubicBezTo>
                  <a:cubicBezTo>
                    <a:pt x="10990384" y="3791424"/>
                    <a:pt x="9946609" y="1971041"/>
                    <a:pt x="8245500" y="985520"/>
                  </a:cubicBezTo>
                  <a:cubicBezTo>
                    <a:pt x="6544390" y="0"/>
                    <a:pt x="4445995" y="0"/>
                    <a:pt x="2744885" y="985520"/>
                  </a:cubicBezTo>
                  <a:cubicBezTo>
                    <a:pt x="1043775" y="1971041"/>
                    <a:pt x="0" y="3791424"/>
                    <a:pt x="8792" y="5757371"/>
                  </a:cubicBezTo>
                  <a:close/>
                </a:path>
              </a:pathLst>
            </a:custGeom>
            <a:solidFill>
              <a:srgbClr val="FDB137"/>
            </a:solidFill>
          </p:spPr>
        </p:sp>
      </p:grpSp>
      <p:sp>
        <p:nvSpPr>
          <p:cNvPr id="12" name="AutoShape 12"/>
          <p:cNvSpPr/>
          <p:nvPr/>
        </p:nvSpPr>
        <p:spPr>
          <a:xfrm>
            <a:off x="16486532" y="6260877"/>
            <a:ext cx="1141792" cy="1141792"/>
          </a:xfrm>
          <a:prstGeom prst="rect">
            <a:avLst/>
          </a:prstGeom>
          <a:solidFill>
            <a:srgbClr val="F36648"/>
          </a:solidFill>
        </p:spPr>
      </p: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9021747" y="8904357"/>
            <a:ext cx="1446705" cy="1446705"/>
            <a:chOff x="0" y="0"/>
            <a:chExt cx="1708150" cy="170815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4099F7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5223849" y="865786"/>
            <a:ext cx="9902222" cy="64807"/>
            <a:chOff x="0" y="0"/>
            <a:chExt cx="13202963" cy="86410"/>
          </a:xfrm>
        </p:grpSpPr>
        <p:sp>
          <p:nvSpPr>
            <p:cNvPr id="17" name="AutoShape 17"/>
            <p:cNvSpPr/>
            <p:nvPr/>
          </p:nvSpPr>
          <p:spPr>
            <a:xfrm>
              <a:off x="0" y="24155"/>
              <a:ext cx="13202963" cy="38100"/>
            </a:xfrm>
            <a:prstGeom prst="rect">
              <a:avLst/>
            </a:prstGeom>
            <a:solidFill>
              <a:srgbClr val="141414">
                <a:alpha val="25882"/>
              </a:srgb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0" y="0"/>
              <a:ext cx="1091410" cy="86410"/>
            </a:xfrm>
            <a:prstGeom prst="rect">
              <a:avLst/>
            </a:prstGeom>
            <a:solidFill>
              <a:srgbClr val="141414">
                <a:alpha val="25882"/>
              </a:srgbClr>
            </a:solidFill>
          </p:spPr>
        </p:sp>
      </p:grpSp>
      <p:sp>
        <p:nvSpPr>
          <p:cNvPr id="20" name="Овал 19"/>
          <p:cNvSpPr/>
          <p:nvPr/>
        </p:nvSpPr>
        <p:spPr>
          <a:xfrm>
            <a:off x="7734992" y="8818235"/>
            <a:ext cx="1405675" cy="1382642"/>
          </a:xfrm>
          <a:prstGeom prst="ellipse">
            <a:avLst/>
          </a:prstGeom>
          <a:solidFill>
            <a:srgbClr val="F197A1"/>
          </a:solidFill>
          <a:ln>
            <a:solidFill>
              <a:srgbClr val="F197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2"/>
          <a:srcRect l="7851" t="5385"/>
          <a:stretch/>
        </p:blipFill>
        <p:spPr>
          <a:xfrm>
            <a:off x="12235775" y="6006011"/>
            <a:ext cx="5780592" cy="396000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09" r="6906" b="-89"/>
          <a:stretch/>
        </p:blipFill>
        <p:spPr>
          <a:xfrm>
            <a:off x="255228" y="5448877"/>
            <a:ext cx="6819584" cy="4752000"/>
          </a:xfrm>
          <a:prstGeom prst="rect">
            <a:avLst/>
          </a:prstGeom>
        </p:spPr>
      </p:pic>
      <p:pic>
        <p:nvPicPr>
          <p:cNvPr id="5122" name="Picture 2" descr="https://sun9-11.userapi.com/impg/O3ZWs5p8WPe-nrUduTDlvrwRH3IzWKcEbO0V3w/0EQ8tFTvZ9g.jpg?size=960x1280&amp;quality=96&amp;proxy=1&amp;sign=e5e3664ce38dd4966cc28b1cc62b74d7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5255" y="1105620"/>
            <a:ext cx="3287024" cy="483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sun9-59.userapi.com/impg/2HgXyLeWhuCxOtww77dDktqihpgIBDSTOWe9oQ/EHyBbJoqSPQ.jpg?size=1200x799&amp;quality=96&amp;proxy=1&amp;sign=bc6c065eb074d55b176ed8eec1b3cd77&amp;type=album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65" r="3804"/>
          <a:stretch/>
        </p:blipFill>
        <p:spPr bwMode="auto">
          <a:xfrm>
            <a:off x="255228" y="1093029"/>
            <a:ext cx="6819584" cy="4271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Group 12"/>
          <p:cNvGrpSpPr>
            <a:grpSpLocks noChangeAspect="1"/>
          </p:cNvGrpSpPr>
          <p:nvPr/>
        </p:nvGrpSpPr>
        <p:grpSpPr>
          <a:xfrm>
            <a:off x="7009775" y="8171740"/>
            <a:ext cx="1141792" cy="1141792"/>
            <a:chOff x="0" y="0"/>
            <a:chExt cx="1708150" cy="1708150"/>
          </a:xfrm>
        </p:grpSpPr>
        <p:sp>
          <p:nvSpPr>
            <p:cNvPr id="23" name="Freeform 13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FDB137"/>
            </a:solidFill>
          </p:spPr>
        </p:sp>
      </p:grpSp>
      <p:grpSp>
        <p:nvGrpSpPr>
          <p:cNvPr id="24" name="Group 21"/>
          <p:cNvGrpSpPr>
            <a:grpSpLocks noChangeAspect="1"/>
          </p:cNvGrpSpPr>
          <p:nvPr/>
        </p:nvGrpSpPr>
        <p:grpSpPr>
          <a:xfrm>
            <a:off x="10417319" y="8470042"/>
            <a:ext cx="1663542" cy="1663542"/>
            <a:chOff x="0" y="0"/>
            <a:chExt cx="1708150" cy="1708150"/>
          </a:xfrm>
        </p:grpSpPr>
        <p:sp>
          <p:nvSpPr>
            <p:cNvPr id="27" name="Freeform 22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4099F7"/>
            </a:solidFill>
          </p:spPr>
        </p:sp>
      </p:grpSp>
      <p:pic>
        <p:nvPicPr>
          <p:cNvPr id="28" name="Picture 7"/>
          <p:cNvPicPr>
            <a:picLocks noChangeAspect="1"/>
          </p:cNvPicPr>
          <p:nvPr/>
        </p:nvPicPr>
        <p:blipFill>
          <a:blip r:embed="rId6"/>
          <a:srcRect l="36449" r="7963" b="868"/>
          <a:stretch>
            <a:fillRect/>
          </a:stretch>
        </p:blipFill>
        <p:spPr>
          <a:xfrm>
            <a:off x="15621000" y="1105619"/>
            <a:ext cx="2395368" cy="4835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141989"/>
            <a:ext cx="9902222" cy="64807"/>
            <a:chOff x="0" y="0"/>
            <a:chExt cx="13202963" cy="86410"/>
          </a:xfrm>
        </p:grpSpPr>
        <p:sp>
          <p:nvSpPr>
            <p:cNvPr id="3" name="AutoShape 3"/>
            <p:cNvSpPr/>
            <p:nvPr/>
          </p:nvSpPr>
          <p:spPr>
            <a:xfrm>
              <a:off x="0" y="24155"/>
              <a:ext cx="13202963" cy="38100"/>
            </a:xfrm>
            <a:prstGeom prst="rect">
              <a:avLst/>
            </a:prstGeom>
            <a:solidFill>
              <a:srgbClr val="141414">
                <a:alpha val="25882"/>
              </a:srgbClr>
            </a:solidFill>
          </p:spPr>
        </p:sp>
        <p:sp>
          <p:nvSpPr>
            <p:cNvPr id="4" name="AutoShape 4"/>
            <p:cNvSpPr/>
            <p:nvPr/>
          </p:nvSpPr>
          <p:spPr>
            <a:xfrm>
              <a:off x="0" y="0"/>
              <a:ext cx="1091410" cy="86410"/>
            </a:xfrm>
            <a:prstGeom prst="rect">
              <a:avLst/>
            </a:prstGeom>
            <a:solidFill>
              <a:srgbClr val="141414">
                <a:alpha val="25882"/>
              </a:srgbClr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878432" y="213668"/>
            <a:ext cx="11706558" cy="9176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00"/>
              </a:lnSpc>
            </a:pPr>
            <a:r>
              <a:rPr lang="ru-RU" sz="6000" dirty="0" smtClean="0">
                <a:solidFill>
                  <a:srgbClr val="141414"/>
                </a:solidFill>
                <a:latin typeface="Muli Regular"/>
              </a:rPr>
              <a:t>ЦИФРОВАЯ КУЛЬТУРА</a:t>
            </a:r>
            <a:endParaRPr lang="en-US" sz="6000" dirty="0">
              <a:solidFill>
                <a:srgbClr val="141414"/>
              </a:solidFill>
              <a:latin typeface="Muli Regular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41710" y="7374094"/>
            <a:ext cx="4824579" cy="448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499"/>
              </a:lnSpc>
            </a:pPr>
            <a:r>
              <a:rPr lang="ru-RU" sz="4800" b="1" dirty="0" smtClean="0">
                <a:solidFill>
                  <a:srgbClr val="141414"/>
                </a:solidFill>
                <a:latin typeface="Muli Bold Bold"/>
              </a:rPr>
              <a:t>ТРАНСЛЯЦИИ</a:t>
            </a:r>
            <a:endParaRPr lang="en-US" sz="4800" b="1" dirty="0">
              <a:solidFill>
                <a:srgbClr val="141414"/>
              </a:solidFill>
              <a:latin typeface="Muli Bold Bold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2"/>
          <a:srcRect b="12608"/>
          <a:stretch/>
        </p:blipFill>
        <p:spPr>
          <a:xfrm>
            <a:off x="6731711" y="2168187"/>
            <a:ext cx="4819650" cy="4228642"/>
          </a:xfrm>
          <a:prstGeom prst="rect">
            <a:avLst/>
          </a:prstGeom>
          <a:ln w="190500">
            <a:solidFill>
              <a:srgbClr val="F36648"/>
            </a:solidFill>
          </a:ln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82104" y="1491112"/>
            <a:ext cx="4758030" cy="5024437"/>
          </a:xfrm>
          <a:prstGeom prst="rect">
            <a:avLst/>
          </a:prstGeom>
          <a:ln w="190500">
            <a:solidFill>
              <a:srgbClr val="4152A4"/>
            </a:solidFill>
          </a:ln>
        </p:spPr>
      </p:pic>
      <p:sp>
        <p:nvSpPr>
          <p:cNvPr id="26" name="TextBox 8"/>
          <p:cNvSpPr txBox="1"/>
          <p:nvPr/>
        </p:nvSpPr>
        <p:spPr>
          <a:xfrm>
            <a:off x="6529221" y="7084271"/>
            <a:ext cx="4824579" cy="14773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r>
              <a:rPr lang="ru-RU" sz="4800" b="1" dirty="0" smtClean="0">
                <a:solidFill>
                  <a:srgbClr val="141414"/>
                </a:solidFill>
                <a:latin typeface="Muli Bold Bold"/>
              </a:rPr>
              <a:t>ДОПОЛНЕННАЯ РЕАЛЬНОСТЬ</a:t>
            </a:r>
            <a:endParaRPr lang="en-US" sz="4800" b="1" dirty="0">
              <a:solidFill>
                <a:srgbClr val="141414"/>
              </a:solidFill>
              <a:latin typeface="Muli Bold Bold"/>
            </a:endParaRPr>
          </a:p>
        </p:txBody>
      </p:sp>
      <p:sp>
        <p:nvSpPr>
          <p:cNvPr id="29" name="TextBox 8"/>
          <p:cNvSpPr txBox="1"/>
          <p:nvPr/>
        </p:nvSpPr>
        <p:spPr>
          <a:xfrm>
            <a:off x="12584990" y="7165627"/>
            <a:ext cx="4824579" cy="14773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r>
              <a:rPr lang="ru-RU" sz="4800" b="1" dirty="0" smtClean="0">
                <a:solidFill>
                  <a:srgbClr val="141414"/>
                </a:solidFill>
                <a:latin typeface="Muli Bold Bold"/>
              </a:rPr>
              <a:t>ВИРТУАЛЬНЫЕ ТУРЫ</a:t>
            </a:r>
            <a:endParaRPr lang="en-US" sz="4800" b="1" dirty="0">
              <a:solidFill>
                <a:srgbClr val="141414"/>
              </a:solidFill>
              <a:latin typeface="Muli Bold Bold"/>
            </a:endParaRPr>
          </a:p>
        </p:txBody>
      </p:sp>
      <p:sp>
        <p:nvSpPr>
          <p:cNvPr id="42" name="AutoShape 2"/>
          <p:cNvSpPr/>
          <p:nvPr/>
        </p:nvSpPr>
        <p:spPr>
          <a:xfrm>
            <a:off x="9231" y="8271359"/>
            <a:ext cx="2015641" cy="2015641"/>
          </a:xfrm>
          <a:prstGeom prst="rect">
            <a:avLst/>
          </a:prstGeom>
          <a:solidFill>
            <a:srgbClr val="F36648"/>
          </a:solidFill>
        </p:spPr>
      </p:sp>
      <p:grpSp>
        <p:nvGrpSpPr>
          <p:cNvPr id="43" name="Group 4"/>
          <p:cNvGrpSpPr>
            <a:grpSpLocks noChangeAspect="1"/>
          </p:cNvGrpSpPr>
          <p:nvPr/>
        </p:nvGrpSpPr>
        <p:grpSpPr>
          <a:xfrm>
            <a:off x="2046180" y="8248262"/>
            <a:ext cx="2015641" cy="2015641"/>
            <a:chOff x="0" y="0"/>
            <a:chExt cx="1708150" cy="1708150"/>
          </a:xfrm>
        </p:grpSpPr>
        <p:sp>
          <p:nvSpPr>
            <p:cNvPr id="44" name="Freeform 5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4099F7"/>
            </a:solidFill>
          </p:spPr>
        </p:sp>
      </p:grpSp>
      <p:sp>
        <p:nvSpPr>
          <p:cNvPr id="45" name="Овал 44"/>
          <p:cNvSpPr/>
          <p:nvPr/>
        </p:nvSpPr>
        <p:spPr>
          <a:xfrm>
            <a:off x="19885" y="8281754"/>
            <a:ext cx="2015641" cy="1994849"/>
          </a:xfrm>
          <a:prstGeom prst="ellipse">
            <a:avLst/>
          </a:prstGeom>
          <a:solidFill>
            <a:srgbClr val="F197A1"/>
          </a:solidFill>
          <a:ln>
            <a:solidFill>
              <a:srgbClr val="F197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6" name="Group 6"/>
          <p:cNvGrpSpPr/>
          <p:nvPr/>
        </p:nvGrpSpPr>
        <p:grpSpPr>
          <a:xfrm flipH="1">
            <a:off x="15952630" y="7965887"/>
            <a:ext cx="2335370" cy="2331634"/>
            <a:chOff x="0" y="0"/>
            <a:chExt cx="6350000" cy="6339840"/>
          </a:xfrm>
        </p:grpSpPr>
        <p:sp>
          <p:nvSpPr>
            <p:cNvPr id="47" name="Freeform 7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B137"/>
            </a:solidFill>
          </p:spPr>
        </p:sp>
      </p:grp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b="4865"/>
          <a:stretch/>
        </p:blipFill>
        <p:spPr>
          <a:xfrm>
            <a:off x="641710" y="2168187"/>
            <a:ext cx="4957763" cy="4228642"/>
          </a:xfrm>
          <a:prstGeom prst="rect">
            <a:avLst/>
          </a:prstGeom>
          <a:ln w="190500">
            <a:solidFill>
              <a:srgbClr val="FDB137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/>
          <p:cNvGrpSpPr/>
          <p:nvPr/>
        </p:nvGrpSpPr>
        <p:grpSpPr>
          <a:xfrm>
            <a:off x="1076317" y="744214"/>
            <a:ext cx="9902222" cy="64807"/>
            <a:chOff x="0" y="0"/>
            <a:chExt cx="13202963" cy="86410"/>
          </a:xfrm>
        </p:grpSpPr>
        <p:sp>
          <p:nvSpPr>
            <p:cNvPr id="7" name="AutoShape 7"/>
            <p:cNvSpPr/>
            <p:nvPr/>
          </p:nvSpPr>
          <p:spPr>
            <a:xfrm>
              <a:off x="0" y="24155"/>
              <a:ext cx="13202963" cy="38100"/>
            </a:xfrm>
            <a:prstGeom prst="rect">
              <a:avLst/>
            </a:prstGeom>
            <a:solidFill>
              <a:srgbClr val="141414">
                <a:alpha val="25882"/>
              </a:srgb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0" y="0"/>
              <a:ext cx="1091410" cy="86410"/>
            </a:xfrm>
            <a:prstGeom prst="rect">
              <a:avLst/>
            </a:prstGeom>
            <a:solidFill>
              <a:srgbClr val="141414">
                <a:alpha val="25882"/>
              </a:srgbClr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6991" y="0"/>
            <a:ext cx="1141792" cy="1141792"/>
          </a:xfrm>
          <a:prstGeom prst="rect">
            <a:avLst/>
          </a:prstGeom>
          <a:solidFill>
            <a:srgbClr val="4152A4"/>
          </a:solidFill>
        </p:spPr>
      </p:sp>
      <p:grpSp>
        <p:nvGrpSpPr>
          <p:cNvPr id="18" name="Group 18"/>
          <p:cNvGrpSpPr>
            <a:grpSpLocks noChangeAspect="1"/>
          </p:cNvGrpSpPr>
          <p:nvPr/>
        </p:nvGrpSpPr>
        <p:grpSpPr>
          <a:xfrm>
            <a:off x="7402501" y="3590553"/>
            <a:ext cx="1141792" cy="1141792"/>
            <a:chOff x="0" y="0"/>
            <a:chExt cx="1708150" cy="170815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4099F7"/>
            </a:solidFill>
          </p:spPr>
        </p:sp>
      </p:grpSp>
      <p:sp>
        <p:nvSpPr>
          <p:cNvPr id="20" name="Овал 19"/>
          <p:cNvSpPr/>
          <p:nvPr/>
        </p:nvSpPr>
        <p:spPr>
          <a:xfrm>
            <a:off x="-198883" y="7868683"/>
            <a:ext cx="2550399" cy="2550399"/>
          </a:xfrm>
          <a:prstGeom prst="ellipse">
            <a:avLst/>
          </a:prstGeom>
          <a:solidFill>
            <a:srgbClr val="F197A1"/>
          </a:solidFill>
          <a:ln>
            <a:solidFill>
              <a:srgbClr val="F197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17206305" y="1794189"/>
            <a:ext cx="1056318" cy="114138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4" name="Group 14"/>
          <p:cNvGrpSpPr/>
          <p:nvPr/>
        </p:nvGrpSpPr>
        <p:grpSpPr>
          <a:xfrm rot="-10800000">
            <a:off x="15938891" y="3464"/>
            <a:ext cx="2370879" cy="2331634"/>
            <a:chOff x="0" y="0"/>
            <a:chExt cx="6350000" cy="633984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52A4"/>
            </a:solidFill>
          </p:spPr>
        </p:sp>
      </p:grpSp>
      <p:cxnSp>
        <p:nvCxnSpPr>
          <p:cNvPr id="34" name="Прямая соединительная линия 33"/>
          <p:cNvCxnSpPr/>
          <p:nvPr/>
        </p:nvCxnSpPr>
        <p:spPr>
          <a:xfrm flipH="1">
            <a:off x="12963433" y="5449827"/>
            <a:ext cx="9251" cy="4032000"/>
          </a:xfrm>
          <a:prstGeom prst="line">
            <a:avLst/>
          </a:prstGeom>
          <a:ln w="88900">
            <a:solidFill>
              <a:srgbClr val="FDB1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H="1">
            <a:off x="4452201" y="890235"/>
            <a:ext cx="6034" cy="3705874"/>
          </a:xfrm>
          <a:prstGeom prst="line">
            <a:avLst/>
          </a:prstGeom>
          <a:ln w="88900">
            <a:solidFill>
              <a:srgbClr val="FDB1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12959476" y="1008906"/>
            <a:ext cx="0" cy="3669232"/>
          </a:xfrm>
          <a:prstGeom prst="line">
            <a:avLst/>
          </a:prstGeom>
          <a:ln w="88900">
            <a:solidFill>
              <a:srgbClr val="F197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8610600" y="1075468"/>
            <a:ext cx="0" cy="3682108"/>
          </a:xfrm>
          <a:prstGeom prst="line">
            <a:avLst/>
          </a:prstGeom>
          <a:ln w="88900">
            <a:solidFill>
              <a:srgbClr val="4152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H="1">
            <a:off x="18219332" y="2254841"/>
            <a:ext cx="68668" cy="7943627"/>
          </a:xfrm>
          <a:prstGeom prst="line">
            <a:avLst/>
          </a:prstGeom>
          <a:ln w="88900">
            <a:solidFill>
              <a:srgbClr val="FDB1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619407" y="5655566"/>
            <a:ext cx="11598" cy="4032000"/>
          </a:xfrm>
          <a:prstGeom prst="line">
            <a:avLst/>
          </a:prstGeom>
          <a:ln w="88900">
            <a:solidFill>
              <a:srgbClr val="F36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Рисунок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326359" y="5852683"/>
            <a:ext cx="99153" cy="4032000"/>
          </a:xfrm>
          <a:prstGeom prst="rect">
            <a:avLst/>
          </a:prstGeom>
        </p:spPr>
      </p:pic>
      <p:grpSp>
        <p:nvGrpSpPr>
          <p:cNvPr id="42" name="Group 14"/>
          <p:cNvGrpSpPr>
            <a:grpSpLocks noChangeAspect="1"/>
          </p:cNvGrpSpPr>
          <p:nvPr/>
        </p:nvGrpSpPr>
        <p:grpSpPr>
          <a:xfrm>
            <a:off x="1415573" y="9225770"/>
            <a:ext cx="1141792" cy="1141792"/>
            <a:chOff x="-601470" y="-77075"/>
            <a:chExt cx="1708150" cy="1708150"/>
          </a:xfrm>
        </p:grpSpPr>
        <p:sp>
          <p:nvSpPr>
            <p:cNvPr id="43" name="Freeform 15"/>
            <p:cNvSpPr/>
            <p:nvPr/>
          </p:nvSpPr>
          <p:spPr>
            <a:xfrm>
              <a:off x="-601470" y="-77075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4099F7"/>
            </a:solidFill>
          </p:spPr>
        </p:sp>
      </p:grpSp>
      <p:sp>
        <p:nvSpPr>
          <p:cNvPr id="44" name="AutoShape 10"/>
          <p:cNvSpPr/>
          <p:nvPr/>
        </p:nvSpPr>
        <p:spPr>
          <a:xfrm>
            <a:off x="-22014" y="3473555"/>
            <a:ext cx="1141792" cy="1141792"/>
          </a:xfrm>
          <a:prstGeom prst="rect">
            <a:avLst/>
          </a:prstGeom>
          <a:solidFill>
            <a:srgbClr val="4099F7"/>
          </a:solidFill>
        </p:spPr>
      </p:sp>
      <p:grpSp>
        <p:nvGrpSpPr>
          <p:cNvPr id="45" name="Group 6"/>
          <p:cNvGrpSpPr/>
          <p:nvPr/>
        </p:nvGrpSpPr>
        <p:grpSpPr>
          <a:xfrm rot="10800000">
            <a:off x="-35235" y="1236935"/>
            <a:ext cx="1168041" cy="3359174"/>
            <a:chOff x="0" y="0"/>
            <a:chExt cx="6350000" cy="6339840"/>
          </a:xfrm>
        </p:grpSpPr>
        <p:sp>
          <p:nvSpPr>
            <p:cNvPr id="46" name="Freeform 7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B137"/>
            </a:solidFill>
          </p:spPr>
        </p:sp>
      </p:grpSp>
      <p:sp>
        <p:nvSpPr>
          <p:cNvPr id="9" name="Прямоугольник 8"/>
          <p:cNvSpPr/>
          <p:nvPr/>
        </p:nvSpPr>
        <p:spPr>
          <a:xfrm>
            <a:off x="1136461" y="153472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557365" y="6057900"/>
            <a:ext cx="607364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yandex-sans"/>
              </a:rPr>
              <a:t>Р</a:t>
            </a:r>
            <a:r>
              <a:rPr lang="ru-RU" sz="2400" dirty="0" smtClean="0">
                <a:solidFill>
                  <a:srgbClr val="000000"/>
                </a:solidFill>
                <a:latin typeface="yandex-sans"/>
              </a:rPr>
              <a:t>азрабатывают </a:t>
            </a:r>
            <a:r>
              <a:rPr lang="ru-RU" sz="2400" dirty="0">
                <a:solidFill>
                  <a:srgbClr val="000000"/>
                </a:solidFill>
                <a:latin typeface="yandex-sans"/>
              </a:rPr>
              <a:t>и предоставляют учредителю план работы</a:t>
            </a:r>
          </a:p>
          <a:p>
            <a:r>
              <a:rPr lang="ru-RU" sz="2400" dirty="0">
                <a:solidFill>
                  <a:srgbClr val="000000"/>
                </a:solidFill>
                <a:latin typeface="yandex-sans"/>
              </a:rPr>
              <a:t>на год с учетом блоков проекта и событийного календаря</a:t>
            </a:r>
          </a:p>
          <a:p>
            <a:r>
              <a:rPr lang="ru-RU" sz="2400" dirty="0">
                <a:solidFill>
                  <a:srgbClr val="000000"/>
                </a:solidFill>
                <a:latin typeface="yandex-sans"/>
              </a:rPr>
              <a:t>региона, содержащий план мероприятий для «Культпоходов» и</a:t>
            </a:r>
          </a:p>
          <a:p>
            <a:r>
              <a:rPr lang="ru-RU" sz="2400" dirty="0">
                <a:solidFill>
                  <a:srgbClr val="000000"/>
                </a:solidFill>
                <a:latin typeface="yandex-sans"/>
              </a:rPr>
              <a:t>«Культурных клубов» на учебный год или </a:t>
            </a:r>
            <a:r>
              <a:rPr lang="ru-RU" sz="2400" dirty="0" smtClean="0">
                <a:solidFill>
                  <a:srgbClr val="000000"/>
                </a:solidFill>
                <a:latin typeface="yandex-sans"/>
              </a:rPr>
              <a:t>полугодие</a:t>
            </a:r>
            <a:endParaRPr lang="ru-RU" sz="2400" dirty="0">
              <a:solidFill>
                <a:srgbClr val="000000"/>
              </a:solidFill>
              <a:latin typeface="yandex-san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93140" y="929297"/>
            <a:ext cx="277033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yandex-sans"/>
              </a:rPr>
              <a:t>Анализируют </a:t>
            </a:r>
            <a:r>
              <a:rPr lang="ru-RU" sz="2400" dirty="0">
                <a:solidFill>
                  <a:srgbClr val="000000"/>
                </a:solidFill>
                <a:latin typeface="yandex-sans"/>
              </a:rPr>
              <a:t>и предусматривают в региональных государственных программах и законах о бюджете затраты на реализацию </a:t>
            </a:r>
            <a:r>
              <a:rPr lang="ru-RU" sz="2400" dirty="0" smtClean="0">
                <a:solidFill>
                  <a:srgbClr val="000000"/>
                </a:solidFill>
                <a:latin typeface="yandex-sans"/>
              </a:rPr>
              <a:t>проекта</a:t>
            </a:r>
            <a:endParaRPr lang="ru-RU" dirty="0">
              <a:solidFill>
                <a:srgbClr val="000000"/>
              </a:solidFill>
              <a:latin typeface="yandex-san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839848" y="1114461"/>
            <a:ext cx="32442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yandex-sans"/>
              </a:rPr>
              <a:t>Организуют </a:t>
            </a:r>
            <a:r>
              <a:rPr lang="ru-RU" sz="2400" dirty="0">
                <a:solidFill>
                  <a:srgbClr val="000000"/>
                </a:solidFill>
                <a:latin typeface="yandex-sans"/>
              </a:rPr>
              <a:t>работу по формированию регионального контента</a:t>
            </a:r>
          </a:p>
          <a:p>
            <a:r>
              <a:rPr lang="ru-RU" sz="2400" dirty="0">
                <a:solidFill>
                  <a:srgbClr val="000000"/>
                </a:solidFill>
                <a:latin typeface="yandex-sans"/>
              </a:rPr>
              <a:t>проекта на основании методических рекомендаций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9135062" y="1114461"/>
            <a:ext cx="339274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yandex-sans"/>
              </a:rPr>
              <a:t>Организуют </a:t>
            </a:r>
            <a:r>
              <a:rPr lang="ru-RU" sz="2400" dirty="0">
                <a:solidFill>
                  <a:srgbClr val="000000"/>
                </a:solidFill>
                <a:latin typeface="yandex-sans"/>
              </a:rPr>
              <a:t>в учреждениях культуры мероприятия проекта,</a:t>
            </a:r>
          </a:p>
          <a:p>
            <a:r>
              <a:rPr lang="ru-RU" sz="2400" dirty="0">
                <a:solidFill>
                  <a:srgbClr val="000000"/>
                </a:solidFill>
                <a:latin typeface="yandex-sans"/>
              </a:rPr>
              <a:t>способствующие получению творческих навыков по </a:t>
            </a:r>
            <a:r>
              <a:rPr lang="ru-RU" sz="2400" dirty="0" smtClean="0">
                <a:solidFill>
                  <a:srgbClr val="000000"/>
                </a:solidFill>
                <a:latin typeface="yandex-sans"/>
              </a:rPr>
              <a:t>определенным </a:t>
            </a:r>
            <a:r>
              <a:rPr lang="ru-RU" sz="2400" dirty="0">
                <a:solidFill>
                  <a:srgbClr val="000000"/>
                </a:solidFill>
                <a:latin typeface="yandex-sans"/>
              </a:rPr>
              <a:t>видам искусства</a:t>
            </a: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 flipH="1">
            <a:off x="16869400" y="871057"/>
            <a:ext cx="6034" cy="3705874"/>
          </a:xfrm>
          <a:prstGeom prst="line">
            <a:avLst/>
          </a:prstGeom>
          <a:ln w="88900">
            <a:solidFill>
              <a:srgbClr val="FDB1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13395803" y="1053338"/>
            <a:ext cx="320553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yandex-sans"/>
              </a:rPr>
              <a:t>Разрабатывают систему наставничества с привлечением вы-</a:t>
            </a:r>
          </a:p>
          <a:p>
            <a:r>
              <a:rPr lang="ru-RU" sz="2400" dirty="0">
                <a:solidFill>
                  <a:srgbClr val="000000"/>
                </a:solidFill>
                <a:latin typeface="yandex-sans"/>
              </a:rPr>
              <a:t>дающихся деятелей культуры и </a:t>
            </a:r>
            <a:r>
              <a:rPr lang="ru-RU" sz="2400" dirty="0" smtClean="0">
                <a:solidFill>
                  <a:srgbClr val="000000"/>
                </a:solidFill>
                <a:latin typeface="yandex-sans"/>
              </a:rPr>
              <a:t>искусства, организуют с ними встречи </a:t>
            </a:r>
            <a:endParaRPr lang="ru-RU" dirty="0">
              <a:solidFill>
                <a:srgbClr val="000000"/>
              </a:solidFill>
              <a:latin typeface="yandex-sans"/>
            </a:endParaRPr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>
            <a:off x="16836150" y="5568455"/>
            <a:ext cx="0" cy="4032000"/>
          </a:xfrm>
          <a:prstGeom prst="line">
            <a:avLst/>
          </a:prstGeom>
          <a:ln w="88900">
            <a:solidFill>
              <a:srgbClr val="4152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13261014" y="5398796"/>
            <a:ext cx="35751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yandex-sans"/>
              </a:rPr>
              <a:t>Обеспечивают </a:t>
            </a:r>
            <a:r>
              <a:rPr lang="ru-RU" sz="2400" dirty="0">
                <a:solidFill>
                  <a:srgbClr val="000000"/>
                </a:solidFill>
                <a:latin typeface="yandex-sans"/>
              </a:rPr>
              <a:t>организационное и методическое сопровождение</a:t>
            </a:r>
          </a:p>
          <a:p>
            <a:r>
              <a:rPr lang="ru-RU" sz="2400" dirty="0">
                <a:solidFill>
                  <a:srgbClr val="000000"/>
                </a:solidFill>
                <a:latin typeface="yandex-sans"/>
              </a:rPr>
              <a:t>мероприятий «Культурного клуба» (мастер-классов, творческих</a:t>
            </a:r>
          </a:p>
          <a:p>
            <a:r>
              <a:rPr lang="ru-RU" sz="2400" dirty="0">
                <a:solidFill>
                  <a:srgbClr val="000000"/>
                </a:solidFill>
                <a:latin typeface="yandex-sans"/>
              </a:rPr>
              <a:t>встреч, экскурсий и т.д.).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828366" y="5986679"/>
            <a:ext cx="374105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yandex-sans"/>
              </a:rPr>
              <a:t>Разрабатывают </a:t>
            </a:r>
            <a:r>
              <a:rPr lang="ru-RU" sz="2400" dirty="0">
                <a:solidFill>
                  <a:srgbClr val="000000"/>
                </a:solidFill>
                <a:latin typeface="yandex-sans"/>
              </a:rPr>
              <a:t>систему кураторства проекта из числа своих</a:t>
            </a:r>
          </a:p>
          <a:p>
            <a:r>
              <a:rPr lang="ru-RU" sz="2400" dirty="0">
                <a:solidFill>
                  <a:srgbClr val="000000"/>
                </a:solidFill>
                <a:latin typeface="yandex-sans"/>
              </a:rPr>
              <a:t>сотрудников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1711180" y="59089"/>
            <a:ext cx="129700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141414"/>
                </a:solidFill>
                <a:latin typeface="Muli Regular"/>
              </a:rPr>
              <a:t>Органы исполнительной власти в сфере культуры</a:t>
            </a:r>
            <a:endParaRPr lang="ru-RU" b="1" dirty="0">
              <a:solidFill>
                <a:srgbClr val="000000"/>
              </a:solidFill>
              <a:latin typeface="yandex-sans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5682525" y="4688196"/>
            <a:ext cx="60526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141414"/>
                </a:solidFill>
                <a:latin typeface="Muli Regular"/>
              </a:rPr>
              <a:t>Учреждения культуры</a:t>
            </a:r>
            <a:endParaRPr lang="ru-RU" b="1" dirty="0">
              <a:solidFill>
                <a:srgbClr val="000000"/>
              </a:solidFill>
              <a:latin typeface="yandex-sans"/>
            </a:endParaRPr>
          </a:p>
        </p:txBody>
      </p:sp>
    </p:spTree>
    <p:extLst>
      <p:ext uri="{BB962C8B-B14F-4D97-AF65-F5344CB8AC3E}">
        <p14:creationId xmlns:p14="http://schemas.microsoft.com/office/powerpoint/2010/main" val="38190469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/>
          <p:cNvGrpSpPr/>
          <p:nvPr/>
        </p:nvGrpSpPr>
        <p:grpSpPr>
          <a:xfrm>
            <a:off x="1076317" y="744214"/>
            <a:ext cx="9902222" cy="64807"/>
            <a:chOff x="0" y="0"/>
            <a:chExt cx="13202963" cy="86410"/>
          </a:xfrm>
        </p:grpSpPr>
        <p:sp>
          <p:nvSpPr>
            <p:cNvPr id="7" name="AutoShape 7"/>
            <p:cNvSpPr/>
            <p:nvPr/>
          </p:nvSpPr>
          <p:spPr>
            <a:xfrm>
              <a:off x="0" y="24155"/>
              <a:ext cx="13202963" cy="38100"/>
            </a:xfrm>
            <a:prstGeom prst="rect">
              <a:avLst/>
            </a:prstGeom>
            <a:solidFill>
              <a:srgbClr val="141414">
                <a:alpha val="25882"/>
              </a:srgb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0" y="0"/>
              <a:ext cx="1091410" cy="86410"/>
            </a:xfrm>
            <a:prstGeom prst="rect">
              <a:avLst/>
            </a:prstGeom>
            <a:solidFill>
              <a:srgbClr val="141414">
                <a:alpha val="25882"/>
              </a:srgbClr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6991" y="0"/>
            <a:ext cx="1141792" cy="1141792"/>
          </a:xfrm>
          <a:prstGeom prst="rect">
            <a:avLst/>
          </a:prstGeom>
          <a:solidFill>
            <a:srgbClr val="4152A4"/>
          </a:solidFill>
        </p:spPr>
      </p:sp>
      <p:grpSp>
        <p:nvGrpSpPr>
          <p:cNvPr id="18" name="Group 18"/>
          <p:cNvGrpSpPr>
            <a:grpSpLocks noChangeAspect="1"/>
          </p:cNvGrpSpPr>
          <p:nvPr/>
        </p:nvGrpSpPr>
        <p:grpSpPr>
          <a:xfrm>
            <a:off x="17187136" y="3010216"/>
            <a:ext cx="1141792" cy="1141792"/>
            <a:chOff x="0" y="0"/>
            <a:chExt cx="1708150" cy="170815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4099F7"/>
            </a:solidFill>
          </p:spPr>
        </p:sp>
      </p:grpSp>
      <p:sp>
        <p:nvSpPr>
          <p:cNvPr id="20" name="Овал 19"/>
          <p:cNvSpPr/>
          <p:nvPr/>
        </p:nvSpPr>
        <p:spPr>
          <a:xfrm>
            <a:off x="-198883" y="7868683"/>
            <a:ext cx="2550399" cy="2550399"/>
          </a:xfrm>
          <a:prstGeom prst="ellipse">
            <a:avLst/>
          </a:prstGeom>
          <a:solidFill>
            <a:srgbClr val="F197A1"/>
          </a:solidFill>
          <a:ln>
            <a:solidFill>
              <a:srgbClr val="F197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17206305" y="1794189"/>
            <a:ext cx="1056318" cy="114138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4" name="Group 14"/>
          <p:cNvGrpSpPr/>
          <p:nvPr/>
        </p:nvGrpSpPr>
        <p:grpSpPr>
          <a:xfrm rot="-10800000">
            <a:off x="15938891" y="3464"/>
            <a:ext cx="2370879" cy="2331634"/>
            <a:chOff x="0" y="0"/>
            <a:chExt cx="6350000" cy="633984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52A4"/>
            </a:solidFill>
          </p:spPr>
        </p:sp>
      </p:grpSp>
      <p:cxnSp>
        <p:nvCxnSpPr>
          <p:cNvPr id="34" name="Прямая соединительная линия 33"/>
          <p:cNvCxnSpPr/>
          <p:nvPr/>
        </p:nvCxnSpPr>
        <p:spPr>
          <a:xfrm flipH="1">
            <a:off x="11353776" y="5852683"/>
            <a:ext cx="9251" cy="4032000"/>
          </a:xfrm>
          <a:prstGeom prst="line">
            <a:avLst/>
          </a:prstGeom>
          <a:ln w="88900">
            <a:solidFill>
              <a:srgbClr val="FDB1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H="1">
            <a:off x="2362346" y="1026471"/>
            <a:ext cx="6034" cy="3705874"/>
          </a:xfrm>
          <a:prstGeom prst="line">
            <a:avLst/>
          </a:prstGeom>
          <a:ln w="88900">
            <a:solidFill>
              <a:srgbClr val="FDB1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7162800" y="1103549"/>
            <a:ext cx="0" cy="3682108"/>
          </a:xfrm>
          <a:prstGeom prst="line">
            <a:avLst/>
          </a:prstGeom>
          <a:ln w="88900">
            <a:solidFill>
              <a:srgbClr val="4152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H="1">
            <a:off x="18219332" y="2254841"/>
            <a:ext cx="68668" cy="7943627"/>
          </a:xfrm>
          <a:prstGeom prst="line">
            <a:avLst/>
          </a:prstGeom>
          <a:ln w="88900">
            <a:solidFill>
              <a:srgbClr val="FDB1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6285098" y="5836354"/>
            <a:ext cx="11598" cy="4032000"/>
          </a:xfrm>
          <a:prstGeom prst="line">
            <a:avLst/>
          </a:prstGeom>
          <a:ln w="88900">
            <a:solidFill>
              <a:srgbClr val="F366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Рисунок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326359" y="5852683"/>
            <a:ext cx="99153" cy="4032000"/>
          </a:xfrm>
          <a:prstGeom prst="rect">
            <a:avLst/>
          </a:prstGeom>
        </p:spPr>
      </p:pic>
      <p:grpSp>
        <p:nvGrpSpPr>
          <p:cNvPr id="42" name="Group 14"/>
          <p:cNvGrpSpPr>
            <a:grpSpLocks noChangeAspect="1"/>
          </p:cNvGrpSpPr>
          <p:nvPr/>
        </p:nvGrpSpPr>
        <p:grpSpPr>
          <a:xfrm>
            <a:off x="1415573" y="9225770"/>
            <a:ext cx="1141792" cy="1141792"/>
            <a:chOff x="-601470" y="-77075"/>
            <a:chExt cx="1708150" cy="1708150"/>
          </a:xfrm>
        </p:grpSpPr>
        <p:sp>
          <p:nvSpPr>
            <p:cNvPr id="43" name="Freeform 15"/>
            <p:cNvSpPr/>
            <p:nvPr/>
          </p:nvSpPr>
          <p:spPr>
            <a:xfrm>
              <a:off x="-601470" y="-77075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4099F7"/>
            </a:solidFill>
          </p:spPr>
        </p:sp>
      </p:grpSp>
      <p:sp>
        <p:nvSpPr>
          <p:cNvPr id="44" name="AutoShape 10"/>
          <p:cNvSpPr/>
          <p:nvPr/>
        </p:nvSpPr>
        <p:spPr>
          <a:xfrm>
            <a:off x="-22014" y="3473555"/>
            <a:ext cx="1141792" cy="1141792"/>
          </a:xfrm>
          <a:prstGeom prst="rect">
            <a:avLst/>
          </a:prstGeom>
          <a:solidFill>
            <a:srgbClr val="4099F7"/>
          </a:solidFill>
        </p:spPr>
      </p:sp>
      <p:grpSp>
        <p:nvGrpSpPr>
          <p:cNvPr id="45" name="Group 6"/>
          <p:cNvGrpSpPr/>
          <p:nvPr/>
        </p:nvGrpSpPr>
        <p:grpSpPr>
          <a:xfrm rot="10800000">
            <a:off x="-35235" y="1236935"/>
            <a:ext cx="1168041" cy="3359174"/>
            <a:chOff x="0" y="0"/>
            <a:chExt cx="6350000" cy="6339840"/>
          </a:xfrm>
        </p:grpSpPr>
        <p:sp>
          <p:nvSpPr>
            <p:cNvPr id="46" name="Freeform 7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B137"/>
            </a:solidFill>
          </p:spPr>
        </p:sp>
      </p:grpSp>
      <p:sp>
        <p:nvSpPr>
          <p:cNvPr id="9" name="Прямоугольник 8"/>
          <p:cNvSpPr/>
          <p:nvPr/>
        </p:nvSpPr>
        <p:spPr>
          <a:xfrm>
            <a:off x="1136461" y="153472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 flipH="1">
            <a:off x="16869400" y="871057"/>
            <a:ext cx="6034" cy="3705874"/>
          </a:xfrm>
          <a:prstGeom prst="line">
            <a:avLst/>
          </a:prstGeom>
          <a:ln w="88900">
            <a:solidFill>
              <a:srgbClr val="FDB1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15544800" y="5836354"/>
            <a:ext cx="0" cy="4032000"/>
          </a:xfrm>
          <a:prstGeom prst="line">
            <a:avLst/>
          </a:prstGeom>
          <a:ln w="88900">
            <a:solidFill>
              <a:srgbClr val="4152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2765998" y="1458432"/>
            <a:ext cx="40851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00"/>
                </a:solidFill>
                <a:latin typeface="yandex-sans"/>
              </a:rPr>
              <a:t>Организуют</a:t>
            </a:r>
            <a:r>
              <a:rPr lang="ru-RU" b="1" dirty="0" smtClean="0">
                <a:solidFill>
                  <a:srgbClr val="000000"/>
                </a:solidFill>
                <a:latin typeface="yandex-sans"/>
              </a:rPr>
              <a:t> </a:t>
            </a:r>
            <a:r>
              <a:rPr lang="ru-RU" sz="2400" b="1" dirty="0">
                <a:solidFill>
                  <a:srgbClr val="000000"/>
                </a:solidFill>
                <a:latin typeface="yandex-sans"/>
              </a:rPr>
              <a:t>реализацию проекта на базе образовательных организаций и учреждений культуры в регионе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7730580" y="1474352"/>
            <a:ext cx="832341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00"/>
                </a:solidFill>
                <a:latin typeface="yandex-sans"/>
              </a:rPr>
              <a:t>Создают </a:t>
            </a:r>
            <a:r>
              <a:rPr lang="ru-RU" sz="2400" b="1" dirty="0">
                <a:solidFill>
                  <a:srgbClr val="000000"/>
                </a:solidFill>
                <a:latin typeface="yandex-sans"/>
              </a:rPr>
              <a:t>условия для активного использования потенциала сетевой формы взаимодействия с привлечением дистанционных</a:t>
            </a:r>
          </a:p>
          <a:p>
            <a:r>
              <a:rPr lang="ru-RU" sz="2400" b="1" dirty="0">
                <a:solidFill>
                  <a:srgbClr val="000000"/>
                </a:solidFill>
                <a:latin typeface="yandex-sans"/>
              </a:rPr>
              <a:t>технологий, в том числе с использованием </a:t>
            </a:r>
            <a:r>
              <a:rPr lang="ru-RU" sz="2400" b="1" dirty="0" smtClean="0">
                <a:solidFill>
                  <a:srgbClr val="000000"/>
                </a:solidFill>
                <a:latin typeface="yandex-sans"/>
              </a:rPr>
              <a:t>информационных ресурсов </a:t>
            </a:r>
            <a:r>
              <a:rPr lang="ru-RU" sz="2400" b="1" dirty="0">
                <a:solidFill>
                  <a:srgbClr val="000000"/>
                </a:solidFill>
                <a:latin typeface="yandex-sans"/>
              </a:rPr>
              <a:t>о культуре и искусстве </a:t>
            </a:r>
            <a:endParaRPr lang="ru-RU" sz="2400" b="1" dirty="0" smtClean="0">
              <a:solidFill>
                <a:srgbClr val="000000"/>
              </a:solidFill>
              <a:latin typeface="yandex-sans"/>
            </a:endParaRPr>
          </a:p>
          <a:p>
            <a:r>
              <a:rPr lang="ru-RU" sz="2400" b="1" dirty="0" smtClean="0">
                <a:solidFill>
                  <a:srgbClr val="000000"/>
                </a:solidFill>
                <a:latin typeface="yandex-sans"/>
              </a:rPr>
              <a:t>(</a:t>
            </a:r>
            <a:r>
              <a:rPr lang="ru-RU" sz="2400" b="1" dirty="0">
                <a:solidFill>
                  <a:srgbClr val="000000"/>
                </a:solidFill>
                <a:latin typeface="yandex-sans"/>
              </a:rPr>
              <a:t>НЭБ, </a:t>
            </a:r>
            <a:r>
              <a:rPr lang="ru-RU" sz="2400" b="1" dirty="0" err="1">
                <a:solidFill>
                  <a:srgbClr val="000000"/>
                </a:solidFill>
                <a:latin typeface="yandex-sans"/>
              </a:rPr>
              <a:t>Культура.рф</a:t>
            </a:r>
            <a:r>
              <a:rPr lang="ru-RU" sz="2400" b="1" dirty="0">
                <a:solidFill>
                  <a:srgbClr val="000000"/>
                </a:solidFill>
                <a:latin typeface="yandex-sans"/>
              </a:rPr>
              <a:t>, </a:t>
            </a:r>
            <a:r>
              <a:rPr lang="ru-RU" sz="2400" b="1" dirty="0" err="1">
                <a:solidFill>
                  <a:srgbClr val="000000"/>
                </a:solidFill>
                <a:latin typeface="yandex-sans"/>
              </a:rPr>
              <a:t>Artefact</a:t>
            </a:r>
            <a:r>
              <a:rPr lang="ru-RU" sz="2400" b="1" dirty="0" smtClean="0">
                <a:solidFill>
                  <a:srgbClr val="000000"/>
                </a:solidFill>
                <a:latin typeface="yandex-sans"/>
              </a:rPr>
              <a:t>)</a:t>
            </a:r>
            <a:endParaRPr lang="ru-RU" sz="2400" b="1" dirty="0">
              <a:solidFill>
                <a:srgbClr val="000000"/>
              </a:solidFill>
              <a:latin typeface="yandex-sans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1894874" y="1"/>
            <a:ext cx="138556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141414"/>
                </a:solidFill>
                <a:latin typeface="Muli Regular"/>
              </a:rPr>
              <a:t>Органы исполнительной власти в сфере образования</a:t>
            </a:r>
            <a:endParaRPr lang="ru-RU" b="1" dirty="0">
              <a:solidFill>
                <a:srgbClr val="000000"/>
              </a:solidFill>
              <a:latin typeface="yandex-sans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4191000" y="4886631"/>
            <a:ext cx="9067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141414"/>
                </a:solidFill>
                <a:latin typeface="Muli Regular"/>
              </a:rPr>
              <a:t>Образовательные организации</a:t>
            </a:r>
            <a:endParaRPr lang="ru-RU" b="1" dirty="0">
              <a:solidFill>
                <a:srgbClr val="000000"/>
              </a:solidFill>
              <a:latin typeface="yandex-sans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575164" y="6514046"/>
            <a:ext cx="309418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yandex-sans"/>
              </a:rPr>
              <a:t>Разрабатывают и утверждают план реализации проекта в образовательной организации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6831311" y="6345061"/>
            <a:ext cx="42765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yandex-sans"/>
              </a:rPr>
              <a:t>Разрабатывают и утверждают у учредителя графики выездов</a:t>
            </a:r>
          </a:p>
          <a:p>
            <a:r>
              <a:rPr lang="ru-RU" sz="2400" b="1" dirty="0">
                <a:solidFill>
                  <a:srgbClr val="000000"/>
                </a:solidFill>
                <a:latin typeface="yandex-sans"/>
              </a:rPr>
              <a:t>обучающихся на культурные мероприятия, указанные в плане</a:t>
            </a:r>
          </a:p>
          <a:p>
            <a:r>
              <a:rPr lang="ru-RU" sz="2400" b="1" dirty="0">
                <a:solidFill>
                  <a:srgbClr val="000000"/>
                </a:solidFill>
                <a:latin typeface="yandex-sans"/>
              </a:rPr>
              <a:t>реализации </a:t>
            </a:r>
            <a:r>
              <a:rPr lang="ru-RU" sz="2400" b="1" dirty="0" smtClean="0">
                <a:solidFill>
                  <a:srgbClr val="000000"/>
                </a:solidFill>
                <a:latin typeface="yandex-sans"/>
              </a:rPr>
              <a:t>проекта</a:t>
            </a:r>
            <a:endParaRPr lang="ru-RU" sz="2400" b="1" dirty="0">
              <a:solidFill>
                <a:srgbClr val="000000"/>
              </a:solidFill>
              <a:latin typeface="yandex-sans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11642442" y="6430825"/>
            <a:ext cx="468111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yandex-sans"/>
              </a:rPr>
              <a:t>Обеспечивают организационное и </a:t>
            </a:r>
            <a:r>
              <a:rPr lang="ru-RU" sz="2400" b="1" dirty="0" smtClean="0">
                <a:solidFill>
                  <a:srgbClr val="000000"/>
                </a:solidFill>
                <a:latin typeface="yandex-sans"/>
              </a:rPr>
              <a:t>педагогическое сопровождение «Культпоходов»</a:t>
            </a:r>
            <a:endParaRPr lang="ru-RU" sz="2400" b="1" dirty="0">
              <a:solidFill>
                <a:srgbClr val="000000"/>
              </a:solidFill>
              <a:latin typeface="yandex-sans"/>
            </a:endParaRPr>
          </a:p>
        </p:txBody>
      </p:sp>
      <p:pic>
        <p:nvPicPr>
          <p:cNvPr id="52" name="Рисунок 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86746" y="7499095"/>
            <a:ext cx="2701254" cy="2707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1826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3193</TotalTime>
  <Words>888</Words>
  <Application>Microsoft Office PowerPoint</Application>
  <PresentationFormat>Произвольный</PresentationFormat>
  <Paragraphs>93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Muli Bold Bold</vt:lpstr>
      <vt:lpstr>Muli Regular</vt:lpstr>
      <vt:lpstr>Times New Roman</vt:lpstr>
      <vt:lpstr>MS Outlook</vt:lpstr>
      <vt:lpstr>Arial</vt:lpstr>
      <vt:lpstr>Calibri</vt:lpstr>
      <vt:lpstr>yandex-sans</vt:lpstr>
      <vt:lpstr>Office Theme</vt:lpstr>
      <vt:lpstr>Презентация PowerPoint</vt:lpstr>
      <vt:lpstr>Презентация PowerPoint</vt:lpstr>
      <vt:lpstr>Презентация PowerPoint</vt:lpstr>
      <vt:lpstr>   Перечень показателей для оценки эффективности деятельности высших должностных лиц (руководителей высших исполнительных органов государственной власти) субъектов Российской Федерации и деятельности органов исполнительной власти субъектов Российской Федерации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Colorful Geometric Real Estate Listing Presentation</dc:title>
  <dc:creator>Балабанова М.С.</dc:creator>
  <cp:lastModifiedBy>Горбатовская С.М.</cp:lastModifiedBy>
  <cp:revision>76</cp:revision>
  <cp:lastPrinted>2021-03-09T15:21:22Z</cp:lastPrinted>
  <dcterms:created xsi:type="dcterms:W3CDTF">2006-08-16T00:00:00Z</dcterms:created>
  <dcterms:modified xsi:type="dcterms:W3CDTF">2021-03-09T15:35:47Z</dcterms:modified>
  <dc:identifier>DAEQp12KNmk</dc:identifier>
</cp:coreProperties>
</file>