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373" r:id="rId3"/>
    <p:sldId id="384" r:id="rId4"/>
    <p:sldId id="374" r:id="rId5"/>
    <p:sldId id="377" r:id="rId6"/>
    <p:sldId id="369" r:id="rId7"/>
    <p:sldId id="378" r:id="rId8"/>
    <p:sldId id="370" r:id="rId9"/>
    <p:sldId id="383" r:id="rId10"/>
    <p:sldId id="371" r:id="rId11"/>
    <p:sldId id="379" r:id="rId12"/>
    <p:sldId id="381" r:id="rId13"/>
    <p:sldId id="382" r:id="rId14"/>
    <p:sldId id="380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5195" autoAdjust="0"/>
  </p:normalViewPr>
  <p:slideViewPr>
    <p:cSldViewPr snapToGrid="0">
      <p:cViewPr>
        <p:scale>
          <a:sx n="119" d="100"/>
          <a:sy n="119" d="100"/>
        </p:scale>
        <p:origin x="-172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670EC-3F15-47DF-A5A3-175DA259804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1227B-63B9-4368-ADD3-02C2BD62A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AC9-FAB1-4970-8713-B653A2904554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50C0-93EA-454E-A3C6-9453E875A312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20FC-8303-4F2A-BDDD-CFD5E7E5715D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AB5A-E8D4-478A-B9A0-59B1AD65F0D6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040-41B3-4F8D-8040-C514062BD707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66D8-0051-49F0-9000-F2B28CF9AD4E}" type="datetime1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2851-673D-4E33-B55A-CF7B7CD8EEAA}" type="datetime1">
              <a:rPr lang="ru-RU" smtClean="0"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A9B9-7FA7-40BC-9734-FCA9BA98504D}" type="datetime1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C276-BA49-4A45-8EFA-374ABD87CA8F}" type="datetime1">
              <a:rPr lang="ru-RU" smtClean="0"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0181-395E-409B-8B1E-D5C67AD0DC0A}" type="datetime1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5ECF-3615-4F2B-95E0-7E103F9E45BC}" type="datetime1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8B9D33-7B82-4D8C-B6DD-AFCAF7EE84B1}" type="datetime1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1221" y="1720909"/>
            <a:ext cx="8117775" cy="27052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3211" y="2533846"/>
            <a:ext cx="800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cap="all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Browallia New" pitchFamily="34" charset="-34"/>
              </a:rPr>
              <a:t>ФОРМЫ ПОДТВЕРЖДАЮЩИХ ДОКУМЕНТОВ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712674" y="6225687"/>
            <a:ext cx="1727200" cy="21748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ru-RU" altLang="ru-RU" sz="1400" dirty="0">
                <a:solidFill>
                  <a:srgbClr val="002060"/>
                </a:solidFill>
                <a:latin typeface="Bookman Old Style" panose="02050604050505020204" pitchFamily="18" charset="0"/>
                <a:cs typeface="Tahoma" pitchFamily="34" charset="0"/>
              </a:rPr>
              <a:t>Белгород, 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ahoma" pitchFamily="34" charset="0"/>
              </a:rPr>
              <a:t>2020</a:t>
            </a:r>
            <a:endParaRPr lang="ru-RU" altLang="ru-RU" sz="1400" dirty="0">
              <a:solidFill>
                <a:srgbClr val="002060"/>
              </a:solidFill>
              <a:latin typeface="Bookman Old Style" panose="02050604050505020204" pitchFamily="18" charset="0"/>
              <a:cs typeface="Tahoma" pitchFamily="34" charset="0"/>
            </a:endParaRPr>
          </a:p>
          <a:p>
            <a:pPr algn="ctr">
              <a:buFont typeface="Symbol" pitchFamily="18" charset="2"/>
              <a:buNone/>
            </a:pPr>
            <a:endParaRPr lang="ru-RU" altLang="ru-RU" sz="2000" dirty="0">
              <a:solidFill>
                <a:srgbClr val="00206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16529" r="15451" b="10071"/>
          <a:stretch/>
        </p:blipFill>
        <p:spPr bwMode="auto">
          <a:xfrm>
            <a:off x="409071" y="884513"/>
            <a:ext cx="8261687" cy="53077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14628" r="4091" b="5310"/>
          <a:stretch/>
        </p:blipFill>
        <p:spPr bwMode="auto">
          <a:xfrm>
            <a:off x="208549" y="882317"/>
            <a:ext cx="8694820" cy="51655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14296" r="4048" b="5754"/>
          <a:stretch/>
        </p:blipFill>
        <p:spPr bwMode="auto">
          <a:xfrm>
            <a:off x="285330" y="858252"/>
            <a:ext cx="8585955" cy="51896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6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8" t="12186" r="25136" b="3282"/>
          <a:stretch/>
        </p:blipFill>
        <p:spPr bwMode="auto">
          <a:xfrm>
            <a:off x="1564107" y="394577"/>
            <a:ext cx="6136104" cy="58137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916" y="873885"/>
            <a:ext cx="7817518" cy="527826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Подтверждающие документы по контрольным событиям </a:t>
            </a:r>
            <a:r>
              <a:rPr lang="ru-RU" sz="1800" b="1" dirty="0" smtClean="0"/>
              <a:t>должны быть утверждены руководителем проекта.</a:t>
            </a:r>
          </a:p>
          <a:p>
            <a:pPr lvl="0"/>
            <a:r>
              <a:rPr lang="ru-RU" sz="1800" dirty="0" smtClean="0"/>
              <a:t>Подтверждающие документы по контрольным событиям должны </a:t>
            </a:r>
            <a:r>
              <a:rPr lang="ru-RU" sz="1800" b="1" dirty="0" smtClean="0"/>
              <a:t>быть подписаны ответственным за выполнение контрольного события и ответственным за блок работ.</a:t>
            </a:r>
          </a:p>
          <a:p>
            <a:pPr lvl="0"/>
            <a:r>
              <a:rPr lang="ru-RU" sz="1800" dirty="0" smtClean="0"/>
              <a:t>Фотоотчеты должны содержать текстовой материал  и рисунки (или скриншоты) с описанием проведенного события с указанием места, даты и времени.</a:t>
            </a:r>
          </a:p>
          <a:p>
            <a:pPr lvl="0" algn="just"/>
            <a:r>
              <a:rPr lang="ru-RU" sz="1800" dirty="0" smtClean="0"/>
              <a:t>Подтверждающий </a:t>
            </a:r>
            <a:r>
              <a:rPr lang="ru-RU" sz="1800" dirty="0"/>
              <a:t>документ </a:t>
            </a:r>
            <a:r>
              <a:rPr lang="ru-RU" sz="1800" dirty="0" smtClean="0"/>
              <a:t>контрольного события </a:t>
            </a:r>
            <a:r>
              <a:rPr lang="ru-RU" sz="1800" b="1" dirty="0" smtClean="0"/>
              <a:t>должен </a:t>
            </a:r>
            <a:r>
              <a:rPr lang="ru-RU" sz="1800" b="1" dirty="0"/>
              <a:t>подтверждать заявленный результат </a:t>
            </a:r>
            <a:r>
              <a:rPr lang="ru-RU" sz="1800" dirty="0"/>
              <a:t>(требования</a:t>
            </a:r>
            <a:r>
              <a:rPr lang="ru-RU" sz="1800" dirty="0" smtClean="0"/>
              <a:t>).</a:t>
            </a:r>
          </a:p>
          <a:p>
            <a:pPr lvl="0" algn="just"/>
            <a:r>
              <a:rPr lang="ru-RU" sz="1800" dirty="0" smtClean="0"/>
              <a:t>Подтверждающий документ </a:t>
            </a:r>
            <a:r>
              <a:rPr lang="ru-RU" sz="1800" b="1" dirty="0" smtClean="0"/>
              <a:t>должен быть оформлен в соответствии с утвержденными шаблонами.</a:t>
            </a:r>
            <a:endParaRPr lang="ru-RU" sz="1800" b="1" dirty="0"/>
          </a:p>
          <a:p>
            <a:pPr lvl="0" algn="just"/>
            <a:r>
              <a:rPr lang="ru-RU" sz="1800" dirty="0" smtClean="0"/>
              <a:t>Отчеты по блоку работ должны быть </a:t>
            </a:r>
            <a:r>
              <a:rPr lang="ru-RU" sz="1800" b="1" dirty="0" smtClean="0"/>
              <a:t>подписаны ответственным за блок работ и руководитель проекта. </a:t>
            </a:r>
          </a:p>
          <a:p>
            <a:pPr lvl="0" algn="just"/>
            <a:r>
              <a:rPr lang="ru-RU" sz="1800" dirty="0" smtClean="0"/>
              <a:t>Ведомость изменений должна быть </a:t>
            </a:r>
            <a:r>
              <a:rPr lang="ru-RU" sz="1800" b="1" dirty="0" smtClean="0"/>
              <a:t>подписана куратором </a:t>
            </a:r>
            <a:r>
              <a:rPr lang="ru-RU" sz="1800" dirty="0" smtClean="0"/>
              <a:t>проекта (если вносятся изменения в паспорт проекта)</a:t>
            </a:r>
            <a:r>
              <a:rPr lang="ru-RU" sz="1800" b="1" dirty="0" smtClean="0"/>
              <a:t> или руководителем проекта </a:t>
            </a:r>
            <a:r>
              <a:rPr lang="ru-RU" sz="1800" dirty="0" smtClean="0"/>
              <a:t>(если вносятся изменения в календарный план-график проекта). </a:t>
            </a:r>
          </a:p>
          <a:p>
            <a:pPr lvl="0" algn="just"/>
            <a:r>
              <a:rPr lang="ru-RU" sz="1800" dirty="0" smtClean="0"/>
              <a:t>Финансовые документы </a:t>
            </a:r>
            <a:r>
              <a:rPr lang="ru-RU" sz="1800" b="1" dirty="0" smtClean="0"/>
              <a:t>должны быть подписаны руководителем проекта.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989" y="473775"/>
            <a:ext cx="709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Основные требования к оформлению документов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032"/>
            <a:ext cx="8365958" cy="119802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3 Этап  жизненного цикла проекта - Реализация </a:t>
            </a:r>
            <a:r>
              <a:rPr lang="ru-RU" sz="2000" b="1" dirty="0" smtClean="0"/>
              <a:t>проекта </a:t>
            </a:r>
            <a:r>
              <a:rPr lang="ru-RU" sz="2000" b="1" dirty="0" smtClean="0"/>
              <a:t>- состоит </a:t>
            </a:r>
            <a:r>
              <a:rPr lang="ru-RU" sz="2000" b="1" dirty="0" smtClean="0"/>
              <a:t>из следующих стадий</a:t>
            </a:r>
            <a:r>
              <a:rPr lang="ru-RU" sz="2000" b="1" dirty="0" smtClean="0"/>
              <a:t>:- </a:t>
            </a:r>
            <a:r>
              <a:rPr lang="ru-RU" sz="2000" b="1" dirty="0" smtClean="0"/>
              <a:t>Выполнение </a:t>
            </a:r>
            <a:r>
              <a:rPr lang="ru-RU" sz="1800" b="1" dirty="0" smtClean="0"/>
              <a:t>работ-</a:t>
            </a:r>
            <a:r>
              <a:rPr lang="ru-RU" sz="2000" b="1" dirty="0" smtClean="0"/>
              <a:t> Контроль- Корректировка</a:t>
            </a:r>
            <a:br>
              <a:rPr lang="ru-RU" sz="2000" b="1" dirty="0" smtClean="0"/>
            </a:b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i="1" dirty="0" smtClean="0">
                <a:solidFill>
                  <a:schemeClr val="tx1"/>
                </a:solidFill>
              </a:rPr>
              <a:t>202-пп от 31 мая 2010 года «Об утверждении Положения об управлении проектами в органах исполнительной власти и государственных органах Белгородской </a:t>
            </a:r>
            <a:r>
              <a:rPr lang="ru-RU" sz="1400" i="1" dirty="0" smtClean="0">
                <a:solidFill>
                  <a:schemeClr val="tx1"/>
                </a:solidFill>
              </a:rPr>
              <a:t>области, а также подведомственных им учреждениях и организациях»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76655" y="1933074"/>
            <a:ext cx="3822192" cy="43153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Реализация проекта начинается после утверждения плана проекта и заканчивается после выполнения всех работ и получения всех результатов, предусмотренных планом проекта.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u="sng" dirty="0" smtClean="0"/>
              <a:t>Стадия </a:t>
            </a:r>
            <a:r>
              <a:rPr lang="ru-RU" b="1" u="sng" dirty="0" smtClean="0"/>
              <a:t>выполнения </a:t>
            </a:r>
            <a:r>
              <a:rPr lang="ru-RU" b="1" u="sng" dirty="0" smtClean="0"/>
              <a:t>работ:</a:t>
            </a:r>
            <a:endParaRPr lang="ru-RU" b="1" u="sng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/>
              <a:t>осуществляется по </a:t>
            </a:r>
            <a:r>
              <a:rPr lang="ru-RU" dirty="0"/>
              <a:t>блокам работ, предусмотренных планом проекта, с документальной фиксацией результатов выполненных </a:t>
            </a:r>
            <a:r>
              <a:rPr lang="ru-RU" dirty="0" smtClean="0"/>
              <a:t>работ;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/>
              <a:t>итоговым </a:t>
            </a:r>
            <a:r>
              <a:rPr lang="ru-RU" dirty="0"/>
              <a:t>документами стадии выполнения работ </a:t>
            </a:r>
            <a:r>
              <a:rPr lang="ru-RU" b="1" dirty="0" smtClean="0">
                <a:solidFill>
                  <a:schemeClr val="tx1"/>
                </a:solidFill>
              </a:rPr>
              <a:t>является отчет об окончании блока работ,  </a:t>
            </a:r>
            <a:r>
              <a:rPr lang="ru-RU" dirty="0" smtClean="0"/>
              <a:t>подтверждающий </a:t>
            </a:r>
            <a:r>
              <a:rPr lang="ru-RU" dirty="0"/>
              <a:t>факт выполнения и полученные результаты по </a:t>
            </a:r>
            <a:r>
              <a:rPr lang="ru-RU" smtClean="0"/>
              <a:t>каждому  блоку работ </a:t>
            </a:r>
            <a:r>
              <a:rPr lang="ru-RU" dirty="0" smtClean="0"/>
              <a:t>плана проекта.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556921" y="1788695"/>
            <a:ext cx="4242174" cy="4403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2. </a:t>
            </a:r>
            <a:r>
              <a:rPr lang="ru-RU" sz="1600" b="1" u="sng" dirty="0" smtClean="0"/>
              <a:t>Стадия контроля проекта </a:t>
            </a:r>
            <a:r>
              <a:rPr lang="ru-RU" sz="1600" dirty="0" smtClean="0"/>
              <a:t>: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начинается </a:t>
            </a:r>
            <a:r>
              <a:rPr lang="ru-RU" sz="1600" dirty="0"/>
              <a:t>с момента наступления первой контрольной даты согласно утвержденному плану проекта, осуществляется на протяжении всего периода исполнения проекта и завершается в момент принятия решения о завершении </a:t>
            </a:r>
            <a:r>
              <a:rPr lang="ru-RU" sz="1600" dirty="0" smtClean="0"/>
              <a:t>проекта.</a:t>
            </a:r>
          </a:p>
          <a:p>
            <a:pPr marL="0" indent="0">
              <a:buNone/>
            </a:pPr>
            <a:r>
              <a:rPr lang="ru-RU" sz="1600" dirty="0" smtClean="0"/>
              <a:t>3. </a:t>
            </a:r>
            <a:r>
              <a:rPr lang="ru-RU" sz="1600" b="1" u="sng" dirty="0" smtClean="0"/>
              <a:t>Стадия </a:t>
            </a:r>
            <a:r>
              <a:rPr lang="ru-RU" sz="1600" b="1" u="sng" dirty="0"/>
              <a:t>корректировки проекта:</a:t>
            </a:r>
          </a:p>
          <a:p>
            <a:pPr marL="0" indent="0">
              <a:buNone/>
            </a:pPr>
            <a:r>
              <a:rPr lang="ru-RU" sz="1600" dirty="0" smtClean="0"/>
              <a:t>- внесение </a:t>
            </a:r>
            <a:r>
              <a:rPr lang="ru-RU" sz="1600" dirty="0"/>
              <a:t>изменений в документы проекта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ходе </a:t>
            </a:r>
            <a:r>
              <a:rPr lang="ru-RU" sz="1600" dirty="0" smtClean="0"/>
              <a:t>исполнения мероприятий</a:t>
            </a:r>
            <a:r>
              <a:rPr lang="ru-RU" sz="1600" dirty="0" smtClean="0"/>
              <a:t> </a:t>
            </a:r>
            <a:r>
              <a:rPr lang="ru-RU" sz="1600" dirty="0"/>
              <a:t>проекта для устранений отклонений фактического хода выполнения работ от </a:t>
            </a:r>
            <a:r>
              <a:rPr lang="ru-RU" sz="1600" dirty="0" smtClean="0"/>
              <a:t>запланированного. </a:t>
            </a:r>
            <a:r>
              <a:rPr lang="ru-RU" sz="1600" dirty="0"/>
              <a:t>Итоговым документом стадии внесения изменений в проект </a:t>
            </a:r>
            <a:r>
              <a:rPr lang="ru-RU" sz="1600" b="1" i="1" dirty="0">
                <a:solidFill>
                  <a:schemeClr val="tx1"/>
                </a:solidFill>
              </a:rPr>
              <a:t>является ведомость изменений</a:t>
            </a:r>
            <a:r>
              <a:rPr lang="ru-RU" sz="1600" b="1" dirty="0"/>
              <a:t>, </a:t>
            </a:r>
            <a:r>
              <a:rPr lang="ru-RU" sz="1600" dirty="0"/>
              <a:t>утверждающая решение о внесении изменений в паспорт или план управления проектом.</a:t>
            </a:r>
          </a:p>
          <a:p>
            <a:pPr marL="0" indent="0">
              <a:buNone/>
            </a:pPr>
            <a:endParaRPr lang="ru-R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Стадия внесения изменений в проект осуществляется группой управления проектом при участии рабочей группы проекта: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Изменения </a:t>
            </a:r>
            <a:r>
              <a:rPr lang="ru-RU" dirty="0"/>
              <a:t>способа достижения цели проекта, результата и требований к результату, конечных сроков реализации, бюджета в пределах утвержденных лимитов и его источников финансирования, а также форм и объемов муниципального, областного и федерального участия в проекте </a:t>
            </a:r>
            <a:r>
              <a:rPr lang="ru-RU" b="1" u="sng" dirty="0" smtClean="0"/>
              <a:t>принимаются </a:t>
            </a:r>
            <a:r>
              <a:rPr lang="ru-RU" b="1" u="sng" dirty="0"/>
              <a:t>куратором проекта;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68253" y="1684421"/>
            <a:ext cx="3799091" cy="4442059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Изменения</a:t>
            </a:r>
            <a:r>
              <a:rPr lang="ru-RU" sz="2600" dirty="0"/>
              <a:t>, вносимые в работы проекта календарного плана-графика работ в рамках утвержденных сроков выполнения блоков работ, а также утвержденного бюджета проекта, </a:t>
            </a:r>
            <a:r>
              <a:rPr lang="ru-RU" sz="2600" b="1" u="sng" dirty="0"/>
              <a:t>принимаются решением руководителя проекта</a:t>
            </a:r>
            <a:r>
              <a:rPr lang="ru-RU" sz="2600" b="1" u="sng" dirty="0" smtClean="0"/>
              <a:t>.</a:t>
            </a:r>
            <a:r>
              <a:rPr lang="ru-RU" sz="2600" dirty="0"/>
              <a:t> </a:t>
            </a:r>
            <a:endParaRPr lang="ru-RU" sz="2600" dirty="0" smtClean="0"/>
          </a:p>
          <a:p>
            <a:r>
              <a:rPr lang="ru-RU" sz="2600" dirty="0" smtClean="0"/>
              <a:t>В </a:t>
            </a:r>
            <a:r>
              <a:rPr lang="ru-RU" sz="2600" dirty="0"/>
              <a:t>случае включения новых работ в календарный план-график утвержденного плана управления проектом или детализации существующих работ руководитель проекта, при необходимости, инициирует изменение состава рабочей группы в ходе реализации проекта.</a:t>
            </a:r>
          </a:p>
          <a:p>
            <a:endParaRPr lang="ru-RU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7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1227221"/>
            <a:ext cx="3822192" cy="489925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6400" b="1" dirty="0" smtClean="0"/>
              <a:t>Пояснительная </a:t>
            </a:r>
            <a:r>
              <a:rPr lang="ru-RU" sz="6400" b="1" dirty="0"/>
              <a:t>записка – </a:t>
            </a:r>
            <a:r>
              <a:rPr lang="ru-RU" sz="6400" i="1" u="sng" dirty="0">
                <a:solidFill>
                  <a:schemeClr val="tx1"/>
                </a:solidFill>
              </a:rPr>
              <a:t>информационный текст, который прилагается к выполнению контрольного события проекта</a:t>
            </a:r>
            <a:r>
              <a:rPr lang="ru-RU" sz="6400" dirty="0">
                <a:solidFill>
                  <a:schemeClr val="tx1"/>
                </a:solidFill>
              </a:rPr>
              <a:t>, </a:t>
            </a:r>
            <a:r>
              <a:rPr lang="ru-RU" sz="6400" dirty="0"/>
              <a:t>связанного с: организацией проведения обучения, семинаров, совещаний, а также в качестве разъяснений по контрольным событиям, связанных с информационными системами; работами с информационными системами; сферой имущественных и земельных отношений; информационным сопровождением проекта и т.д. </a:t>
            </a:r>
            <a:r>
              <a:rPr lang="ru-RU" sz="6400" i="1" u="sng" dirty="0">
                <a:solidFill>
                  <a:schemeClr val="tx1"/>
                </a:solidFill>
              </a:rPr>
              <a:t>Пояснительная записка должна содержит цель проведенного мероприятия, время и место его проведения, количество участников. </a:t>
            </a:r>
            <a:r>
              <a:rPr lang="ru-RU" sz="6400" dirty="0"/>
              <a:t>В качестве приложения может быть программа или протокол мероприятия, фото- и видеоматериалы, скриншоты программных продуктов и иных устройств визуального вывода информации.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t="15592" r="40855" b="11988"/>
          <a:stretch/>
        </p:blipFill>
        <p:spPr bwMode="auto">
          <a:xfrm>
            <a:off x="465221" y="1315454"/>
            <a:ext cx="4150893" cy="48767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5</a:t>
            </a:fld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14602" r="65354" b="7715"/>
          <a:stretch/>
        </p:blipFill>
        <p:spPr bwMode="auto">
          <a:xfrm>
            <a:off x="388918" y="673823"/>
            <a:ext cx="3918387" cy="54943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4211" r="65464" b="8807"/>
          <a:stretch/>
        </p:blipFill>
        <p:spPr bwMode="auto">
          <a:xfrm>
            <a:off x="4630152" y="673769"/>
            <a:ext cx="4108784" cy="54783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ОТЧЕТ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1909011"/>
            <a:ext cx="3822192" cy="421746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2600" b="1" dirty="0" smtClean="0"/>
              <a:t>Информационный отчет </a:t>
            </a:r>
            <a:r>
              <a:rPr lang="ru-RU" sz="2600" dirty="0"/>
              <a:t>– </a:t>
            </a:r>
            <a:r>
              <a:rPr lang="ru-RU" sz="2600" i="1" u="sng" dirty="0">
                <a:solidFill>
                  <a:schemeClr val="tx1"/>
                </a:solidFill>
              </a:rPr>
              <a:t>информационный текст по различным вопросам, связанным с реализацией контрольных событий проекта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/>
              <a:t>содержащий описание разработанного проекта документа, утвержденного руководителем проекта (цель, задачи, область применения, актуальность). Составляется на макеты или проекты тестовых заданий и кейсов, регламентов и инструкций, шаблонов документов и соглашений, различной формы отчетной </a:t>
            </a:r>
            <a:r>
              <a:rPr lang="ru-RU" sz="2600" dirty="0" smtClean="0"/>
              <a:t>документации.</a:t>
            </a:r>
            <a:endParaRPr lang="ru-RU" sz="2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t="16141" r="41227" b="20156"/>
          <a:stretch/>
        </p:blipFill>
        <p:spPr bwMode="auto">
          <a:xfrm>
            <a:off x="368966" y="1550420"/>
            <a:ext cx="4275225" cy="47781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7</a:t>
            </a:fld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14476" r="65966" b="7428"/>
          <a:stretch/>
        </p:blipFill>
        <p:spPr bwMode="auto">
          <a:xfrm>
            <a:off x="1984800" y="409072"/>
            <a:ext cx="4560379" cy="58714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ЗАПИСКА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76655" y="1692443"/>
            <a:ext cx="3822192" cy="4434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419726"/>
            <a:ext cx="3822192" cy="470675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6000" dirty="0"/>
              <a:t> </a:t>
            </a:r>
            <a:r>
              <a:rPr lang="ru-RU" sz="6000" b="1" dirty="0"/>
              <a:t>Аналитическая записка </a:t>
            </a:r>
            <a:r>
              <a:rPr lang="ru-RU" sz="6000" dirty="0"/>
              <a:t>– это </a:t>
            </a:r>
            <a:r>
              <a:rPr lang="ru-RU" sz="6000" i="1" u="sng" dirty="0">
                <a:solidFill>
                  <a:schemeClr val="tx1"/>
                </a:solidFill>
              </a:rPr>
              <a:t>информационный текст, который прилагается к выполненным контрольным событиям проекта, </a:t>
            </a:r>
            <a:r>
              <a:rPr lang="ru-RU" sz="6000" dirty="0"/>
              <a:t>связанным с договорной и закупочной деятельностью, анализом, обобщением и обработкой информации, организацией и проведением проверок, организацией контрольных мероприятий по оценке расходов и доходов бюджета различных уровней, вопросами организации кадровых процедур и т.д. </a:t>
            </a:r>
          </a:p>
          <a:p>
            <a:r>
              <a:rPr lang="ru-RU" sz="6000" i="1" u="sng" dirty="0">
                <a:solidFill>
                  <a:schemeClr val="tx1"/>
                </a:solidFill>
              </a:rPr>
              <a:t>Аналитическая записка должна содержать вводную часть (преамбулу), анализ, количественные и качественные характеристики объекта исследования </a:t>
            </a:r>
            <a:r>
              <a:rPr lang="ru-RU" sz="6000" dirty="0"/>
              <a:t>(в том числе в виде таблиц, графиков, диаграмм, фото-материалов, географических и топографических карт и прочее), вывод по итогам произведенного исследования, варианты исследования выявленных проблем и достижения промежуточного(</a:t>
            </a:r>
            <a:r>
              <a:rPr lang="ru-RU" sz="6000" dirty="0" err="1"/>
              <a:t>ых</a:t>
            </a:r>
            <a:r>
              <a:rPr lang="ru-RU" sz="6000" dirty="0"/>
              <a:t>) (конечного(</a:t>
            </a:r>
            <a:r>
              <a:rPr lang="ru-RU" sz="6000" dirty="0" err="1"/>
              <a:t>ных</a:t>
            </a:r>
            <a:r>
              <a:rPr lang="ru-RU" sz="6000" dirty="0"/>
              <a:t>) результатов достижения цели проекта или требований к результату проекта.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6" t="17310" r="41215" b="23948"/>
          <a:stretch/>
        </p:blipFill>
        <p:spPr bwMode="auto">
          <a:xfrm>
            <a:off x="621194" y="1548063"/>
            <a:ext cx="4064727" cy="46040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9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14520" r="41437" b="5581"/>
          <a:stretch/>
        </p:blipFill>
        <p:spPr bwMode="auto">
          <a:xfrm>
            <a:off x="2205789" y="349059"/>
            <a:ext cx="4700336" cy="589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819</TotalTime>
  <Words>725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3 Этап  жизненного цикла проекта - Реализация проекта - состоит из следующих стадий:- Выполнение работ- Контроль- Корректировка (202-пп от 31 мая 2010 года «Об утверждении Положения об управлении проектами в органах исполнительной власти и государственных органах Белгородской области, а также подведомственных им учреждениях и организациях»</vt:lpstr>
      <vt:lpstr>Стадия внесения изменений в проект осуществляется группой управления проектом при участии рабочей группы проекта: </vt:lpstr>
      <vt:lpstr>ПОЯСНИТЕЛЬНАЯ ЗАПИСКА</vt:lpstr>
      <vt:lpstr>Презентация PowerPoint</vt:lpstr>
      <vt:lpstr>ИНФОРМАЦИОННЫЙ ОТЧЕТ</vt:lpstr>
      <vt:lpstr>Презентация PowerPoint</vt:lpstr>
      <vt:lpstr>АНАЛИТИЧЕСКАЯ ЗАПИСКА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Новикова Н.В.</cp:lastModifiedBy>
  <cp:revision>93</cp:revision>
  <cp:lastPrinted>2018-10-30T06:38:00Z</cp:lastPrinted>
  <dcterms:created xsi:type="dcterms:W3CDTF">2018-10-09T13:39:14Z</dcterms:created>
  <dcterms:modified xsi:type="dcterms:W3CDTF">2020-09-23T08:34:25Z</dcterms:modified>
</cp:coreProperties>
</file>