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60" r:id="rId4"/>
    <p:sldId id="365" r:id="rId5"/>
    <p:sldId id="362" r:id="rId6"/>
    <p:sldId id="261" r:id="rId7"/>
    <p:sldId id="262" r:id="rId8"/>
    <p:sldId id="361" r:id="rId9"/>
    <p:sldId id="366" r:id="rId10"/>
    <p:sldId id="355" r:id="rId11"/>
    <p:sldId id="357" r:id="rId12"/>
    <p:sldId id="358" r:id="rId13"/>
    <p:sldId id="359" r:id="rId14"/>
    <p:sldId id="363" r:id="rId15"/>
    <p:sldId id="364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одруг А.Б." initials="БА" lastIdx="0" clrIdx="0">
    <p:extLst>
      <p:ext uri="{19B8F6BF-5375-455C-9EA6-DF929625EA0E}">
        <p15:presenceInfo xmlns:p15="http://schemas.microsoft.com/office/powerpoint/2012/main" userId="S-1-5-21-17663748-2669942552-2885530242-171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31" autoAdjust="0"/>
    <p:restoredTop sz="95314" autoAdjust="0"/>
  </p:normalViewPr>
  <p:slideViewPr>
    <p:cSldViewPr snapToGrid="0">
      <p:cViewPr>
        <p:scale>
          <a:sx n="125" d="100"/>
          <a:sy n="125" d="100"/>
        </p:scale>
        <p:origin x="171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670EC-3F15-47DF-A5A3-175DA2598048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1227B-63B9-4368-ADD3-02C2BD62A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3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6AC9-FAB1-4970-8713-B653A2904554}" type="datetime1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2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50C0-93EA-454E-A3C6-9453E875A312}" type="datetime1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8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20FC-8303-4F2A-BDDD-CFD5E7E5715D}" type="datetime1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99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AB5A-E8D4-478A-B9A0-59B1AD65F0D6}" type="datetime1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30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040-41B3-4F8D-8040-C514062BD707}" type="datetime1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8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66D8-0051-49F0-9000-F2B28CF9AD4E}" type="datetime1">
              <a:rPr lang="ru-RU" smtClean="0"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86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2851-673D-4E33-B55A-CF7B7CD8EEAA}" type="datetime1">
              <a:rPr lang="ru-RU" smtClean="0"/>
              <a:t>15.09.2020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3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EA9B9-7FA7-40BC-9734-FCA9BA98504D}" type="datetime1">
              <a:rPr lang="ru-RU" smtClean="0"/>
              <a:t>15.09.2020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1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C276-BA49-4A45-8EFA-374ABD87CA8F}" type="datetime1">
              <a:rPr lang="ru-RU" smtClean="0"/>
              <a:t>15.09.2020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5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0181-395E-409B-8B1E-D5C67AD0DC0A}" type="datetime1">
              <a:rPr lang="ru-RU" smtClean="0"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9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5ECF-3615-4F2B-95E0-7E103F9E45BC}" type="datetime1">
              <a:rPr lang="ru-RU" smtClean="0"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4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B9D33-7B82-4D8C-B6DD-AFCAF7EE84B1}" type="datetime1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2C159-FFA6-4CE8-AC17-DC236D56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5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1221" y="1720909"/>
            <a:ext cx="8117775" cy="27052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3211" y="2533846"/>
            <a:ext cx="8006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cap="all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cs typeface="Browallia New" pitchFamily="34" charset="-34"/>
              </a:rPr>
              <a:t>ФОРМЫ </a:t>
            </a:r>
            <a:r>
              <a:rPr lang="ru-RU" sz="3600" b="1" i="1" cap="all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cs typeface="Browallia New" pitchFamily="34" charset="-34"/>
              </a:rPr>
              <a:t>ПРОЕКТНОЙ </a:t>
            </a:r>
            <a:r>
              <a:rPr lang="ru-RU" sz="3600" b="1" i="1" cap="all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cs typeface="Browallia New" pitchFamily="34" charset="-34"/>
              </a:rPr>
              <a:t>ДОКУМЕНТАЦИИ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3712674" y="6225687"/>
            <a:ext cx="1727200" cy="217488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buFont typeface="Symbol" pitchFamily="18" charset="2"/>
              <a:buNone/>
            </a:pPr>
            <a:r>
              <a:rPr lang="ru-RU" altLang="ru-RU" sz="1400" dirty="0">
                <a:solidFill>
                  <a:srgbClr val="002060"/>
                </a:solidFill>
                <a:latin typeface="Bookman Old Style" panose="02050604050505020204" pitchFamily="18" charset="0"/>
                <a:cs typeface="Tahoma" pitchFamily="34" charset="0"/>
              </a:rPr>
              <a:t>Белгород, </a:t>
            </a:r>
            <a:r>
              <a:rPr lang="ru-RU" altLang="ru-RU" sz="14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ahoma" pitchFamily="34" charset="0"/>
              </a:rPr>
              <a:t>2020</a:t>
            </a:r>
            <a:endParaRPr lang="ru-RU" altLang="ru-RU" sz="1400" dirty="0">
              <a:solidFill>
                <a:srgbClr val="002060"/>
              </a:solidFill>
              <a:latin typeface="Bookman Old Style" panose="02050604050505020204" pitchFamily="18" charset="0"/>
              <a:cs typeface="Tahoma" pitchFamily="34" charset="0"/>
            </a:endParaRPr>
          </a:p>
          <a:p>
            <a:pPr algn="ctr">
              <a:buFont typeface="Symbol" pitchFamily="18" charset="2"/>
              <a:buNone/>
            </a:pPr>
            <a:endParaRPr lang="ru-RU" altLang="ru-RU" sz="2000" dirty="0">
              <a:solidFill>
                <a:srgbClr val="00206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8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9074" y="6225808"/>
            <a:ext cx="5909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При наличии бюджетных средств отражается источник выделения средств</a:t>
            </a:r>
          </a:p>
          <a:p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" y="685800"/>
            <a:ext cx="900466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700087"/>
            <a:ext cx="8926285" cy="545782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1550126" y="2420983"/>
            <a:ext cx="5608320" cy="2264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463040" y="3428999"/>
            <a:ext cx="5695406" cy="1240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117669" y="4511040"/>
            <a:ext cx="3971108" cy="1132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0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12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57174"/>
            <a:ext cx="8360028" cy="611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9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13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77489"/>
            <a:ext cx="9099060" cy="18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73975" y="2622549"/>
            <a:ext cx="1351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Ежеквартально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3974" y="2994810"/>
            <a:ext cx="1220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раз в месяц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505" y="3317173"/>
            <a:ext cx="1519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раз в полугодие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0938" y="420535"/>
            <a:ext cx="86487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Основные требования </a:t>
            </a:r>
            <a:r>
              <a:rPr lang="ru-RU" b="1" dirty="0" smtClean="0"/>
              <a:t> к плану </a:t>
            </a:r>
            <a:r>
              <a:rPr lang="ru-RU" b="1" dirty="0"/>
              <a:t>управления</a:t>
            </a:r>
            <a:endParaRPr lang="ru-RU" dirty="0"/>
          </a:p>
          <a:p>
            <a:r>
              <a:rPr lang="ru-RU" dirty="0"/>
              <a:t> </a:t>
            </a:r>
          </a:p>
          <a:p>
            <a:pPr lvl="0"/>
            <a:r>
              <a:rPr lang="ru-RU" dirty="0" smtClean="0"/>
              <a:t>- </a:t>
            </a:r>
            <a:r>
              <a:rPr lang="ru-RU" b="1" dirty="0" smtClean="0"/>
              <a:t>Работы</a:t>
            </a:r>
            <a:r>
              <a:rPr lang="ru-RU" dirty="0" smtClean="0"/>
              <a:t> </a:t>
            </a:r>
            <a:r>
              <a:rPr lang="ru-RU" dirty="0"/>
              <a:t>должны быть </a:t>
            </a:r>
            <a:r>
              <a:rPr lang="ru-RU" b="1" dirty="0" smtClean="0"/>
              <a:t>детализированы</a:t>
            </a:r>
            <a:r>
              <a:rPr lang="ru-RU" dirty="0" smtClean="0"/>
              <a:t>;</a:t>
            </a:r>
            <a:endParaRPr lang="ru-RU" dirty="0"/>
          </a:p>
          <a:p>
            <a:pPr marL="285750" lvl="0" indent="-285750">
              <a:buFontTx/>
              <a:buChar char="-"/>
            </a:pPr>
            <a:r>
              <a:rPr lang="ru-RU" dirty="0" smtClean="0"/>
              <a:t>за </a:t>
            </a:r>
            <a:r>
              <a:rPr lang="ru-RU" dirty="0"/>
              <a:t>работой должен быть закреплен </a:t>
            </a:r>
            <a:r>
              <a:rPr lang="ru-RU" b="1" dirty="0"/>
              <a:t>1</a:t>
            </a:r>
            <a:r>
              <a:rPr lang="ru-RU" dirty="0"/>
              <a:t> </a:t>
            </a:r>
            <a:r>
              <a:rPr lang="ru-RU" b="1" dirty="0" smtClean="0"/>
              <a:t>исполнитель, 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В блоке и в работа </a:t>
            </a:r>
            <a:r>
              <a:rPr lang="ru-RU" b="1" dirty="0" smtClean="0"/>
              <a:t>не может быть 1 исполнитель</a:t>
            </a:r>
          </a:p>
          <a:p>
            <a:pPr marL="285750" lvl="0" indent="-285750">
              <a:buFontTx/>
              <a:buChar char="-"/>
            </a:pPr>
            <a:r>
              <a:rPr lang="ru-RU" b="1" dirty="0" smtClean="0"/>
              <a:t>В блоке </a:t>
            </a:r>
            <a:r>
              <a:rPr lang="ru-RU" dirty="0" err="1" smtClean="0"/>
              <a:t>д.б</a:t>
            </a:r>
            <a:r>
              <a:rPr lang="ru-RU" dirty="0" smtClean="0"/>
              <a:t>. 2 и более работы (работы и процессы)</a:t>
            </a:r>
            <a:r>
              <a:rPr lang="ru-RU" dirty="0" smtClean="0"/>
              <a:t>;</a:t>
            </a:r>
            <a:endParaRPr lang="ru-RU" dirty="0"/>
          </a:p>
          <a:p>
            <a:pPr lvl="0"/>
            <a:r>
              <a:rPr lang="ru-RU" dirty="0" smtClean="0"/>
              <a:t>- в </a:t>
            </a:r>
            <a:r>
              <a:rPr lang="ru-RU" dirty="0"/>
              <a:t>плане-графике указываются </a:t>
            </a:r>
            <a:r>
              <a:rPr lang="ru-RU" b="1" dirty="0"/>
              <a:t>конкретные</a:t>
            </a:r>
            <a:r>
              <a:rPr lang="ru-RU" dirty="0"/>
              <a:t> </a:t>
            </a:r>
            <a:r>
              <a:rPr lang="ru-RU" b="1" dirty="0"/>
              <a:t>работы</a:t>
            </a:r>
            <a:r>
              <a:rPr lang="ru-RU" dirty="0"/>
              <a:t> (исключаются функции</a:t>
            </a:r>
            <a:r>
              <a:rPr lang="ru-RU" dirty="0" smtClean="0"/>
              <a:t>);</a:t>
            </a:r>
            <a:endParaRPr lang="ru-RU" dirty="0"/>
          </a:p>
          <a:p>
            <a:pPr lvl="0"/>
            <a:r>
              <a:rPr lang="ru-RU" dirty="0" smtClean="0"/>
              <a:t>- </a:t>
            </a:r>
            <a:r>
              <a:rPr lang="ru-RU" b="1" dirty="0" smtClean="0"/>
              <a:t>длительность</a:t>
            </a:r>
            <a:r>
              <a:rPr lang="ru-RU" dirty="0" smtClean="0"/>
              <a:t> </a:t>
            </a:r>
            <a:r>
              <a:rPr lang="ru-RU" dirty="0"/>
              <a:t>работ (общая </a:t>
            </a:r>
            <a:r>
              <a:rPr lang="ru-RU" dirty="0" smtClean="0"/>
              <a:t>длительность не более 74 дней) </a:t>
            </a:r>
            <a:r>
              <a:rPr lang="ru-RU" dirty="0"/>
              <a:t>указывается </a:t>
            </a:r>
            <a:r>
              <a:rPr lang="ru-RU" b="1" dirty="0"/>
              <a:t>в</a:t>
            </a:r>
            <a:r>
              <a:rPr lang="ru-RU" dirty="0"/>
              <a:t> </a:t>
            </a:r>
            <a:r>
              <a:rPr lang="ru-RU" b="1" dirty="0"/>
              <a:t>рабочих</a:t>
            </a:r>
            <a:r>
              <a:rPr lang="ru-RU" dirty="0"/>
              <a:t> </a:t>
            </a:r>
            <a:r>
              <a:rPr lang="ru-RU" dirty="0" smtClean="0"/>
              <a:t>днях;</a:t>
            </a:r>
            <a:endParaRPr lang="ru-RU" dirty="0"/>
          </a:p>
          <a:p>
            <a:pPr lvl="0"/>
            <a:r>
              <a:rPr lang="ru-RU" dirty="0" smtClean="0"/>
              <a:t>- работы </a:t>
            </a:r>
            <a:r>
              <a:rPr lang="ru-RU" b="1" dirty="0"/>
              <a:t>с</a:t>
            </a:r>
            <a:r>
              <a:rPr lang="ru-RU" dirty="0"/>
              <a:t> </a:t>
            </a:r>
            <a:r>
              <a:rPr lang="ru-RU" b="1" dirty="0"/>
              <a:t>высокой</a:t>
            </a:r>
            <a:r>
              <a:rPr lang="ru-RU" dirty="0"/>
              <a:t> </a:t>
            </a:r>
            <a:r>
              <a:rPr lang="ru-RU" b="1" dirty="0"/>
              <a:t>длительностью</a:t>
            </a:r>
            <a:r>
              <a:rPr lang="ru-RU" dirty="0"/>
              <a:t> следует </a:t>
            </a:r>
            <a:r>
              <a:rPr lang="ru-RU" b="1" dirty="0" smtClean="0"/>
              <a:t>детализировать</a:t>
            </a:r>
            <a:r>
              <a:rPr lang="ru-RU" dirty="0" smtClean="0"/>
              <a:t>;</a:t>
            </a:r>
            <a:endParaRPr lang="ru-RU" dirty="0"/>
          </a:p>
          <a:p>
            <a:pPr lvl="0"/>
            <a:r>
              <a:rPr lang="ru-RU" dirty="0" smtClean="0"/>
              <a:t>- работы</a:t>
            </a:r>
            <a:r>
              <a:rPr lang="ru-RU" dirty="0"/>
              <a:t>, выполненные до момента утверждения базового плана управления должны быть отмечены в скобках после наименования работы («</a:t>
            </a:r>
            <a:r>
              <a:rPr lang="ru-RU" b="1" dirty="0"/>
              <a:t>выполнено</a:t>
            </a:r>
            <a:r>
              <a:rPr lang="ru-RU" dirty="0" smtClean="0"/>
              <a:t>»);</a:t>
            </a:r>
            <a:endParaRPr lang="ru-RU" dirty="0"/>
          </a:p>
          <a:p>
            <a:pPr lvl="0"/>
            <a:r>
              <a:rPr lang="ru-RU" dirty="0" smtClean="0"/>
              <a:t>- обратить </a:t>
            </a:r>
            <a:r>
              <a:rPr lang="ru-RU" dirty="0"/>
              <a:t>внимание на сроки, чтобы </a:t>
            </a:r>
            <a:r>
              <a:rPr lang="ru-RU" b="1" dirty="0"/>
              <a:t>не</a:t>
            </a:r>
            <a:r>
              <a:rPr lang="ru-RU" dirty="0"/>
              <a:t> </a:t>
            </a:r>
            <a:r>
              <a:rPr lang="ru-RU" b="1" dirty="0"/>
              <a:t>прошло</a:t>
            </a:r>
            <a:r>
              <a:rPr lang="ru-RU" dirty="0"/>
              <a:t> </a:t>
            </a:r>
            <a:r>
              <a:rPr lang="ru-RU" b="1" dirty="0"/>
              <a:t>более</a:t>
            </a:r>
            <a:r>
              <a:rPr lang="ru-RU" dirty="0"/>
              <a:t> </a:t>
            </a:r>
            <a:r>
              <a:rPr lang="ru-RU" b="1" dirty="0"/>
              <a:t>50</a:t>
            </a:r>
            <a:r>
              <a:rPr lang="ru-RU" b="1" dirty="0" smtClean="0"/>
              <a:t>%;</a:t>
            </a:r>
            <a:endParaRPr lang="ru-RU" b="1" dirty="0"/>
          </a:p>
          <a:p>
            <a:pPr lvl="0"/>
            <a:r>
              <a:rPr lang="ru-RU" dirty="0" smtClean="0"/>
              <a:t>- указываемый </a:t>
            </a:r>
            <a:r>
              <a:rPr lang="ru-RU" dirty="0"/>
              <a:t>подтверждающий документ должен подтверждать факт выполнения работы. </a:t>
            </a:r>
            <a:r>
              <a:rPr lang="ru-RU" b="1" dirty="0"/>
              <a:t>Приоритетны</a:t>
            </a:r>
            <a:r>
              <a:rPr lang="ru-RU" dirty="0"/>
              <a:t> </a:t>
            </a:r>
            <a:r>
              <a:rPr lang="ru-RU" b="1" dirty="0"/>
              <a:t>документы</a:t>
            </a:r>
            <a:r>
              <a:rPr lang="ru-RU" dirty="0"/>
              <a:t> </a:t>
            </a:r>
            <a:r>
              <a:rPr lang="ru-RU" b="1" dirty="0"/>
              <a:t>установленного</a:t>
            </a:r>
            <a:r>
              <a:rPr lang="ru-RU" dirty="0"/>
              <a:t> </a:t>
            </a:r>
            <a:r>
              <a:rPr lang="ru-RU" b="1" dirty="0" smtClean="0"/>
              <a:t>образца</a:t>
            </a:r>
            <a:r>
              <a:rPr lang="ru-RU" dirty="0" smtClean="0"/>
              <a:t>;</a:t>
            </a:r>
            <a:endParaRPr lang="ru-RU" dirty="0"/>
          </a:p>
          <a:p>
            <a:pPr lvl="0"/>
            <a:r>
              <a:rPr lang="ru-RU" dirty="0" smtClean="0"/>
              <a:t>- для </a:t>
            </a:r>
            <a:r>
              <a:rPr lang="ru-RU" dirty="0"/>
              <a:t>работ с федеральным, областным, местным финансированием необходимо в качестве подтверждающего указывать документы по расходованию средств (договоры, накладные, счет-фактуры и т.п</a:t>
            </a:r>
            <a:r>
              <a:rPr lang="ru-RU" dirty="0" smtClean="0"/>
              <a:t>.);</a:t>
            </a:r>
            <a:endParaRPr lang="ru-RU" dirty="0"/>
          </a:p>
          <a:p>
            <a:pPr lvl="0"/>
            <a:r>
              <a:rPr lang="ru-RU" dirty="0" smtClean="0"/>
              <a:t>- </a:t>
            </a:r>
            <a:r>
              <a:rPr lang="ru-RU" b="1" dirty="0" smtClean="0"/>
              <a:t>бюджет</a:t>
            </a:r>
            <a:r>
              <a:rPr lang="ru-RU" dirty="0" smtClean="0"/>
              <a:t> </a:t>
            </a:r>
            <a:r>
              <a:rPr lang="ru-RU" dirty="0"/>
              <a:t>проекта должен быть </a:t>
            </a:r>
            <a:r>
              <a:rPr lang="ru-RU" b="1" dirty="0"/>
              <a:t>расписан</a:t>
            </a:r>
            <a:r>
              <a:rPr lang="ru-RU" dirty="0"/>
              <a:t> по работам, должен соответствовать утвержденному в </a:t>
            </a:r>
            <a:r>
              <a:rPr lang="ru-RU" dirty="0" smtClean="0"/>
              <a:t>паспорте;</a:t>
            </a:r>
            <a:endParaRPr lang="ru-RU" dirty="0"/>
          </a:p>
          <a:p>
            <a:pPr lvl="0"/>
            <a:r>
              <a:rPr lang="ru-RU" dirty="0" smtClean="0"/>
              <a:t>- для </a:t>
            </a:r>
            <a:r>
              <a:rPr lang="ru-RU" dirty="0"/>
              <a:t>работ с нулевым бюджетом – в разделе «Бюджет» возможно указать только блоки </a:t>
            </a:r>
            <a:r>
              <a:rPr lang="ru-RU" dirty="0" smtClean="0"/>
              <a:t>работ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523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274" y="781566"/>
            <a:ext cx="8874126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600" dirty="0" smtClean="0"/>
              <a:t>- должно </a:t>
            </a:r>
            <a:r>
              <a:rPr lang="ru-RU" sz="1600" dirty="0"/>
              <a:t>быть корректно сформулировано </a:t>
            </a:r>
            <a:r>
              <a:rPr lang="ru-RU" sz="1600" b="1" dirty="0"/>
              <a:t>не</a:t>
            </a:r>
            <a:r>
              <a:rPr lang="ru-RU" sz="1600" dirty="0"/>
              <a:t> </a:t>
            </a:r>
            <a:r>
              <a:rPr lang="ru-RU" sz="1600" b="1" dirty="0"/>
              <a:t>менее</a:t>
            </a:r>
            <a:r>
              <a:rPr lang="ru-RU" sz="1600" dirty="0"/>
              <a:t> </a:t>
            </a:r>
            <a:r>
              <a:rPr lang="ru-RU" sz="1600" b="1" dirty="0"/>
              <a:t>3</a:t>
            </a:r>
            <a:r>
              <a:rPr lang="ru-RU" sz="1600" dirty="0"/>
              <a:t> </a:t>
            </a:r>
            <a:r>
              <a:rPr lang="ru-RU" sz="1600" b="1" dirty="0" smtClean="0"/>
              <a:t>рисков</a:t>
            </a:r>
            <a:r>
              <a:rPr lang="ru-RU" sz="1600" dirty="0" smtClean="0"/>
              <a:t>;</a:t>
            </a:r>
            <a:endParaRPr lang="ru-RU" sz="1600" dirty="0"/>
          </a:p>
          <a:p>
            <a:pPr marL="0" lvl="0" indent="0">
              <a:buNone/>
            </a:pPr>
            <a:r>
              <a:rPr lang="ru-RU" sz="1600" dirty="0" smtClean="0"/>
              <a:t>- в </a:t>
            </a:r>
            <a:r>
              <a:rPr lang="ru-RU" sz="1600" dirty="0"/>
              <a:t>графе «</a:t>
            </a:r>
            <a:r>
              <a:rPr lang="ru-RU" sz="1600" b="1" dirty="0"/>
              <a:t>Ожидаемые</a:t>
            </a:r>
            <a:r>
              <a:rPr lang="ru-RU" sz="1600" dirty="0"/>
              <a:t> </a:t>
            </a:r>
            <a:r>
              <a:rPr lang="ru-RU" sz="1600" b="1" dirty="0"/>
              <a:t>последствия</a:t>
            </a:r>
            <a:r>
              <a:rPr lang="ru-RU" sz="1600" dirty="0"/>
              <a:t>» описываются последствия риска по отношению к </a:t>
            </a:r>
            <a:r>
              <a:rPr lang="ru-RU" sz="1600" dirty="0" smtClean="0"/>
              <a:t>проекту;</a:t>
            </a:r>
            <a:endParaRPr lang="ru-RU" sz="1600" dirty="0"/>
          </a:p>
          <a:p>
            <a:pPr marL="0" lvl="0" indent="0">
              <a:buNone/>
            </a:pPr>
            <a:r>
              <a:rPr lang="ru-RU" sz="1600" dirty="0" smtClean="0"/>
              <a:t>- </a:t>
            </a:r>
            <a:r>
              <a:rPr lang="ru-RU" sz="1600" b="1" dirty="0" smtClean="0"/>
              <a:t>мероприятия</a:t>
            </a:r>
            <a:r>
              <a:rPr lang="ru-RU" sz="1600" dirty="0" smtClean="0"/>
              <a:t> </a:t>
            </a:r>
            <a:r>
              <a:rPr lang="ru-RU" sz="1600" b="1" dirty="0"/>
              <a:t>по</a:t>
            </a:r>
            <a:r>
              <a:rPr lang="ru-RU" sz="1600" dirty="0"/>
              <a:t> </a:t>
            </a:r>
            <a:r>
              <a:rPr lang="ru-RU" sz="1600" b="1" dirty="0" smtClean="0"/>
              <a:t>предупреждению</a:t>
            </a:r>
            <a:r>
              <a:rPr lang="ru-RU" sz="1600" dirty="0" smtClean="0"/>
              <a:t> </a:t>
            </a:r>
            <a:r>
              <a:rPr lang="ru-RU" sz="1600" b="1" dirty="0"/>
              <a:t>рисков</a:t>
            </a:r>
            <a:r>
              <a:rPr lang="ru-RU" sz="1600" dirty="0"/>
              <a:t> должны быть предусмотрены в </a:t>
            </a:r>
            <a:r>
              <a:rPr lang="ru-RU" sz="1600" b="1" dirty="0"/>
              <a:t>календарном</a:t>
            </a:r>
            <a:r>
              <a:rPr lang="ru-RU" sz="1600" dirty="0"/>
              <a:t> </a:t>
            </a:r>
            <a:r>
              <a:rPr lang="ru-RU" sz="1600" b="1" dirty="0"/>
              <a:t>плане-графике</a:t>
            </a:r>
            <a:r>
              <a:rPr lang="ru-RU" sz="1600" dirty="0"/>
              <a:t> </a:t>
            </a:r>
            <a:r>
              <a:rPr lang="ru-RU" sz="1600" dirty="0" smtClean="0"/>
              <a:t>работ;</a:t>
            </a:r>
            <a:endParaRPr lang="ru-RU" sz="1600" dirty="0"/>
          </a:p>
          <a:p>
            <a:pPr marL="0" lvl="0" indent="0">
              <a:buNone/>
            </a:pPr>
            <a:r>
              <a:rPr lang="ru-RU" sz="1600" dirty="0" smtClean="0"/>
              <a:t>- за </a:t>
            </a:r>
            <a:r>
              <a:rPr lang="ru-RU" sz="1600" dirty="0"/>
              <a:t>каждым мероприятием по предупреждению рисков должен быть </a:t>
            </a:r>
            <a:r>
              <a:rPr lang="ru-RU" sz="1600" b="1" dirty="0"/>
              <a:t>закреплен</a:t>
            </a:r>
            <a:r>
              <a:rPr lang="ru-RU" sz="1600" dirty="0"/>
              <a:t> </a:t>
            </a:r>
            <a:r>
              <a:rPr lang="ru-RU" sz="1600" b="1" dirty="0"/>
              <a:t>ответственный</a:t>
            </a:r>
            <a:r>
              <a:rPr lang="ru-RU" sz="1600" dirty="0"/>
              <a:t>, указаны действия в случае наступления </a:t>
            </a:r>
            <a:r>
              <a:rPr lang="ru-RU" sz="1600" dirty="0" smtClean="0"/>
              <a:t>риска;</a:t>
            </a:r>
            <a:endParaRPr lang="ru-RU" sz="1600" dirty="0"/>
          </a:p>
          <a:p>
            <a:pPr marL="0" lvl="0" indent="0">
              <a:buNone/>
            </a:pPr>
            <a:r>
              <a:rPr lang="ru-RU" sz="1600" dirty="0" smtClean="0"/>
              <a:t>- в </a:t>
            </a:r>
            <a:r>
              <a:rPr lang="ru-RU" sz="1600" dirty="0"/>
              <a:t>команде проекта не должно быть </a:t>
            </a:r>
            <a:r>
              <a:rPr lang="ru-RU" sz="1600" b="1" dirty="0"/>
              <a:t>лишних</a:t>
            </a:r>
            <a:r>
              <a:rPr lang="ru-RU" sz="1600" dirty="0"/>
              <a:t> </a:t>
            </a:r>
            <a:r>
              <a:rPr lang="ru-RU" sz="1600" b="1" dirty="0"/>
              <a:t>людей</a:t>
            </a:r>
            <a:r>
              <a:rPr lang="ru-RU" sz="1600" dirty="0"/>
              <a:t> (не выполняющих работы из календарного плана-графика</a:t>
            </a:r>
            <a:r>
              <a:rPr lang="ru-RU" sz="1600" dirty="0" smtClean="0"/>
              <a:t>);</a:t>
            </a:r>
            <a:endParaRPr lang="ru-RU" sz="1600" dirty="0"/>
          </a:p>
          <a:p>
            <a:pPr lvl="0">
              <a:buFontTx/>
              <a:buChar char="-"/>
            </a:pPr>
            <a:r>
              <a:rPr lang="ru-RU" sz="1600" dirty="0" smtClean="0"/>
              <a:t>в </a:t>
            </a:r>
            <a:r>
              <a:rPr lang="ru-RU" sz="1600" dirty="0"/>
              <a:t>команде проекта обязательны роли  </a:t>
            </a:r>
            <a:r>
              <a:rPr lang="ru-RU" sz="1600" b="1" dirty="0"/>
              <a:t>куратора, руководителя, оператор </a:t>
            </a:r>
            <a:r>
              <a:rPr lang="ru-RU" sz="1600" b="1" dirty="0" smtClean="0"/>
              <a:t>мониторинга</a:t>
            </a:r>
            <a:r>
              <a:rPr lang="ru-RU" sz="1600" dirty="0" smtClean="0"/>
              <a:t>;</a:t>
            </a:r>
          </a:p>
          <a:p>
            <a:pPr lvl="0">
              <a:buFontTx/>
              <a:buChar char="-"/>
            </a:pPr>
            <a:r>
              <a:rPr lang="ru-RU" sz="1600" dirty="0" smtClean="0"/>
              <a:t>Не более 2-х ролей (например ответственный за блок и член рабочей группы)</a:t>
            </a:r>
            <a:endParaRPr lang="ru-RU" sz="1600" dirty="0"/>
          </a:p>
          <a:p>
            <a:pPr marL="0" lvl="0" indent="0">
              <a:buNone/>
            </a:pPr>
            <a:r>
              <a:rPr lang="ru-RU" sz="1600" dirty="0" smtClean="0"/>
              <a:t>- </a:t>
            </a:r>
            <a:r>
              <a:rPr lang="ru-RU" sz="1600" b="1" dirty="0" smtClean="0"/>
              <a:t>ФИО</a:t>
            </a:r>
            <a:r>
              <a:rPr lang="ru-RU" sz="1600" dirty="0" smtClean="0"/>
              <a:t> </a:t>
            </a:r>
            <a:r>
              <a:rPr lang="ru-RU" sz="1600" dirty="0"/>
              <a:t>должны быть указаны полностью, указывается </a:t>
            </a:r>
            <a:r>
              <a:rPr lang="ru-RU" sz="1600" b="1" dirty="0"/>
              <a:t>должность и место </a:t>
            </a:r>
            <a:r>
              <a:rPr lang="ru-RU" sz="1600" b="1" dirty="0" smtClean="0"/>
              <a:t>работы</a:t>
            </a:r>
            <a:r>
              <a:rPr lang="ru-RU" sz="1600" dirty="0" smtClean="0"/>
              <a:t>;</a:t>
            </a:r>
            <a:endParaRPr lang="ru-RU" sz="1600" dirty="0"/>
          </a:p>
          <a:p>
            <a:pPr marL="0" lvl="0" indent="0">
              <a:buNone/>
            </a:pPr>
            <a:r>
              <a:rPr lang="ru-RU" sz="1600" dirty="0" smtClean="0"/>
              <a:t>- в </a:t>
            </a:r>
            <a:r>
              <a:rPr lang="ru-RU" sz="1600" dirty="0"/>
              <a:t>отношении куратора, руководителя, администратора и оператора мониторинга указывается только роль, для членов рабочей группы – только выполняемые в соответствии с планом-графиком </a:t>
            </a:r>
            <a:r>
              <a:rPr lang="ru-RU" sz="1600" dirty="0" smtClean="0"/>
              <a:t>работы;</a:t>
            </a:r>
            <a:endParaRPr lang="ru-RU" sz="1600" dirty="0"/>
          </a:p>
          <a:p>
            <a:pPr marL="0" lvl="0" indent="0">
              <a:buNone/>
            </a:pPr>
            <a:r>
              <a:rPr lang="ru-RU" sz="1600" dirty="0" smtClean="0"/>
              <a:t>- должны </a:t>
            </a:r>
            <a:r>
              <a:rPr lang="ru-RU" sz="1600" dirty="0"/>
              <a:t>быть указаны </a:t>
            </a:r>
            <a:r>
              <a:rPr lang="ru-RU" sz="1600" b="1" dirty="0" smtClean="0"/>
              <a:t>ранги</a:t>
            </a:r>
            <a:r>
              <a:rPr lang="ru-RU" sz="1600" dirty="0" smtClean="0"/>
              <a:t>;</a:t>
            </a:r>
            <a:endParaRPr lang="ru-RU" sz="1600" dirty="0"/>
          </a:p>
          <a:p>
            <a:pPr marL="0" lvl="0" indent="0">
              <a:buNone/>
            </a:pPr>
            <a:r>
              <a:rPr lang="ru-RU" sz="1600" dirty="0" smtClean="0"/>
              <a:t> -основанием </a:t>
            </a:r>
            <a:r>
              <a:rPr lang="ru-RU" sz="1600" dirty="0"/>
              <a:t>для участия должен быть указан </a:t>
            </a:r>
            <a:r>
              <a:rPr lang="ru-RU" sz="1600" b="1" dirty="0"/>
              <a:t>распорядительный документ </a:t>
            </a:r>
            <a:r>
              <a:rPr lang="ru-RU" sz="1600" dirty="0"/>
              <a:t>по месту работы </a:t>
            </a:r>
            <a:r>
              <a:rPr lang="ru-RU" sz="1600" dirty="0" smtClean="0"/>
              <a:t>сотрудника;</a:t>
            </a:r>
            <a:endParaRPr lang="ru-RU" sz="1600" dirty="0"/>
          </a:p>
          <a:p>
            <a:pPr marL="0" lvl="0" indent="0">
              <a:buNone/>
            </a:pPr>
            <a:r>
              <a:rPr lang="ru-RU" sz="1600" dirty="0" smtClean="0"/>
              <a:t> - </a:t>
            </a:r>
            <a:r>
              <a:rPr lang="ru-RU" sz="1600" b="1" dirty="0" smtClean="0"/>
              <a:t>детализация </a:t>
            </a:r>
            <a:r>
              <a:rPr lang="ru-RU" sz="1600" b="1" dirty="0"/>
              <a:t>в рамках разумного</a:t>
            </a:r>
            <a:r>
              <a:rPr lang="ru-RU" sz="1600" dirty="0"/>
              <a:t>, </a:t>
            </a:r>
            <a:r>
              <a:rPr lang="ru-RU" sz="1600" dirty="0" smtClean="0"/>
              <a:t>чтобы </a:t>
            </a:r>
            <a:r>
              <a:rPr lang="ru-RU" sz="1600" dirty="0"/>
              <a:t>блоки не содержали по 6 ступеней </a:t>
            </a:r>
            <a:r>
              <a:rPr lang="ru-RU" sz="1600" dirty="0" smtClean="0"/>
              <a:t>структуры.</a:t>
            </a:r>
            <a:endParaRPr lang="ru-RU" sz="1600" dirty="0"/>
          </a:p>
          <a:p>
            <a:endParaRPr lang="ru-RU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15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8720" y="336034"/>
            <a:ext cx="4543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Основные требования  к плану управления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4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75840" y="6492875"/>
            <a:ext cx="2057400" cy="365125"/>
          </a:xfrm>
        </p:spPr>
        <p:txBody>
          <a:bodyPr/>
          <a:lstStyle/>
          <a:p>
            <a:fld id="{0462C159-FFA6-4CE8-AC17-DC236D56BEB6}" type="slidenum">
              <a:rPr lang="ru-RU" smtClean="0"/>
              <a:t>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2066" y="142714"/>
            <a:ext cx="2078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ПАСПОРТ ПРОЕКТА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759"/>
            <a:ext cx="9144000" cy="555648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74171" y="1872343"/>
            <a:ext cx="3500846" cy="87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849189" y="5094514"/>
            <a:ext cx="2586445" cy="87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2708365" y="4171405"/>
            <a:ext cx="4737461" cy="261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4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49206"/>
            <a:ext cx="2057400" cy="365125"/>
          </a:xfrm>
        </p:spPr>
        <p:txBody>
          <a:bodyPr/>
          <a:lstStyle/>
          <a:p>
            <a:fld id="{0462C159-FFA6-4CE8-AC17-DC236D56BEB6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4221" y="17640"/>
            <a:ext cx="2078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ПАСПОРТ ПРОЕКТА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6800" y="4038600"/>
            <a:ext cx="222249" cy="13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8224" y="4914900"/>
            <a:ext cx="222249" cy="13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642"/>
            <a:ext cx="9144000" cy="590256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657600" y="2002969"/>
            <a:ext cx="583474" cy="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3600989" y="2486303"/>
            <a:ext cx="583474" cy="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7823563" y="2068283"/>
            <a:ext cx="583474" cy="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96783" y="2029096"/>
            <a:ext cx="4876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5%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0172" y="2529829"/>
            <a:ext cx="4876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5%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46469" y="5503805"/>
            <a:ext cx="237744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Цифры заносятся н</a:t>
            </a:r>
            <a:r>
              <a:rPr lang="ru-RU" sz="1000" b="1" dirty="0" smtClean="0">
                <a:solidFill>
                  <a:srgbClr val="FF0000"/>
                </a:solidFill>
              </a:rPr>
              <a:t>арастающим итогом (значения распределяются пропорционально)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68200" y="5676790"/>
            <a:ext cx="169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FF0000"/>
                </a:solidFill>
              </a:rPr>
              <a:t>Отчет руководителя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8596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66" y="690648"/>
            <a:ext cx="8774183" cy="44957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063549" y="1077998"/>
            <a:ext cx="1694200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FF0000"/>
                </a:solidFill>
              </a:rPr>
              <a:t>Вид подтверждения должен соответствовать работам по выполнению требований </a:t>
            </a:r>
          </a:p>
          <a:p>
            <a:pPr algn="ctr"/>
            <a:r>
              <a:rPr lang="ru-RU" sz="1000" dirty="0" smtClean="0">
                <a:solidFill>
                  <a:srgbClr val="FF0000"/>
                </a:solidFill>
              </a:rPr>
              <a:t>(если приказ то о чем?)</a:t>
            </a:r>
            <a:endParaRPr lang="ru-RU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55700"/>
            <a:ext cx="7886700" cy="5021263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 smtClean="0"/>
              <a:t>За основу берется презентация по итогам защиты проекта</a:t>
            </a:r>
          </a:p>
          <a:p>
            <a:pPr lvl="0"/>
            <a:r>
              <a:rPr lang="ru-RU" dirty="0" smtClean="0"/>
              <a:t>Цель </a:t>
            </a:r>
            <a:r>
              <a:rPr lang="ru-RU" dirty="0"/>
              <a:t>должна отражать </a:t>
            </a:r>
            <a:r>
              <a:rPr lang="ru-RU" b="1" dirty="0"/>
              <a:t>полезный социально-экономический эффект </a:t>
            </a:r>
            <a:r>
              <a:rPr lang="ru-RU" dirty="0"/>
              <a:t>и иметь </a:t>
            </a:r>
            <a:r>
              <a:rPr lang="ru-RU" b="1" dirty="0"/>
              <a:t>измеримые показатели.</a:t>
            </a:r>
          </a:p>
          <a:p>
            <a:pPr lvl="0"/>
            <a:r>
              <a:rPr lang="ru-RU" b="1" dirty="0"/>
              <a:t>Результат должен коррелироваться с целью</a:t>
            </a:r>
            <a:r>
              <a:rPr lang="ru-RU" dirty="0"/>
              <a:t>, и должен представлять собой квинтэссенцию цели и способа достижения (или цель достигнутая определенным способом)</a:t>
            </a:r>
          </a:p>
          <a:p>
            <a:pPr lvl="0"/>
            <a:r>
              <a:rPr lang="ru-RU" b="1" dirty="0"/>
              <a:t>Результат</a:t>
            </a:r>
            <a:r>
              <a:rPr lang="ru-RU" dirty="0"/>
              <a:t> должен представлять собой </a:t>
            </a:r>
            <a:r>
              <a:rPr lang="ru-RU" b="1" dirty="0"/>
              <a:t>измеримое выражение </a:t>
            </a:r>
            <a:r>
              <a:rPr lang="ru-RU" dirty="0"/>
              <a:t>полученного эффекта</a:t>
            </a:r>
          </a:p>
          <a:p>
            <a:pPr lvl="0"/>
            <a:r>
              <a:rPr lang="ru-RU" b="1" dirty="0"/>
              <a:t>Требования</a:t>
            </a:r>
            <a:r>
              <a:rPr lang="ru-RU" dirty="0"/>
              <a:t> к результату должны быть расписаны, иметь </a:t>
            </a:r>
            <a:r>
              <a:rPr lang="ru-RU" b="1" dirty="0"/>
              <a:t>количественное выражение</a:t>
            </a:r>
            <a:r>
              <a:rPr lang="ru-RU" dirty="0"/>
              <a:t>. </a:t>
            </a:r>
          </a:p>
          <a:p>
            <a:pPr lvl="0"/>
            <a:r>
              <a:rPr lang="ru-RU" dirty="0"/>
              <a:t>По э</a:t>
            </a:r>
            <a:r>
              <a:rPr lang="ru-RU" b="1" dirty="0"/>
              <a:t>кономическим</a:t>
            </a:r>
            <a:r>
              <a:rPr lang="ru-RU" dirty="0"/>
              <a:t> проектам должны быть указаны обязательные требования (</a:t>
            </a:r>
            <a:r>
              <a:rPr lang="ru-RU" b="1" dirty="0"/>
              <a:t>рабочие места, зарплата,  налоги, выработка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Для проектов инвестиционных количество подтверждающих документов подтверждения расходования средств не должно превышать 60% от общего количества</a:t>
            </a:r>
          </a:p>
          <a:p>
            <a:pPr lvl="0"/>
            <a:r>
              <a:rPr lang="ru-RU" dirty="0"/>
              <a:t>Указываемый </a:t>
            </a:r>
            <a:r>
              <a:rPr lang="ru-RU" b="1" dirty="0"/>
              <a:t>подтверждающий документ должен подтверждать заявленный результат </a:t>
            </a:r>
            <a:r>
              <a:rPr lang="ru-RU" dirty="0"/>
              <a:t>(требования). Приоритетны документы установленного образца.</a:t>
            </a:r>
          </a:p>
          <a:p>
            <a:pPr lvl="0"/>
            <a:r>
              <a:rPr lang="ru-RU" dirty="0"/>
              <a:t> Должен быть </a:t>
            </a:r>
            <a:r>
              <a:rPr lang="ru-RU" b="1" dirty="0"/>
              <a:t>расписан бюджет </a:t>
            </a:r>
            <a:r>
              <a:rPr lang="ru-RU" dirty="0"/>
              <a:t>проекта </a:t>
            </a:r>
            <a:r>
              <a:rPr lang="ru-RU" dirty="0" smtClean="0"/>
              <a:t>(«</a:t>
            </a:r>
            <a:r>
              <a:rPr lang="en-US" dirty="0" smtClean="0"/>
              <a:t>0</a:t>
            </a:r>
            <a:r>
              <a:rPr lang="ru-RU" dirty="0" smtClean="0"/>
              <a:t>» </a:t>
            </a:r>
            <a:r>
              <a:rPr lang="ru-RU" dirty="0"/>
              <a:t>– в случае нулевого)</a:t>
            </a:r>
          </a:p>
          <a:p>
            <a:pPr lvl="0"/>
            <a:r>
              <a:rPr lang="ru-RU" dirty="0"/>
              <a:t>Обратить внимание на </a:t>
            </a:r>
            <a:r>
              <a:rPr lang="ru-RU" b="1" dirty="0"/>
              <a:t>сроки</a:t>
            </a:r>
            <a:r>
              <a:rPr lang="ru-RU" dirty="0"/>
              <a:t>, чтобы </a:t>
            </a:r>
            <a:r>
              <a:rPr lang="ru-RU" b="1" dirty="0"/>
              <a:t>не</a:t>
            </a:r>
            <a:r>
              <a:rPr lang="ru-RU" dirty="0"/>
              <a:t> прошло </a:t>
            </a:r>
            <a:r>
              <a:rPr lang="ru-RU" b="1" dirty="0"/>
              <a:t>более 50</a:t>
            </a:r>
            <a:r>
              <a:rPr lang="ru-RU" b="1" dirty="0" smtClean="0"/>
              <a:t>%</a:t>
            </a:r>
            <a:r>
              <a:rPr lang="en-US" b="1" dirty="0" smtClean="0"/>
              <a:t> </a:t>
            </a:r>
            <a:r>
              <a:rPr lang="ru-RU" b="1" dirty="0" smtClean="0"/>
              <a:t>от даты начала реализации проекта</a:t>
            </a:r>
            <a:endParaRPr lang="ru-RU" b="1" dirty="0"/>
          </a:p>
          <a:p>
            <a:pPr lvl="0"/>
            <a:r>
              <a:rPr lang="ru-RU" b="1" dirty="0"/>
              <a:t>Отклонения</a:t>
            </a:r>
            <a:r>
              <a:rPr lang="ru-RU" dirty="0"/>
              <a:t> по срокам и по бюджету </a:t>
            </a:r>
            <a:r>
              <a:rPr lang="ru-RU" b="1" dirty="0" smtClean="0"/>
              <a:t>5</a:t>
            </a:r>
            <a:r>
              <a:rPr lang="ru-RU" b="1" dirty="0"/>
              <a:t>% </a:t>
            </a:r>
            <a:r>
              <a:rPr lang="ru-RU" dirty="0"/>
              <a:t>от общего количества дней/бюджета</a:t>
            </a:r>
          </a:p>
          <a:p>
            <a:pPr lvl="0"/>
            <a:r>
              <a:rPr lang="ru-RU" b="1" dirty="0"/>
              <a:t>Территория</a:t>
            </a:r>
            <a:r>
              <a:rPr lang="ru-RU" dirty="0"/>
              <a:t> реализации – указывается </a:t>
            </a:r>
            <a:r>
              <a:rPr lang="ru-RU" b="1" dirty="0"/>
              <a:t>место фактического проведения работ</a:t>
            </a:r>
            <a:r>
              <a:rPr lang="ru-RU" dirty="0"/>
              <a:t>.</a:t>
            </a:r>
          </a:p>
          <a:p>
            <a:r>
              <a:rPr lang="ru-RU" b="1" i="1" dirty="0" smtClean="0"/>
              <a:t>Уровень </a:t>
            </a:r>
            <a:r>
              <a:rPr lang="ru-RU" b="1" i="1" dirty="0"/>
              <a:t>сложности </a:t>
            </a:r>
            <a:r>
              <a:rPr lang="ru-RU" i="1" dirty="0"/>
              <a:t>необходимо пересмотреть в соответствии с распоряжением Губернатора Белгородской области от 22 июня 2012 года № 408-р «Об утверждении порядка определения уровня профессионального соответствия проектных специалистов</a:t>
            </a:r>
            <a:r>
              <a:rPr lang="ru-RU" i="1" dirty="0" smtClean="0"/>
              <a:t>»</a:t>
            </a:r>
          </a:p>
          <a:p>
            <a:r>
              <a:rPr lang="ru-RU" b="1" dirty="0"/>
              <a:t>Тип проекта </a:t>
            </a:r>
            <a:r>
              <a:rPr lang="ru-RU" dirty="0"/>
              <a:t>необходимо пересмотреть в соответствии с постановлением Губернатора Белгородской области от 12 января 2011 года № 2 «О формировании и использовании премиальных выплат участникам разработки и реализации </a:t>
            </a:r>
            <a:r>
              <a:rPr lang="ru-RU" dirty="0" smtClean="0"/>
              <a:t>проекта»</a:t>
            </a:r>
            <a:r>
              <a:rPr lang="ru-RU" dirty="0" smtClean="0"/>
              <a:t> </a:t>
            </a:r>
            <a:r>
              <a:rPr lang="ru-RU" dirty="0"/>
              <a:t>должен соответствовать содержанию</a:t>
            </a:r>
            <a:r>
              <a:rPr lang="ru-RU" dirty="0" smtClean="0"/>
              <a:t>. (организационный, бережливый и др.)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19400" y="475734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Основные требования к паспорту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516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462C159-FFA6-4CE8-AC17-DC236D56BEB6}" type="slidenum">
              <a:rPr lang="ru-RU" smtClean="0"/>
              <a:t>6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4625"/>
            <a:ext cx="9066155" cy="46265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2323" y="422031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ПЛАН УПРАВЛЕНИЯ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21" y="974089"/>
            <a:ext cx="8900346" cy="50291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6783" y="571419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ПЛАН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3255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06869" y="668215"/>
            <a:ext cx="402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Пример примечаний по плану графику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657"/>
            <a:ext cx="8995954" cy="48175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124" y="2318198"/>
            <a:ext cx="3103133" cy="68890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1393371" y="4319451"/>
            <a:ext cx="5747658" cy="95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831771" y="1355470"/>
            <a:ext cx="3213463" cy="204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1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C159-FFA6-4CE8-AC17-DC236D56BEB6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5" y="1141639"/>
            <a:ext cx="9013371" cy="521471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5486400" y="1532709"/>
            <a:ext cx="1567542" cy="296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950720" y="1772194"/>
            <a:ext cx="5103222" cy="3439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039291" y="2551612"/>
            <a:ext cx="3901440" cy="1306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882537" y="3552644"/>
            <a:ext cx="4171405" cy="1397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547360" y="3948387"/>
            <a:ext cx="1741714" cy="92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2621280" y="3957615"/>
            <a:ext cx="4467497" cy="5534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344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</TotalTime>
  <Words>686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Bookman Old Style</vt:lpstr>
      <vt:lpstr>Browallia New</vt:lpstr>
      <vt:lpstr>Calibri</vt:lpstr>
      <vt:lpstr>Calibri Light</vt:lpstr>
      <vt:lpstr>Candara</vt:lpstr>
      <vt:lpstr>Symbol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Бодруг А.Б.</cp:lastModifiedBy>
  <cp:revision>65</cp:revision>
  <cp:lastPrinted>2020-09-15T14:45:43Z</cp:lastPrinted>
  <dcterms:created xsi:type="dcterms:W3CDTF">2018-10-09T13:39:14Z</dcterms:created>
  <dcterms:modified xsi:type="dcterms:W3CDTF">2020-09-15T16:52:20Z</dcterms:modified>
</cp:coreProperties>
</file>