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203" r:id="rId1"/>
  </p:sldMasterIdLst>
  <p:notesMasterIdLst>
    <p:notesMasterId r:id="rId19"/>
  </p:notesMasterIdLst>
  <p:handoutMasterIdLst>
    <p:handoutMasterId r:id="rId20"/>
  </p:handoutMasterIdLst>
  <p:sldIdLst>
    <p:sldId id="734" r:id="rId2"/>
    <p:sldId id="735" r:id="rId3"/>
    <p:sldId id="769" r:id="rId4"/>
    <p:sldId id="770" r:id="rId5"/>
    <p:sldId id="771" r:id="rId6"/>
    <p:sldId id="772" r:id="rId7"/>
    <p:sldId id="773" r:id="rId8"/>
    <p:sldId id="782" r:id="rId9"/>
    <p:sldId id="774" r:id="rId10"/>
    <p:sldId id="781" r:id="rId11"/>
    <p:sldId id="775" r:id="rId12"/>
    <p:sldId id="761" r:id="rId13"/>
    <p:sldId id="686" r:id="rId14"/>
    <p:sldId id="777" r:id="rId15"/>
    <p:sldId id="778" r:id="rId16"/>
    <p:sldId id="779" r:id="rId17"/>
    <p:sldId id="678" r:id="rId18"/>
  </p:sldIdLst>
  <p:sldSz cx="12192000" cy="6858000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Олейникова С.В." initials="ОСВ" lastIdx="3" clrIdx="0"/>
  <p:cmAuthor id="1" name="Колесникова Ирина Геннадьевна" initials="КИГ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D7D31"/>
    <a:srgbClr val="DF519B"/>
    <a:srgbClr val="002060"/>
    <a:srgbClr val="44546A"/>
    <a:srgbClr val="2E6CA4"/>
    <a:srgbClr val="D35DB1"/>
    <a:srgbClr val="5B9BD5"/>
    <a:srgbClr val="AFABAB"/>
    <a:srgbClr val="0070C0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24" autoAdjust="0"/>
    <p:restoredTop sz="84120" autoAdjust="0"/>
  </p:normalViewPr>
  <p:slideViewPr>
    <p:cSldViewPr>
      <p:cViewPr varScale="1">
        <p:scale>
          <a:sx n="84" d="100"/>
          <a:sy n="84" d="100"/>
        </p:scale>
        <p:origin x="114" y="2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1" i="0" u="none" strike="noStrike" kern="1200" baseline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 smtClean="0">
                <a:solidFill>
                  <a:schemeClr val="bg2">
                    <a:lumMod val="25000"/>
                  </a:schemeClr>
                </a:solidFill>
                <a:effectLst/>
              </a:rPr>
              <a:t>Чтение дома вслух </a:t>
            </a:r>
          </a:p>
          <a:p>
            <a:pPr algn="ctr">
              <a:defRPr sz="1400">
                <a:solidFill>
                  <a:schemeClr val="bg2">
                    <a:lumMod val="25000"/>
                  </a:schemeClr>
                </a:solidFill>
              </a:defRPr>
            </a:pPr>
            <a:r>
              <a:rPr lang="ru-RU" sz="1400" dirty="0" smtClean="0">
                <a:solidFill>
                  <a:schemeClr val="bg2">
                    <a:lumMod val="25000"/>
                  </a:schemeClr>
                </a:solidFill>
                <a:effectLst/>
              </a:rPr>
              <a:t>( в % от числа опрошенных)</a:t>
            </a:r>
          </a:p>
          <a:p>
            <a:pPr algn="ctr">
              <a:defRPr sz="1400">
                <a:solidFill>
                  <a:schemeClr val="bg2">
                    <a:lumMod val="25000"/>
                  </a:schemeClr>
                </a:solidFill>
              </a:defRPr>
            </a:pPr>
            <a:endParaRPr lang="ru-RU" sz="1400" dirty="0">
              <a:solidFill>
                <a:schemeClr val="bg2">
                  <a:lumMod val="25000"/>
                </a:schemeClr>
              </a:solidFill>
            </a:endParaRPr>
          </a:p>
        </c:rich>
      </c:tx>
      <c:layout>
        <c:manualLayout>
          <c:xMode val="edge"/>
          <c:yMode val="edge"/>
          <c:x val="0.2125892359735120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1" i="0" u="none" strike="noStrike" kern="1200" baseline="0">
              <a:solidFill>
                <a:schemeClr val="bg2">
                  <a:lumMod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22794207343338099"/>
          <c:y val="0.10991843478745361"/>
          <c:w val="0.46096504074846223"/>
          <c:h val="0.72361031210181948"/>
        </c:manualLayout>
      </c:layout>
      <c:pieChart>
        <c:varyColors val="1"/>
        <c:ser>
          <c:idx val="0"/>
          <c:order val="0"/>
          <c:tx>
            <c:strRef>
              <c:f>Sheet1!$B$2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explosion val="3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-0.10911008115232866"/>
                  <c:y val="-0.1634019755566718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47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3179207084891184"/>
                  <c:y val="3.974373642078638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1,9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Sheet1!$A$3:$A$4</c:f>
              <c:strCache>
                <c:ptCount val="2"/>
                <c:pt idx="0">
                  <c:v>читают мамы</c:v>
                </c:pt>
                <c:pt idx="1">
                  <c:v>читают папы</c:v>
                </c:pt>
              </c:strCache>
            </c:strRef>
          </c:cat>
          <c:val>
            <c:numRef>
              <c:f>Sheet1!$B$3:$B$4</c:f>
              <c:numCache>
                <c:formatCode>General</c:formatCode>
                <c:ptCount val="2"/>
                <c:pt idx="0">
                  <c:v>47</c:v>
                </c:pt>
                <c:pt idx="1">
                  <c:v>1.9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1" i="0" u="none" strike="noStrike" kern="1200" baseline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 smtClean="0">
                <a:solidFill>
                  <a:schemeClr val="bg2">
                    <a:lumMod val="25000"/>
                  </a:schemeClr>
                </a:solidFill>
                <a:effectLst/>
              </a:rPr>
              <a:t>Чтение дома вслух </a:t>
            </a:r>
          </a:p>
          <a:p>
            <a:pPr algn="ctr">
              <a:defRPr sz="1400">
                <a:solidFill>
                  <a:schemeClr val="bg2">
                    <a:lumMod val="25000"/>
                  </a:schemeClr>
                </a:solidFill>
              </a:defRPr>
            </a:pPr>
            <a:r>
              <a:rPr lang="ru-RU" sz="1400" dirty="0" smtClean="0">
                <a:solidFill>
                  <a:schemeClr val="bg2">
                    <a:lumMod val="25000"/>
                  </a:schemeClr>
                </a:solidFill>
                <a:effectLst/>
              </a:rPr>
              <a:t>( в % от числа опрошенных)</a:t>
            </a:r>
          </a:p>
          <a:p>
            <a:pPr algn="ctr">
              <a:defRPr sz="1400">
                <a:solidFill>
                  <a:schemeClr val="bg2">
                    <a:lumMod val="25000"/>
                  </a:schemeClr>
                </a:solidFill>
              </a:defRPr>
            </a:pPr>
            <a:endParaRPr lang="ru-RU" sz="1400" dirty="0">
              <a:solidFill>
                <a:schemeClr val="bg2">
                  <a:lumMod val="25000"/>
                </a:schemeClr>
              </a:solidFill>
            </a:endParaRPr>
          </a:p>
        </c:rich>
      </c:tx>
      <c:layout>
        <c:manualLayout>
          <c:xMode val="edge"/>
          <c:yMode val="edge"/>
          <c:x val="0.2125892359735120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1" i="0" u="none" strike="noStrike" kern="1200" baseline="0">
              <a:solidFill>
                <a:schemeClr val="bg2">
                  <a:lumMod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22794207343338099"/>
          <c:y val="0.10991843478745361"/>
          <c:w val="0.46096504074846223"/>
          <c:h val="0.72361031210181948"/>
        </c:manualLayout>
      </c:layout>
      <c:pieChart>
        <c:varyColors val="1"/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="" xmlns:a16="http://schemas.microsoft.com/office/drawing/2014/main" id="{E747DA83-039A-48E1-88B9-A0CE1FED82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0939" cy="496888"/>
          </a:xfrm>
          <a:prstGeom prst="rect">
            <a:avLst/>
          </a:prstGeom>
        </p:spPr>
        <p:txBody>
          <a:bodyPr vert="horz" lIns="91287" tIns="45644" rIns="91287" bIns="4564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1A76A217-409C-40F1-AECC-AE8771618D3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28650" y="0"/>
            <a:ext cx="2930938" cy="496888"/>
          </a:xfrm>
          <a:prstGeom prst="rect">
            <a:avLst/>
          </a:prstGeom>
        </p:spPr>
        <p:txBody>
          <a:bodyPr vert="horz" lIns="91287" tIns="45644" rIns="91287" bIns="4564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7A035C5-92B7-4A93-AB19-C1DC20878EE4}" type="datetimeFigureOut">
              <a:rPr lang="ru-RU"/>
              <a:pPr>
                <a:defRPr/>
              </a:pPr>
              <a:t>10.09.2020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4842E30F-8DAD-4681-8D09-939B5C37C49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44040"/>
            <a:ext cx="2930939" cy="496887"/>
          </a:xfrm>
          <a:prstGeom prst="rect">
            <a:avLst/>
          </a:prstGeom>
        </p:spPr>
        <p:txBody>
          <a:bodyPr vert="horz" lIns="91287" tIns="45644" rIns="91287" bIns="4564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AB214481-B26F-4045-AE2F-B7E95436E77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28650" y="9444040"/>
            <a:ext cx="2930938" cy="496887"/>
          </a:xfrm>
          <a:prstGeom prst="rect">
            <a:avLst/>
          </a:prstGeom>
        </p:spPr>
        <p:txBody>
          <a:bodyPr vert="horz" wrap="square" lIns="91287" tIns="45644" rIns="91287" bIns="4564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4C20507-5713-44A2-9CAB-4028F21AE15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936473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="" xmlns:a16="http://schemas.microsoft.com/office/drawing/2014/main" id="{4C28E6AF-69BD-4150-98F7-445CDC2A95E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0939" cy="496888"/>
          </a:xfrm>
          <a:prstGeom prst="rect">
            <a:avLst/>
          </a:prstGeom>
        </p:spPr>
        <p:txBody>
          <a:bodyPr vert="horz" lIns="91287" tIns="45644" rIns="91287" bIns="4564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FF909514-B93A-440B-A4CD-C41A3ADC6F0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28650" y="0"/>
            <a:ext cx="2930938" cy="496888"/>
          </a:xfrm>
          <a:prstGeom prst="rect">
            <a:avLst/>
          </a:prstGeom>
        </p:spPr>
        <p:txBody>
          <a:bodyPr vert="horz" lIns="91287" tIns="45644" rIns="91287" bIns="4564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5F4446F-62DF-467A-8017-FC75604C714D}" type="datetimeFigureOut">
              <a:rPr lang="ru-RU"/>
              <a:pPr>
                <a:defRPr/>
              </a:pPr>
              <a:t>10.09.2020</a:t>
            </a:fld>
            <a:endParaRPr lang="ru-RU"/>
          </a:p>
        </p:txBody>
      </p:sp>
      <p:sp>
        <p:nvSpPr>
          <p:cNvPr id="4" name="Образ слайда 3">
            <a:extLst>
              <a:ext uri="{FF2B5EF4-FFF2-40B4-BE49-F238E27FC236}">
                <a16:creationId xmlns="" xmlns:a16="http://schemas.microsoft.com/office/drawing/2014/main" id="{6DD9D4C2-F21D-4D31-94E9-C7445797CAB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6675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7" tIns="45644" rIns="91287" bIns="45644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>
            <a:extLst>
              <a:ext uri="{FF2B5EF4-FFF2-40B4-BE49-F238E27FC236}">
                <a16:creationId xmlns="" xmlns:a16="http://schemas.microsoft.com/office/drawing/2014/main" id="{F233EFFC-E9BF-4F55-814B-C8FD968DFF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5646" y="4722814"/>
            <a:ext cx="5409874" cy="4473576"/>
          </a:xfrm>
          <a:prstGeom prst="rect">
            <a:avLst/>
          </a:prstGeom>
        </p:spPr>
        <p:txBody>
          <a:bodyPr vert="horz" lIns="91287" tIns="45644" rIns="91287" bIns="45644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55708B55-3477-48AA-9A66-C1B458F148D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444040"/>
            <a:ext cx="2930939" cy="496887"/>
          </a:xfrm>
          <a:prstGeom prst="rect">
            <a:avLst/>
          </a:prstGeom>
        </p:spPr>
        <p:txBody>
          <a:bodyPr vert="horz" lIns="91287" tIns="45644" rIns="91287" bIns="4564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6F860C6-3E59-4212-8DFE-CF4A1735D6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28650" y="9444040"/>
            <a:ext cx="2930938" cy="496887"/>
          </a:xfrm>
          <a:prstGeom prst="rect">
            <a:avLst/>
          </a:prstGeom>
        </p:spPr>
        <p:txBody>
          <a:bodyPr vert="horz" wrap="square" lIns="91287" tIns="45644" rIns="91287" bIns="4564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D2FA18F5-8169-48CE-9503-6D5C1E36F26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901464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A18F5-8169-48CE-9503-6D5C1E36F265}" type="slidenum">
              <a:rPr lang="ru-RU" altLang="ru-RU" smtClean="0"/>
              <a:pPr/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143305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A18F5-8169-48CE-9503-6D5C1E36F265}" type="slidenum">
              <a:rPr lang="ru-RU" altLang="ru-RU" smtClean="0"/>
              <a:pPr/>
              <a:t>12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883921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A18F5-8169-48CE-9503-6D5C1E36F265}" type="slidenum">
              <a:rPr lang="ru-RU" altLang="ru-RU" smtClean="0"/>
              <a:pPr/>
              <a:t>13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79573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A18F5-8169-48CE-9503-6D5C1E36F265}" type="slidenum">
              <a:rPr lang="ru-RU" altLang="ru-RU" smtClean="0"/>
              <a:pPr/>
              <a:t>14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844557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A18F5-8169-48CE-9503-6D5C1E36F265}" type="slidenum">
              <a:rPr lang="ru-RU" altLang="ru-RU" smtClean="0"/>
              <a:pPr/>
              <a:t>15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237771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A18F5-8169-48CE-9503-6D5C1E36F265}" type="slidenum">
              <a:rPr lang="ru-RU" altLang="ru-RU" smtClean="0"/>
              <a:pPr/>
              <a:t>16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48866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A18F5-8169-48CE-9503-6D5C1E36F265}" type="slidenum">
              <a:rPr lang="ru-RU" altLang="ru-RU" smtClean="0"/>
              <a:pPr/>
              <a:t>17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0601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A18F5-8169-48CE-9503-6D5C1E36F265}" type="slidenum">
              <a:rPr lang="ru-RU" altLang="ru-RU" smtClean="0"/>
              <a:pPr/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808950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A18F5-8169-48CE-9503-6D5C1E36F265}" type="slidenum">
              <a:rPr lang="ru-RU" altLang="ru-RU" smtClean="0"/>
              <a:pPr/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340000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A18F5-8169-48CE-9503-6D5C1E36F265}" type="slidenum">
              <a:rPr lang="ru-RU" altLang="ru-RU" smtClean="0"/>
              <a:pPr/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451367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A18F5-8169-48CE-9503-6D5C1E36F265}" type="slidenum">
              <a:rPr lang="ru-RU" altLang="ru-RU" smtClean="0"/>
              <a:pPr/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402018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A18F5-8169-48CE-9503-6D5C1E36F265}" type="slidenum">
              <a:rPr lang="ru-RU" altLang="ru-RU" smtClean="0"/>
              <a:pPr/>
              <a:t>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465878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A18F5-8169-48CE-9503-6D5C1E36F265}" type="slidenum">
              <a:rPr lang="ru-RU" altLang="ru-RU" smtClean="0"/>
              <a:pPr/>
              <a:t>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872125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A18F5-8169-48CE-9503-6D5C1E36F265}" type="slidenum">
              <a:rPr lang="ru-RU" altLang="ru-RU" smtClean="0"/>
              <a:pPr/>
              <a:t>10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554331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A18F5-8169-48CE-9503-6D5C1E36F265}" type="slidenum">
              <a:rPr lang="ru-RU" altLang="ru-RU" smtClean="0"/>
              <a:pPr/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31506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806B7B-C188-441A-835C-57C59C3C88A3}" type="datetime1">
              <a:rPr lang="ru-RU" smtClean="0"/>
              <a:pPr>
                <a:defRPr/>
              </a:pPr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CF515-600C-489E-A63F-8B3935A08F27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4040830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EBC5B4-221C-4101-B5A5-B9CDCF04B0B2}" type="datetime1">
              <a:rPr lang="ru-RU" smtClean="0"/>
              <a:pPr>
                <a:defRPr/>
              </a:pPr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FA63-ABEC-45A2-9955-5A8F7D960A05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031859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8E5E03-806A-42BB-B6F7-476A1AD97102}" type="datetime1">
              <a:rPr lang="ru-RU" smtClean="0"/>
              <a:pPr>
                <a:defRPr/>
              </a:pPr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3BA0F-54F9-4C35-9A6F-F8C7FB0E0313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0264153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D0D2AA-60CA-4B9F-B9AD-CEDC8B7F6894}" type="datetime1">
              <a:rPr lang="ru-RU" smtClean="0"/>
              <a:pPr>
                <a:defRPr/>
              </a:pPr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4B19-2B41-450D-AB4D-70A9271A9B2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437405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0919B2-945B-4E35-94D7-DA9933F0C358}" type="datetime1">
              <a:rPr lang="ru-RU" smtClean="0"/>
              <a:pPr>
                <a:defRPr/>
              </a:pPr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56815-6D38-42F1-8C4B-441A282F826A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5221814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A2EC24-B98B-4F0E-86B5-6FD4653B6F38}" type="datetime1">
              <a:rPr lang="ru-RU" smtClean="0"/>
              <a:pPr>
                <a:defRPr/>
              </a:pPr>
              <a:t>10.09.2020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D1275-4D37-4D92-869A-D1BDECBB1B07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6562471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8B2F69-0051-4B80-B2D1-7CE85C645299}" type="datetime1">
              <a:rPr lang="ru-RU" smtClean="0"/>
              <a:pPr>
                <a:defRPr/>
              </a:pPr>
              <a:t>10.09.2020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BB94A-0E1E-41CD-9F02-135719E89D82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4989197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B36B3F-0CA8-46BC-9304-B86FC811249E}" type="datetime1">
              <a:rPr lang="ru-RU" smtClean="0"/>
              <a:pPr>
                <a:defRPr/>
              </a:pPr>
              <a:t>10.09.2020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altLang="ru-RU" smtClean="0"/>
              <a:t>Эффективное управление временем и ресурсами.                                                                                            </a:t>
            </a:r>
            <a:fld id="{4DCE883A-0242-4E75-B4C1-F674D340AC73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222504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C856D7-0F99-4B1A-8458-EAFA5D1B3092}" type="datetime1">
              <a:rPr lang="ru-RU" smtClean="0"/>
              <a:pPr>
                <a:defRPr/>
              </a:pPr>
              <a:t>10.09.2020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CE7C-3B63-41DE-8A67-F410440F1B45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0704624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22D464-16C3-4F79-A246-0EA96187074F}" type="datetime1">
              <a:rPr lang="ru-RU" smtClean="0"/>
              <a:pPr>
                <a:defRPr/>
              </a:pPr>
              <a:t>10.09.2020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B2651-30ED-485C-B068-2012B6A7D682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8631676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0C26DD-4E9E-464E-9E34-744F51665A59}" type="datetime1">
              <a:rPr lang="ru-RU" smtClean="0"/>
              <a:pPr>
                <a:defRPr/>
              </a:pPr>
              <a:t>10.09.2020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AB143-E809-433A-AD60-1617B26B7D90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4669707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4D9A97A-31C9-4B4E-9B9F-29CCC572AA4D}" type="datetime1">
              <a:rPr lang="ru-RU" smtClean="0"/>
              <a:pPr>
                <a:defRPr/>
              </a:pPr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48912-8637-4BDF-B4C3-7982E58B611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21044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04" r:id="rId1"/>
    <p:sldLayoutId id="2147485205" r:id="rId2"/>
    <p:sldLayoutId id="2147485206" r:id="rId3"/>
    <p:sldLayoutId id="2147485207" r:id="rId4"/>
    <p:sldLayoutId id="2147485208" r:id="rId5"/>
    <p:sldLayoutId id="2147485209" r:id="rId6"/>
    <p:sldLayoutId id="2147485210" r:id="rId7"/>
    <p:sldLayoutId id="2147485211" r:id="rId8"/>
    <p:sldLayoutId id="2147485212" r:id="rId9"/>
    <p:sldLayoutId id="2147485213" r:id="rId10"/>
    <p:sldLayoutId id="214748521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nmo_bgdb@mail.ru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.xml"/><Relationship Id="rId5" Type="http://schemas.openxmlformats.org/officeDocument/2006/relationships/image" Target="../media/image3.jpeg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7.png"/><Relationship Id="rId3" Type="http://schemas.openxmlformats.org/officeDocument/2006/relationships/image" Target="../media/image1.jpeg"/><Relationship Id="rId7" Type="http://schemas.openxmlformats.org/officeDocument/2006/relationships/image" Target="../media/image12.pn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6.png"/><Relationship Id="rId9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.jpe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19.jpe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83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Рисунок 5" descr="Герб.gif">
            <a:extLst>
              <a:ext uri="{FF2B5EF4-FFF2-40B4-BE49-F238E27FC236}">
                <a16:creationId xmlns="" xmlns:a16="http://schemas.microsoft.com/office/drawing/2014/main" id="{7610281B-A033-4DF5-80CC-203EF0717F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68" y="266769"/>
            <a:ext cx="962806" cy="1146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Заголовок 3">
            <a:extLst>
              <a:ext uri="{FF2B5EF4-FFF2-40B4-BE49-F238E27FC236}">
                <a16:creationId xmlns="" xmlns:a16="http://schemas.microsoft.com/office/drawing/2014/main" id="{A414B779-928D-4BA7-AA28-96963DCBB9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074" y="2505898"/>
            <a:ext cx="11089232" cy="2323631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cap="all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Презентация проекта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RU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3100" b="1" cap="all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«читающий папа»: внедрение библиотечных приёмов по приобщению отцов к чтению.</a:t>
            </a:r>
            <a:r>
              <a:rPr lang="ru-RU" sz="31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RU" sz="31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</a:br>
            <a:endParaRPr lang="ru-RU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одзаголовок 4">
            <a:extLst>
              <a:ext uri="{FF2B5EF4-FFF2-40B4-BE49-F238E27FC236}">
                <a16:creationId xmlns="" xmlns:a16="http://schemas.microsoft.com/office/drawing/2014/main" id="{076036D8-C8A6-4F08-B720-3E69A6A1A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368" y="1412776"/>
            <a:ext cx="8458200" cy="823565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ru-RU" sz="1800" dirty="0" smtClean="0">
                <a:latin typeface="Calibri" panose="020F0502020204030204" pitchFamily="34" charset="0"/>
                <a:cs typeface="Arial" panose="020B0604020202020204" pitchFamily="34" charset="0"/>
              </a:rPr>
              <a:t>Управление </a:t>
            </a:r>
            <a:r>
              <a:rPr lang="ru-RU" sz="1800" dirty="0">
                <a:latin typeface="Calibri" panose="020F0502020204030204" pitchFamily="34" charset="0"/>
                <a:cs typeface="Arial" panose="020B0604020202020204" pitchFamily="34" charset="0"/>
              </a:rPr>
              <a:t>культуры Белгородской </a:t>
            </a:r>
            <a:r>
              <a:rPr lang="ru-RU" sz="1800" dirty="0" smtClean="0">
                <a:latin typeface="Calibri" panose="020F0502020204030204" pitchFamily="34" charset="0"/>
                <a:cs typeface="Arial" panose="020B0604020202020204" pitchFamily="34" charset="0"/>
              </a:rPr>
              <a:t>области</a:t>
            </a:r>
          </a:p>
          <a:p>
            <a:pPr algn="l">
              <a:defRPr/>
            </a:pPr>
            <a:r>
              <a:rPr lang="ru-RU" sz="1800" dirty="0" smtClean="0">
                <a:latin typeface="Calibri" panose="020F0502020204030204" pitchFamily="34" charset="0"/>
                <a:cs typeface="Arial" panose="020B0604020202020204" pitchFamily="34" charset="0"/>
              </a:rPr>
              <a:t>Белгородская государственная детская библиотека </a:t>
            </a:r>
            <a:r>
              <a:rPr lang="ru-RU" sz="1800" dirty="0" err="1" smtClean="0">
                <a:latin typeface="Calibri" panose="020F0502020204030204" pitchFamily="34" charset="0"/>
                <a:cs typeface="Arial" panose="020B0604020202020204" pitchFamily="34" charset="0"/>
              </a:rPr>
              <a:t>А.А.Лиханова</a:t>
            </a:r>
            <a:endParaRPr lang="ru-RU" sz="18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AC1C4318-7111-42FF-B94D-313E08429BC3}"/>
              </a:ext>
            </a:extLst>
          </p:cNvPr>
          <p:cNvSpPr txBox="1"/>
          <p:nvPr/>
        </p:nvSpPr>
        <p:spPr>
          <a:xfrm>
            <a:off x="278139" y="5433739"/>
            <a:ext cx="362817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 err="1" smtClean="0">
                <a:latin typeface="Calibri" panose="020F0502020204030204" pitchFamily="34" charset="0"/>
              </a:rPr>
              <a:t>Косарина</a:t>
            </a:r>
            <a:r>
              <a:rPr lang="ru-RU" sz="1600" b="1" dirty="0" smtClean="0">
                <a:latin typeface="Calibri" panose="020F0502020204030204" pitchFamily="34" charset="0"/>
              </a:rPr>
              <a:t> Ирина Ивановна, заведующая сектором организации проектной деятельности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F69E0396-ABDF-4E6D-A861-6C0220D482E5}"/>
              </a:ext>
            </a:extLst>
          </p:cNvPr>
          <p:cNvSpPr txBox="1"/>
          <p:nvPr/>
        </p:nvSpPr>
        <p:spPr>
          <a:xfrm>
            <a:off x="278139" y="6250675"/>
            <a:ext cx="196289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dirty="0">
                <a:latin typeface="Calibri" panose="020F0502020204030204" pitchFamily="34" charset="0"/>
              </a:rPr>
              <a:t>г. Белгород, </a:t>
            </a:r>
            <a:r>
              <a:rPr lang="ru-RU" sz="1400" dirty="0" smtClean="0">
                <a:latin typeface="Calibri" panose="020F0502020204030204" pitchFamily="34" charset="0"/>
              </a:rPr>
              <a:t>2020 </a:t>
            </a:r>
            <a:r>
              <a:rPr lang="ru-RU" sz="1400" dirty="0">
                <a:latin typeface="Calibri" panose="020F0502020204030204" pitchFamily="34" charset="0"/>
              </a:rPr>
              <a:t>год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0" y="2204864"/>
            <a:ext cx="12192000" cy="457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ln>
                <a:solidFill>
                  <a:schemeClr val="accent1"/>
                </a:solidFill>
              </a:ln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81652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208" y="0"/>
            <a:ext cx="12192000" cy="688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0" y="908720"/>
            <a:ext cx="12192000" cy="457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ln>
                <a:solidFill>
                  <a:schemeClr val="accent1"/>
                </a:solidFill>
              </a:ln>
              <a:solidFill>
                <a:schemeClr val="tx2"/>
              </a:solidFill>
            </a:endParaRPr>
          </a:p>
        </p:txBody>
      </p:sp>
      <p:sp>
        <p:nvSpPr>
          <p:cNvPr id="43" name="Заголовок 1">
            <a:extLst>
              <a:ext uri="{FF2B5EF4-FFF2-40B4-BE49-F238E27FC236}">
                <a16:creationId xmlns="" xmlns:a16="http://schemas.microsoft.com/office/drawing/2014/main" id="{9BB50234-C8D5-4605-B7F0-ED36C140047B}"/>
              </a:ext>
            </a:extLst>
          </p:cNvPr>
          <p:cNvSpPr txBox="1">
            <a:spLocks/>
          </p:cNvSpPr>
          <p:nvPr/>
        </p:nvSpPr>
        <p:spPr>
          <a:xfrm>
            <a:off x="556089" y="188640"/>
            <a:ext cx="8686800" cy="8382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pPr>
              <a:defRPr/>
            </a:pPr>
            <a:r>
              <a:rPr lang="ru-RU" sz="2000" dirty="0" smtClean="0">
                <a:latin typeface="Calibri" panose="020F0502020204030204" pitchFamily="34" charset="0"/>
              </a:rPr>
              <a:t>ОСНОВНЫЕ БЛОКИ РАБОТ ПРОЕКТА</a:t>
            </a:r>
            <a:br>
              <a:rPr lang="ru-RU" sz="2000" dirty="0" smtClean="0">
                <a:latin typeface="Calibri" panose="020F0502020204030204" pitchFamily="34" charset="0"/>
              </a:rPr>
            </a:br>
            <a:endParaRPr lang="ru-RU" sz="2000" dirty="0">
              <a:latin typeface="Calibri" panose="020F0502020204030204" pitchFamily="34" charset="0"/>
            </a:endParaRPr>
          </a:p>
        </p:txBody>
      </p:sp>
      <p:sp>
        <p:nvSpPr>
          <p:cNvPr id="28" name="Подзаголовок 2"/>
          <p:cNvSpPr txBox="1">
            <a:spLocks/>
          </p:cNvSpPr>
          <p:nvPr/>
        </p:nvSpPr>
        <p:spPr>
          <a:xfrm>
            <a:off x="5699909" y="211882"/>
            <a:ext cx="5400600" cy="628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</a:pPr>
            <a:endParaRPr lang="ru-RU" sz="1800" i="1" dirty="0">
              <a:solidFill>
                <a:srgbClr val="2E6CA4"/>
              </a:solidFill>
            </a:endParaRPr>
          </a:p>
        </p:txBody>
      </p:sp>
      <p:graphicFrame>
        <p:nvGraphicFramePr>
          <p:cNvPr id="7" name="Group 18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9583479"/>
              </p:ext>
            </p:extLst>
          </p:nvPr>
        </p:nvGraphicFramePr>
        <p:xfrm>
          <a:off x="251388" y="764704"/>
          <a:ext cx="11676807" cy="5725368"/>
        </p:xfrm>
        <a:graphic>
          <a:graphicData uri="http://schemas.openxmlformats.org/drawingml/2006/table">
            <a:tbl>
              <a:tblPr/>
              <a:tblGrid>
                <a:gridCol w="680737"/>
                <a:gridCol w="3853511"/>
                <a:gridCol w="1108481"/>
                <a:gridCol w="1265871"/>
                <a:gridCol w="1253404"/>
                <a:gridCol w="318188"/>
                <a:gridCol w="349544"/>
                <a:gridCol w="318995"/>
                <a:gridCol w="317593"/>
                <a:gridCol w="349490"/>
                <a:gridCol w="301499"/>
                <a:gridCol w="308358"/>
                <a:gridCol w="312784"/>
                <a:gridCol w="312784"/>
                <a:gridCol w="312784"/>
                <a:gridCol w="312784"/>
              </a:tblGrid>
              <a:tr h="5897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№</a:t>
                      </a:r>
                    </a:p>
                  </a:txBody>
                  <a:tcPr marL="91415" marR="91415"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Наименование</a:t>
                      </a:r>
                    </a:p>
                  </a:txBody>
                  <a:tcPr marL="91415" marR="91415"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pitchFamily="34" charset="0"/>
                        </a:rPr>
                        <a:t>Длительность, дней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5" marR="91415"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Начало</a:t>
                      </a:r>
                    </a:p>
                  </a:txBody>
                  <a:tcPr marL="91415" marR="91415"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Окончание</a:t>
                      </a:r>
                    </a:p>
                  </a:txBody>
                  <a:tcPr marL="91415" marR="91415"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5" marR="91415"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3" marR="91413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5" marR="91415"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07" marR="91407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07" marR="91407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304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05</a:t>
                      </a:r>
                    </a:p>
                  </a:txBody>
                  <a:tcPr marL="35997" marR="35997"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06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07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08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09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10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12</a:t>
                      </a:r>
                    </a:p>
                  </a:txBody>
                  <a:tcPr marL="35997" marR="35997"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03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5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2.4</a:t>
                      </a:r>
                    </a:p>
                  </a:txBody>
                  <a:tcPr marL="91415" marR="91415"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Организация и проведение областной литературной акции «Папа, почитай!»</a:t>
                      </a: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10</a:t>
                      </a:r>
                    </a:p>
                  </a:txBody>
                  <a:tcPr marL="91415" marR="91415"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ru-RU" sz="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marL="0" algn="ctr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15.06.2020</a:t>
                      </a:r>
                      <a:endParaRPr kumimoji="0" lang="ru-RU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ru-RU" sz="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marL="0" algn="ctr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26.06.2020</a:t>
                      </a:r>
                      <a:endParaRPr kumimoji="0" lang="ru-RU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5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2.5</a:t>
                      </a:r>
                    </a:p>
                  </a:txBody>
                  <a:tcPr marL="91415" marR="91415"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Проведение мероприятий на </a:t>
                      </a:r>
                      <a:r>
                        <a:rPr kumimoji="0"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коворкинг</a:t>
                      </a: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-территориях в библиотеках во 2 кв. 2020 г.</a:t>
                      </a: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15</a:t>
                      </a:r>
                    </a:p>
                  </a:txBody>
                  <a:tcPr marL="91415" marR="91415"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ru-RU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10.06.2020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ru-RU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30.06.2020</a:t>
                      </a:r>
                      <a:endParaRPr kumimoji="0" lang="ru-RU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5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2.6</a:t>
                      </a:r>
                    </a:p>
                  </a:txBody>
                  <a:tcPr marL="91415" marR="91415"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Проведение мероприятий на </a:t>
                      </a:r>
                      <a:r>
                        <a:rPr kumimoji="0"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коворкинг</a:t>
                      </a: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-территориях в библиотеках в 3 кв. 2020 г.</a:t>
                      </a: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37</a:t>
                      </a:r>
                    </a:p>
                  </a:txBody>
                  <a:tcPr marL="91415" marR="91415"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ru-RU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01.07.2020</a:t>
                      </a:r>
                      <a:endParaRPr kumimoji="0" lang="ru-RU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ru-RU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20.08.2020</a:t>
                      </a:r>
                      <a:endParaRPr kumimoji="0" lang="ru-RU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5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2.7</a:t>
                      </a:r>
                    </a:p>
                  </a:txBody>
                  <a:tcPr marL="91415" marR="91415"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Проведение муниципального фотоконкурса «Неразлучные друзья - папа, книга, я» </a:t>
                      </a: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20</a:t>
                      </a:r>
                    </a:p>
                  </a:txBody>
                  <a:tcPr marL="91415" marR="91415"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ru-RU" sz="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03.08.2020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ru-RU" sz="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31.08.2020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5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2.8</a:t>
                      </a:r>
                    </a:p>
                  </a:txBody>
                  <a:tcPr marL="91415" marR="91415"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Подготовка видео-интервью «Слово папы о книге и чтении»</a:t>
                      </a: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20</a:t>
                      </a:r>
                    </a:p>
                  </a:txBody>
                  <a:tcPr marL="91415" marR="91415"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ru-RU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17.08.2020</a:t>
                      </a:r>
                      <a:endParaRPr kumimoji="0" lang="ru-RU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ru-RU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14.09.2020</a:t>
                      </a:r>
                      <a:endParaRPr kumimoji="0" lang="ru-RU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5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2.9</a:t>
                      </a:r>
                    </a:p>
                  </a:txBody>
                  <a:tcPr marL="91415" marR="91415"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Работа в группе </a:t>
                      </a:r>
                      <a:r>
                        <a:rPr kumimoji="0"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ВКонтакте</a:t>
                      </a: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«Читающий папа»</a:t>
                      </a: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193</a:t>
                      </a:r>
                    </a:p>
                  </a:txBody>
                  <a:tcPr marL="91415" marR="91415"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ru-RU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marL="0" algn="ctr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01.06.2020</a:t>
                      </a:r>
                      <a:endParaRPr kumimoji="0" lang="ru-RU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ru-RU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marL="0" algn="ctr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01.03.2021</a:t>
                      </a:r>
                      <a:endParaRPr kumimoji="0" lang="ru-RU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4855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</a:t>
                      </a:r>
                    </a:p>
                  </a:txBody>
                  <a:tcPr marL="91415" marR="91415"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Проведение областного форума читающих отцов</a:t>
                      </a: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29</a:t>
                      </a:r>
                    </a:p>
                  </a:txBody>
                  <a:tcPr marL="91415" marR="91415"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ru-RU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21.09.2020</a:t>
                      </a:r>
                      <a:endParaRPr kumimoji="0" lang="ru-RU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ru-RU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30.10.2020</a:t>
                      </a:r>
                      <a:endParaRPr kumimoji="0" lang="ru-RU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5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</a:t>
                      </a:r>
                    </a:p>
                  </a:txBody>
                  <a:tcPr marL="91415" marR="91415"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Создание электронного ресурса «ПАПАТЕКА»</a:t>
                      </a: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150</a:t>
                      </a:r>
                    </a:p>
                  </a:txBody>
                  <a:tcPr marL="91415" marR="91415"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ru-RU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01.09.2020</a:t>
                      </a:r>
                      <a:endParaRPr kumimoji="0" lang="ru-RU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ru-RU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31.03.2021</a:t>
                      </a:r>
                      <a:endParaRPr kumimoji="0" lang="ru-RU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4855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5</a:t>
                      </a:r>
                    </a:p>
                  </a:txBody>
                  <a:tcPr marL="91415" marR="91415"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Разработка и издание методического пособия о внедрении методик проекта</a:t>
                      </a: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106</a:t>
                      </a:r>
                    </a:p>
                  </a:txBody>
                  <a:tcPr marL="91415" marR="91415"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ru-RU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02.11.2020</a:t>
                      </a:r>
                      <a:endParaRPr kumimoji="0" lang="ru-RU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ru-RU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31.03.2021</a:t>
                      </a:r>
                      <a:endParaRPr kumimoji="0" lang="ru-RU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4882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6</a:t>
                      </a:r>
                    </a:p>
                  </a:txBody>
                  <a:tcPr marL="91415" marR="91415"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Информационное сопровождение проекта</a:t>
                      </a: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207</a:t>
                      </a:r>
                    </a:p>
                  </a:txBody>
                  <a:tcPr marL="91415" marR="91415"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ru-RU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12.05.2020</a:t>
                      </a:r>
                      <a:endParaRPr kumimoji="0" lang="ru-RU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ru-RU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01.03.2021</a:t>
                      </a:r>
                      <a:endParaRPr kumimoji="0" lang="ru-RU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sp>
        <p:nvSpPr>
          <p:cNvPr id="8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568608" y="6544853"/>
            <a:ext cx="608338" cy="285750"/>
          </a:xfrm>
        </p:spPr>
        <p:txBody>
          <a:bodyPr/>
          <a:lstStyle/>
          <a:p>
            <a:pPr algn="ctr">
              <a:defRPr/>
            </a:pP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10</a:t>
            </a:r>
            <a:endParaRPr lang="ru-RU" sz="1400" b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1256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18"/>
            <a:ext cx="12192000" cy="688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0" y="908720"/>
            <a:ext cx="12192000" cy="457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ln>
                <a:solidFill>
                  <a:schemeClr val="accent1"/>
                </a:solidFill>
              </a:ln>
              <a:solidFill>
                <a:schemeClr val="tx2"/>
              </a:solidFill>
            </a:endParaRPr>
          </a:p>
        </p:txBody>
      </p:sp>
      <p:sp>
        <p:nvSpPr>
          <p:cNvPr id="43" name="Заголовок 1">
            <a:extLst>
              <a:ext uri="{FF2B5EF4-FFF2-40B4-BE49-F238E27FC236}">
                <a16:creationId xmlns="" xmlns:a16="http://schemas.microsoft.com/office/drawing/2014/main" id="{9BB50234-C8D5-4605-B7F0-ED36C140047B}"/>
              </a:ext>
            </a:extLst>
          </p:cNvPr>
          <p:cNvSpPr txBox="1">
            <a:spLocks/>
          </p:cNvSpPr>
          <p:nvPr/>
        </p:nvSpPr>
        <p:spPr>
          <a:xfrm>
            <a:off x="479376" y="110952"/>
            <a:ext cx="8686800" cy="8382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pPr>
              <a:defRPr/>
            </a:pPr>
            <a:r>
              <a:rPr lang="ru-RU" sz="2400" dirty="0" smtClean="0">
                <a:latin typeface="Calibri" panose="020F0502020204030204" pitchFamily="34" charset="0"/>
              </a:rPr>
              <a:t>Бюджет проекта</a:t>
            </a:r>
            <a:endParaRPr lang="ru-RU" sz="2400" dirty="0">
              <a:latin typeface="Calibri" panose="020F0502020204030204" pitchFamily="34" charset="0"/>
            </a:endParaRPr>
          </a:p>
        </p:txBody>
      </p:sp>
      <p:sp>
        <p:nvSpPr>
          <p:cNvPr id="28" name="Подзаголовок 2"/>
          <p:cNvSpPr txBox="1">
            <a:spLocks/>
          </p:cNvSpPr>
          <p:nvPr/>
        </p:nvSpPr>
        <p:spPr>
          <a:xfrm>
            <a:off x="5699909" y="211882"/>
            <a:ext cx="5400600" cy="628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</a:pPr>
            <a:endParaRPr lang="ru-RU" sz="1800" i="1" dirty="0">
              <a:solidFill>
                <a:srgbClr val="2E6CA4"/>
              </a:solidFill>
            </a:endParaRPr>
          </a:p>
        </p:txBody>
      </p:sp>
      <p:graphicFrame>
        <p:nvGraphicFramePr>
          <p:cNvPr id="6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1805821"/>
              </p:ext>
            </p:extLst>
          </p:nvPr>
        </p:nvGraphicFramePr>
        <p:xfrm>
          <a:off x="179388" y="1196975"/>
          <a:ext cx="11605244" cy="4368405"/>
        </p:xfrm>
        <a:graphic>
          <a:graphicData uri="http://schemas.openxmlformats.org/drawingml/2006/table">
            <a:tbl>
              <a:tblPr/>
              <a:tblGrid>
                <a:gridCol w="570897"/>
                <a:gridCol w="3329491"/>
                <a:gridCol w="864096"/>
                <a:gridCol w="1224136"/>
                <a:gridCol w="936104"/>
                <a:gridCol w="864096"/>
                <a:gridCol w="648072"/>
                <a:gridCol w="864096"/>
                <a:gridCol w="864096"/>
                <a:gridCol w="720080"/>
                <a:gridCol w="720080"/>
              </a:tblGrid>
              <a:tr h="552159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 marL="33373" marR="33373" marT="40399" marB="403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33373" marR="33373" marT="40399" marB="403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Бюджет проекта, </a:t>
                      </a:r>
                      <a:b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руб.</a:t>
                      </a:r>
                    </a:p>
                  </a:txBody>
                  <a:tcPr marL="33373" marR="33373" marT="40399" marB="403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Бюджетные источники</a:t>
                      </a:r>
                    </a:p>
                  </a:txBody>
                  <a:tcPr marL="33373" marR="33373" marT="40399" marB="403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33373" marR="33373" marT="40399" marB="403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33373" marR="33373" marT="40399" marB="403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33373" marR="33373" marT="40399" marB="403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3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Федеральный</a:t>
                      </a:r>
                    </a:p>
                  </a:txBody>
                  <a:tcPr marL="33373" marR="33373" marT="40399" marB="403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Областной</a:t>
                      </a:r>
                    </a:p>
                  </a:txBody>
                  <a:tcPr marL="33373" marR="33373" marT="40399" marB="403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Местный</a:t>
                      </a:r>
                    </a:p>
                  </a:txBody>
                  <a:tcPr marL="33373" marR="33373" marT="40399" marB="403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Собствен-ные</a:t>
                      </a:r>
                      <a:endParaRPr kumimoji="0" lang="ru-RU" alt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73" marR="33373" marT="40399" marB="403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Заемные</a:t>
                      </a:r>
                    </a:p>
                  </a:txBody>
                  <a:tcPr marL="33373" marR="33373" marT="40399" marB="403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/>
                        <a:t>Прочие</a:t>
                      </a:r>
                      <a:endParaRPr lang="ru-RU" sz="1300" b="1" dirty="0"/>
                    </a:p>
                  </a:txBody>
                  <a:tcPr marL="33373" marR="33373" marT="40399" marB="403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74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3233" marR="63233" marT="878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Проведение организационных мероприятий</a:t>
                      </a:r>
                    </a:p>
                  </a:txBody>
                  <a:tcPr marL="63233" marR="63233" marT="878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1.7</a:t>
                      </a:r>
                    </a:p>
                  </a:txBody>
                  <a:tcPr marL="63233" marR="63233" marT="878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Разработка и издание дневника чтения</a:t>
                      </a:r>
                    </a:p>
                  </a:txBody>
                  <a:tcPr marL="63233" marR="63233" marT="878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4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3233" marR="63233" marT="878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Организация библиотечных </a:t>
                      </a:r>
                      <a:r>
                        <a:rPr kumimoji="0" lang="ru-RU" altLang="ru-RU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коворкинг</a:t>
                      </a: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территорий «Читающий папа» в библиотеках области и БГДБ А.А. </a:t>
                      </a:r>
                      <a:r>
                        <a:rPr kumimoji="0" lang="ru-RU" altLang="ru-RU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Лиханова</a:t>
                      </a: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3233" marR="63233" marT="878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alt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alt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alt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alt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alt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alt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alt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3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altLang="ru-RU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4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3233" marR="63233" marT="878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Проведение областного форума отцов</a:t>
                      </a:r>
                    </a:p>
                  </a:txBody>
                  <a:tcPr marL="63233" marR="63233" marT="878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4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3233" marR="63233" marT="878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Создание электронного ресурса «ПАПАТЕКА»</a:t>
                      </a:r>
                    </a:p>
                  </a:txBody>
                  <a:tcPr marL="63233" marR="63233" marT="878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4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3233" marR="63233" marT="878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Разработка и издание методического пособия о внедрении методик проекта</a:t>
                      </a:r>
                    </a:p>
                  </a:txBody>
                  <a:tcPr marL="63233" marR="63233" marT="878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alt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alt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alt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alt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alt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alt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alt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3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altLang="ru-RU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alt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4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3233" marR="63233" marT="878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Информационное сопровождение проекта</a:t>
                      </a:r>
                    </a:p>
                  </a:txBody>
                  <a:tcPr marL="63233" marR="63233" marT="878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alt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alt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alt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alt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alt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alt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alt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3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altLang="ru-RU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80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3233" marR="63233" marT="878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Итого:</a:t>
                      </a:r>
                    </a:p>
                  </a:txBody>
                  <a:tcPr marL="63233" marR="63233" marT="878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40,0</a:t>
                      </a:r>
                    </a:p>
                  </a:txBody>
                  <a:tcPr marL="63233" marR="63233" marT="878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510819" y="6572250"/>
            <a:ext cx="654049" cy="285750"/>
          </a:xfrm>
        </p:spPr>
        <p:txBody>
          <a:bodyPr/>
          <a:lstStyle/>
          <a:p>
            <a:pPr algn="ctr">
              <a:defRPr/>
            </a:pP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11</a:t>
            </a:r>
            <a:endParaRPr lang="ru-RU" sz="1400" b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90076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8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400" y="406400"/>
            <a:ext cx="11582400" cy="8382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cap="all" dirty="0" smtClean="0">
                <a:solidFill>
                  <a:srgbClr val="44546A"/>
                </a:solidFill>
                <a:latin typeface="Calibri" panose="020F0502020204030204" pitchFamily="34" charset="0"/>
              </a:rPr>
              <a:t>Показатели социальной, БЮДЖЕТНОЙ и </a:t>
            </a:r>
            <a:br>
              <a:rPr lang="ru-RU" sz="2400" cap="all" dirty="0" smtClean="0">
                <a:solidFill>
                  <a:srgbClr val="44546A"/>
                </a:solidFill>
                <a:latin typeface="Calibri" panose="020F0502020204030204" pitchFamily="34" charset="0"/>
              </a:rPr>
            </a:br>
            <a:r>
              <a:rPr lang="ru-RU" sz="2400" cap="all" dirty="0" smtClean="0">
                <a:solidFill>
                  <a:srgbClr val="44546A"/>
                </a:solidFill>
                <a:latin typeface="Calibri" panose="020F0502020204030204" pitchFamily="34" charset="0"/>
              </a:rPr>
              <a:t>экономической эффективности проекта</a:t>
            </a:r>
            <a:r>
              <a:rPr lang="ru-RU" sz="3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ru-RU" sz="3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ru-RU" sz="30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537951" y="6541375"/>
            <a:ext cx="654049" cy="285750"/>
          </a:xfrm>
        </p:spPr>
        <p:txBody>
          <a:bodyPr/>
          <a:lstStyle/>
          <a:p>
            <a:pPr algn="ctr">
              <a:defRPr/>
            </a:pPr>
            <a:fld id="{FAF94C54-226A-4FF0-9677-AEECD0123142}" type="slidenum">
              <a:rPr lang="ru-RU" sz="1400" b="1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pPr algn="ctr">
                <a:defRPr/>
              </a:pPr>
              <a:t>12</a:t>
            </a:fld>
            <a:endParaRPr lang="ru-RU" sz="1400" b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67149"/>
              </p:ext>
            </p:extLst>
          </p:nvPr>
        </p:nvGraphicFramePr>
        <p:xfrm>
          <a:off x="314246" y="1484784"/>
          <a:ext cx="11614402" cy="32299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2289"/>
                <a:gridCol w="8498684"/>
                <a:gridCol w="1569808"/>
                <a:gridCol w="923621"/>
              </a:tblGrid>
              <a:tr h="297083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1</a:t>
                      </a:r>
                      <a:endParaRPr kumimoji="0" lang="ru-RU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48000" marR="48000" marT="18983" marB="18983"/>
                </a:tc>
                <a:tc gridSpan="3"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Социальная эффективность</a:t>
                      </a:r>
                      <a:endParaRPr kumimoji="0" lang="ru-RU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48000" marR="48000" marT="18983" marB="18983"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0" dirty="0"/>
                    </a:p>
                  </a:txBody>
                  <a:tcPr marL="91443" marR="144004" marT="45714" marB="45714"/>
                </a:tc>
                <a:tc hMerge="1">
                  <a:txBody>
                    <a:bodyPr/>
                    <a:lstStyle/>
                    <a:p>
                      <a:pPr algn="r"/>
                      <a:endParaRPr lang="ru-RU" sz="1800" b="1" dirty="0"/>
                    </a:p>
                  </a:txBody>
                  <a:tcPr marL="91443" marR="108000" marT="45714" marB="45714"/>
                </a:tc>
              </a:tr>
              <a:tr h="556199"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 smtClean="0">
                          <a:latin typeface="+mn-lt"/>
                        </a:rPr>
                        <a:t>1.1</a:t>
                      </a:r>
                      <a:endParaRPr lang="ru-RU" sz="1400" b="0" dirty="0">
                        <a:latin typeface="+mn-lt"/>
                      </a:endParaRPr>
                    </a:p>
                  </a:txBody>
                  <a:tcPr marL="48000" marR="48000" marT="18983" marB="1898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Охват населения социальными благами за период реализации проекта</a:t>
                      </a:r>
                      <a:endParaRPr kumimoji="0" lang="ru-RU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0" marR="48000" marT="18983" marB="1898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Тыс. чел. </a:t>
                      </a:r>
                      <a:endParaRPr lang="ru-RU" sz="1400" b="0" dirty="0">
                        <a:latin typeface="+mn-lt"/>
                      </a:endParaRPr>
                    </a:p>
                  </a:txBody>
                  <a:tcPr marL="48000" marR="48000" marT="18983" marB="1898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5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48000" marR="48000" marT="18983" marB="18983"/>
                </a:tc>
              </a:tr>
              <a:tr h="297083"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 smtClean="0">
                          <a:latin typeface="+mn-lt"/>
                        </a:rPr>
                        <a:t>1.2</a:t>
                      </a:r>
                      <a:endParaRPr lang="ru-RU" sz="1400" b="0" dirty="0">
                        <a:latin typeface="+mn-lt"/>
                      </a:endParaRPr>
                    </a:p>
                  </a:txBody>
                  <a:tcPr marL="48000" marR="48000" marT="18983" marB="1898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Новые рабочие места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marL="48000" marR="48000" marT="18983" marB="1898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+mn-lt"/>
                        </a:rPr>
                        <a:t>Ед.</a:t>
                      </a:r>
                      <a:endParaRPr lang="ru-RU" sz="1400" b="0" dirty="0">
                        <a:latin typeface="+mn-lt"/>
                      </a:endParaRPr>
                    </a:p>
                  </a:txBody>
                  <a:tcPr marL="48000" marR="48000" marT="18983" marB="1898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0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48000" marR="48000" marT="18983" marB="18983"/>
                </a:tc>
              </a:tr>
              <a:tr h="297083"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 smtClean="0">
                          <a:latin typeface="+mn-lt"/>
                        </a:rPr>
                        <a:t>1.3</a:t>
                      </a:r>
                      <a:endParaRPr lang="ru-RU" sz="1400" b="0" dirty="0">
                        <a:latin typeface="+mn-lt"/>
                      </a:endParaRPr>
                    </a:p>
                  </a:txBody>
                  <a:tcPr marL="48000" marR="48000" marT="18983" marB="1898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Средняя з/п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marL="48000" marR="48000" marT="18983" marB="1898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+mn-lt"/>
                        </a:rPr>
                        <a:t>Тыс. руб.</a:t>
                      </a:r>
                      <a:endParaRPr lang="ru-RU" sz="1400" dirty="0"/>
                    </a:p>
                  </a:txBody>
                  <a:tcPr marL="48000" marR="48000" marT="18983" marB="1898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0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48000" marR="48000" marT="18983" marB="18983"/>
                </a:tc>
              </a:tr>
              <a:tr h="297083"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 smtClean="0">
                          <a:latin typeface="+mn-lt"/>
                        </a:rPr>
                        <a:t>1.4</a:t>
                      </a:r>
                      <a:endParaRPr lang="ru-RU" sz="1400" b="0" dirty="0">
                        <a:latin typeface="+mn-lt"/>
                      </a:endParaRPr>
                    </a:p>
                  </a:txBody>
                  <a:tcPr marL="48000" marR="48000" marT="18983" marB="1898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+mn-lt"/>
                        </a:rPr>
                        <a:t>Месячный ФОТ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marL="48000" marR="48000" marT="18983" marB="1898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+mn-lt"/>
                        </a:rPr>
                        <a:t>Млн. руб.</a:t>
                      </a:r>
                      <a:endParaRPr lang="ru-RU" sz="1400" dirty="0"/>
                    </a:p>
                  </a:txBody>
                  <a:tcPr marL="48000" marR="48000" marT="18983" marB="1898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0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48000" marR="48000" marT="18983" marB="18983"/>
                </a:tc>
              </a:tr>
              <a:tr h="297083"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 smtClean="0">
                          <a:latin typeface="+mn-lt"/>
                        </a:rPr>
                        <a:t>1.5</a:t>
                      </a:r>
                      <a:endParaRPr lang="ru-RU" sz="1400" b="0" dirty="0">
                        <a:latin typeface="+mn-lt"/>
                      </a:endParaRPr>
                    </a:p>
                  </a:txBody>
                  <a:tcPr marL="48000" marR="48000" marT="18983" marB="1898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Годовой ФОТ</a:t>
                      </a:r>
                      <a:endParaRPr kumimoji="0" lang="ru-RU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0" marR="48000" marT="18983" marB="1898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+mn-lt"/>
                        </a:rPr>
                        <a:t>Млн. руб.</a:t>
                      </a:r>
                      <a:endParaRPr lang="ru-RU" sz="1400" dirty="0"/>
                    </a:p>
                  </a:txBody>
                  <a:tcPr marL="48000" marR="48000" marT="18983" marB="1898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0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48000" marR="48000" marT="18983" marB="18983"/>
                </a:tc>
              </a:tr>
              <a:tr h="297083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2</a:t>
                      </a:r>
                      <a:endParaRPr kumimoji="0" lang="ru-RU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48000" marR="48000" marT="18983" marB="18983"/>
                </a:tc>
                <a:tc gridSpan="3"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Бюджетная эффективность</a:t>
                      </a:r>
                      <a:endParaRPr kumimoji="0" lang="ru-RU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48000" marR="48000" marT="18983" marB="18983"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0" dirty="0"/>
                    </a:p>
                  </a:txBody>
                  <a:tcPr marL="91443" marR="144004" marT="45714" marB="45714"/>
                </a:tc>
                <a:tc hMerge="1">
                  <a:txBody>
                    <a:bodyPr/>
                    <a:lstStyle/>
                    <a:p>
                      <a:pPr algn="r"/>
                      <a:endParaRPr lang="ru-RU" sz="1800" b="1" dirty="0"/>
                    </a:p>
                  </a:txBody>
                  <a:tcPr marL="91443" marR="108000" marT="45714" marB="45714"/>
                </a:tc>
              </a:tr>
              <a:tr h="297083"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 smtClean="0">
                          <a:latin typeface="+mn-lt"/>
                        </a:rPr>
                        <a:t>2.1</a:t>
                      </a:r>
                      <a:endParaRPr lang="ru-RU" sz="1400" b="0" dirty="0">
                        <a:latin typeface="+mn-lt"/>
                      </a:endParaRPr>
                    </a:p>
                  </a:txBody>
                  <a:tcPr marL="48000" marR="48000" marT="18983" marB="18983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Участие бюджетных источников в проекте</a:t>
                      </a:r>
                      <a:endParaRPr kumimoji="0" lang="ru-RU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0" marR="48000" marT="18983" marB="1898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+mn-lt"/>
                        </a:rPr>
                        <a:t>Млн. руб.</a:t>
                      </a:r>
                    </a:p>
                  </a:txBody>
                  <a:tcPr marL="48000" marR="48000" marT="18983" marB="1898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8000" marR="48000" marT="18983" marB="18983"/>
                </a:tc>
              </a:tr>
              <a:tr h="297083"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 smtClean="0">
                          <a:latin typeface="+mn-lt"/>
                        </a:rPr>
                        <a:t>2.2</a:t>
                      </a:r>
                      <a:endParaRPr lang="ru-RU" sz="1400" b="0" dirty="0">
                        <a:latin typeface="+mn-lt"/>
                      </a:endParaRPr>
                    </a:p>
                  </a:txBody>
                  <a:tcPr marL="48000" marR="48000" marT="18983" marB="18983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Налоги в консолидированный бюджет области </a:t>
                      </a:r>
                      <a:endParaRPr kumimoji="0" lang="ru-RU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0" marR="48000" marT="18983" marB="1898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+mn-lt"/>
                        </a:rPr>
                        <a:t>Млн. руб.</a:t>
                      </a:r>
                    </a:p>
                  </a:txBody>
                  <a:tcPr marL="48000" marR="48000" marT="18983" marB="1898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0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48000" marR="48000" marT="18983" marB="18983"/>
                </a:tc>
              </a:tr>
              <a:tr h="297083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2.3</a:t>
                      </a:r>
                      <a:endParaRPr kumimoji="0" lang="ru-RU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0" marR="48000" marT="18983" marB="1898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Налог с 1 работника в консолидированный бюджет области </a:t>
                      </a:r>
                    </a:p>
                  </a:txBody>
                  <a:tcPr marL="48000" marR="48000" marT="18983" marB="1898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+mn-lt"/>
                        </a:rPr>
                        <a:t>Млн. руб.</a:t>
                      </a:r>
                      <a:endParaRPr lang="ru-RU" sz="1400" b="0" dirty="0">
                        <a:latin typeface="+mn-lt"/>
                      </a:endParaRPr>
                    </a:p>
                  </a:txBody>
                  <a:tcPr marL="48000" marR="48000" marT="18983" marB="1898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0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48000" marR="48000" marT="18983" marB="18983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0" y="908720"/>
            <a:ext cx="12192000" cy="457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ln>
                <a:solidFill>
                  <a:schemeClr val="accent1"/>
                </a:solidFill>
              </a:ln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88414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8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0" y="908720"/>
            <a:ext cx="12192000" cy="457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ln>
                <a:solidFill>
                  <a:schemeClr val="accent1"/>
                </a:solidFill>
              </a:ln>
              <a:solidFill>
                <a:schemeClr val="tx2"/>
              </a:solidFill>
            </a:endParaRPr>
          </a:p>
        </p:txBody>
      </p:sp>
      <p:sp>
        <p:nvSpPr>
          <p:cNvPr id="7" name="Номер слайда 3">
            <a:extLst>
              <a:ext uri="{FF2B5EF4-FFF2-40B4-BE49-F238E27FC236}">
                <a16:creationId xmlns="" xmlns:a16="http://schemas.microsoft.com/office/drawing/2014/main" id="{7A2CA6D1-019D-4430-A50F-120FC80F6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6196" y="6525345"/>
            <a:ext cx="504056" cy="332656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fld id="{3BBC0134-EB26-45D7-ACF2-4B2E42FB6F7C}" type="slidenum">
              <a:rPr lang="ru-RU" altLang="ru-RU" sz="1400" b="1">
                <a:solidFill>
                  <a:srgbClr val="23263C"/>
                </a:solidFill>
                <a:latin typeface="Calibri" panose="020F0502020204030204" pitchFamily="34" charset="0"/>
              </a:rPr>
              <a:pPr algn="ctr" eaLnBrk="1" hangingPunct="1"/>
              <a:t>13</a:t>
            </a:fld>
            <a:endParaRPr lang="ru-RU" altLang="ru-RU" sz="1400" b="1" dirty="0">
              <a:solidFill>
                <a:srgbClr val="23263C"/>
              </a:solidFill>
              <a:latin typeface="Calibri" panose="020F0502020204030204" pitchFamily="34" charset="0"/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9BB50234-C8D5-4605-B7F0-ED36C140047B}"/>
              </a:ext>
            </a:extLst>
          </p:cNvPr>
          <p:cNvSpPr txBox="1">
            <a:spLocks/>
          </p:cNvSpPr>
          <p:nvPr/>
        </p:nvSpPr>
        <p:spPr>
          <a:xfrm>
            <a:off x="479376" y="110952"/>
            <a:ext cx="8686800" cy="8382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pPr>
              <a:defRPr/>
            </a:pPr>
            <a:r>
              <a:rPr lang="ru-RU" sz="2400" dirty="0" smtClean="0">
                <a:latin typeface="Calibri" panose="020F0502020204030204" pitchFamily="34" charset="0"/>
              </a:rPr>
              <a:t>Команда проекта</a:t>
            </a:r>
            <a:endParaRPr lang="ru-RU" sz="2400" dirty="0">
              <a:latin typeface="Calibri" panose="020F050202020403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302385"/>
              </p:ext>
            </p:extLst>
          </p:nvPr>
        </p:nvGraphicFramePr>
        <p:xfrm>
          <a:off x="191344" y="776060"/>
          <a:ext cx="11809312" cy="578133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396286"/>
                <a:gridCol w="2916082"/>
                <a:gridCol w="4392488"/>
                <a:gridCol w="4104456"/>
              </a:tblGrid>
              <a:tr h="370473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№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355" marR="83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200" b="1" dirty="0" smtClean="0">
                          <a:effectLst/>
                        </a:rPr>
                        <a:t>ФИО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355" marR="83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200" b="1" dirty="0" smtClean="0">
                          <a:effectLst/>
                        </a:rPr>
                        <a:t>Должность и основное место работы</a:t>
                      </a:r>
                      <a:endParaRPr lang="ru-RU" sz="1200" b="1" dirty="0">
                        <a:effectLst/>
                      </a:endParaRPr>
                    </a:p>
                  </a:txBody>
                  <a:tcPr marL="8355" marR="83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200" b="1" dirty="0" smtClean="0">
                          <a:effectLst/>
                        </a:rPr>
                        <a:t>Выполняемые в проекте работы</a:t>
                      </a:r>
                    </a:p>
                  </a:txBody>
                  <a:tcPr marL="8355" marR="8355" marT="0" marB="0"/>
                </a:tc>
              </a:tr>
              <a:tr h="410259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55" marR="83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Курганский Константин Сергеевич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55" marR="8355" marT="0" marB="0"/>
                </a:tc>
                <a:tc>
                  <a:txBody>
                    <a:bodyPr/>
                    <a:lstStyle/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заместитель начальника департамента внутренней и кадровой политики области – начальник управления культуры области</a:t>
                      </a:r>
                    </a:p>
                  </a:txBody>
                  <a:tcPr marL="8355" marR="83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Куратор проекта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55" marR="8355" marT="0" marB="0"/>
                </a:tc>
              </a:tr>
              <a:tr h="446447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 smtClean="0">
                          <a:effectLst/>
                          <a:latin typeface="+mn-lt"/>
                          <a:ea typeface="+mn-ea"/>
                        </a:rPr>
                        <a:t>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355" marR="83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Петрова Татьяна </a:t>
                      </a:r>
                      <a:r>
                        <a:rPr lang="ru-RU" sz="1100" dirty="0" smtClean="0">
                          <a:effectLst/>
                        </a:rPr>
                        <a:t>Владимировна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355" marR="8355" marT="0" marB="0"/>
                </a:tc>
                <a:tc>
                  <a:txBody>
                    <a:bodyPr/>
                    <a:lstStyle/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</a:rPr>
                        <a:t>директор ГКУК «Белгородская государственная детская библиотека </a:t>
                      </a:r>
                    </a:p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</a:rPr>
                        <a:t>А.А. </a:t>
                      </a:r>
                      <a:r>
                        <a:rPr lang="ru-RU" sz="1100" dirty="0" err="1" smtClean="0">
                          <a:effectLst/>
                        </a:rPr>
                        <a:t>Лиханова</a:t>
                      </a:r>
                      <a:r>
                        <a:rPr lang="ru-RU" sz="1100" dirty="0" smtClean="0">
                          <a:effectLst/>
                        </a:rPr>
                        <a:t>»</a:t>
                      </a:r>
                      <a:endParaRPr lang="ru-RU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355" marR="83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>
                          <a:effectLst/>
                        </a:rPr>
                        <a:t>Руководитель проекта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355" marR="8355" marT="0" marB="0"/>
                </a:tc>
              </a:tr>
              <a:tr h="437316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 smtClean="0">
                          <a:effectLst/>
                          <a:latin typeface="+mn-lt"/>
                          <a:ea typeface="+mn-ea"/>
                        </a:rPr>
                        <a:t>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355" marR="8355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err="1">
                          <a:effectLst/>
                        </a:rPr>
                        <a:t>Косарина</a:t>
                      </a:r>
                      <a:r>
                        <a:rPr lang="ru-RU" sz="1100" kern="1200" dirty="0">
                          <a:effectLst/>
                        </a:rPr>
                        <a:t> Ирина </a:t>
                      </a:r>
                      <a:r>
                        <a:rPr lang="ru-RU" sz="1100" kern="1200" dirty="0" smtClean="0">
                          <a:effectLst/>
                        </a:rPr>
                        <a:t>Ивановна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8355" marR="835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effectLst/>
                        </a:rPr>
                        <a:t>заведующая сектором организации проектной деятельности ГКУК «Белгородская государственная детская библиотека А.А. </a:t>
                      </a:r>
                      <a:r>
                        <a:rPr lang="ru-RU" sz="1100" kern="1200" dirty="0" err="1" smtClean="0">
                          <a:effectLst/>
                        </a:rPr>
                        <a:t>Лиханова</a:t>
                      </a:r>
                      <a:r>
                        <a:rPr lang="ru-RU" sz="1100" kern="1200" dirty="0" smtClean="0">
                          <a:effectLst/>
                        </a:rPr>
                        <a:t>»</a:t>
                      </a: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8355" marR="83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Администратор проекта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355" marR="8355" marT="0" marB="0"/>
                </a:tc>
              </a:tr>
              <a:tr h="553757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 smtClean="0">
                          <a:effectLst/>
                          <a:latin typeface="+mn-lt"/>
                          <a:ea typeface="+mn-ea"/>
                        </a:rPr>
                        <a:t>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355" marR="83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Костина Светлана </a:t>
                      </a:r>
                      <a:r>
                        <a:rPr lang="ru-RU" sz="1100" dirty="0" smtClean="0">
                          <a:effectLst/>
                        </a:rPr>
                        <a:t>Юрьевна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355" marR="8355" marT="0" marB="0"/>
                </a:tc>
                <a:tc>
                  <a:txBody>
                    <a:bodyPr/>
                    <a:lstStyle/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</a:rPr>
                        <a:t>консультант отдела строительства, капитального ремонта и материально-технического обеспечения учреждений культуры </a:t>
                      </a:r>
                    </a:p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</a:rPr>
                        <a:t>и искусства</a:t>
                      </a:r>
                      <a:endParaRPr lang="ru-RU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355" marR="83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Оператор мониторинга проекта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355" marR="8355" marT="0" marB="0"/>
                </a:tc>
              </a:tr>
              <a:tr h="553757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55" marR="83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Горбатовская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Светлана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Михайловна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55" marR="8355" marT="0" marB="0"/>
                </a:tc>
                <a:tc>
                  <a:txBody>
                    <a:bodyPr/>
                    <a:lstStyle/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заместитель начальника управления - начальник отдела развития социально-культурной деятельности, библиотечного дела и взаимодействия с органами местного самоуправления управления культуры области</a:t>
                      </a:r>
                    </a:p>
                  </a:txBody>
                  <a:tcPr marL="8355" marR="83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Ответственный за подписание соглашения с Уполномоченным по правам ребенка в Белгородской области; организацию и проведение церемонии награждения лучших читающих пап муниципальных районов и городских округов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55" marR="8355" marT="0" marB="0"/>
                </a:tc>
              </a:tr>
              <a:tr h="553757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 smtClean="0">
                          <a:effectLst/>
                          <a:latin typeface="+mn-lt"/>
                          <a:ea typeface="+mn-ea"/>
                        </a:rPr>
                        <a:t>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355" marR="83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Кононова Елена </a:t>
                      </a:r>
                      <a:r>
                        <a:rPr lang="ru-RU" sz="1100" dirty="0" smtClean="0">
                          <a:effectLst/>
                        </a:rPr>
                        <a:t>Александровна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355" marR="8355" marT="0" marB="0"/>
                </a:tc>
                <a:tc>
                  <a:txBody>
                    <a:bodyPr/>
                    <a:lstStyle/>
                    <a:p>
                      <a:pPr indent="-6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консультант отдела развития музейного и библиотечного дела управления культуры области</a:t>
                      </a: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355" marR="83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 smtClean="0">
                          <a:effectLst/>
                        </a:rPr>
                        <a:t>Ответственный </a:t>
                      </a:r>
                      <a:r>
                        <a:rPr lang="ru-RU" sz="1100" dirty="0">
                          <a:effectLst/>
                        </a:rPr>
                        <a:t>за разработку распорядительных документов по сопровождению </a:t>
                      </a:r>
                      <a:r>
                        <a:rPr lang="ru-RU" sz="1100" dirty="0" smtClean="0">
                          <a:effectLst/>
                        </a:rPr>
                        <a:t>проекта, подготовку организационных</a:t>
                      </a:r>
                      <a:r>
                        <a:rPr lang="ru-RU" sz="1100" baseline="0" dirty="0" smtClean="0">
                          <a:effectLst/>
                        </a:rPr>
                        <a:t> </a:t>
                      </a:r>
                      <a:r>
                        <a:rPr lang="ru-RU" sz="1100" dirty="0" smtClean="0">
                          <a:effectLst/>
                        </a:rPr>
                        <a:t>писем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355" marR="8355" marT="0" marB="0"/>
                </a:tc>
              </a:tr>
              <a:tr h="407188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>
                          <a:effectLst/>
                          <a:latin typeface="+mn-lt"/>
                          <a:ea typeface="+mn-ea"/>
                        </a:rPr>
                        <a:t>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355" marR="83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Пятых Галина </a:t>
                      </a:r>
                      <a:r>
                        <a:rPr lang="ru-RU" sz="1100" dirty="0" smtClean="0">
                          <a:effectLst/>
                        </a:rPr>
                        <a:t>Анатольевна</a:t>
                      </a:r>
                    </a:p>
                  </a:txBody>
                  <a:tcPr marL="8355" marR="8355" marT="0" marB="0"/>
                </a:tc>
                <a:tc>
                  <a:txBody>
                    <a:bodyPr/>
                    <a:lstStyle/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Уполномоченный по правам ребенка в </a:t>
                      </a:r>
                    </a:p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</a:rPr>
                        <a:t>Белгородской области</a:t>
                      </a:r>
                      <a:endParaRPr lang="ru-RU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355" marR="83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Ответственный за блок работ по организации и проведению форума читающих отцов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355" marR="8355" marT="0" marB="0"/>
                </a:tc>
              </a:tr>
              <a:tr h="553757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>
                          <a:effectLst/>
                          <a:latin typeface="+mn-lt"/>
                          <a:ea typeface="+mn-ea"/>
                        </a:rPr>
                        <a:t>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355" marR="83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Фуглаев</a:t>
                      </a:r>
                      <a:r>
                        <a:rPr lang="ru-RU" sz="1100" dirty="0">
                          <a:effectLst/>
                        </a:rPr>
                        <a:t> Сергей </a:t>
                      </a:r>
                      <a:r>
                        <a:rPr lang="ru-RU" sz="1100" dirty="0" smtClean="0">
                          <a:effectLst/>
                        </a:rPr>
                        <a:t>Иванович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355" marR="8355" marT="0" marB="0"/>
                </a:tc>
                <a:tc>
                  <a:txBody>
                    <a:bodyPr/>
                    <a:lstStyle/>
                    <a:p>
                      <a:pPr indent="-6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председатель регионального Совета отцов, председатель межрегионального межотраслевого профессионального </a:t>
                      </a:r>
                    </a:p>
                    <a:p>
                      <a:pPr indent="-6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союза «Правда» </a:t>
                      </a: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355" marR="83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Ответственный </a:t>
                      </a:r>
                      <a:r>
                        <a:rPr lang="ru-RU" sz="1100" dirty="0" smtClean="0">
                          <a:effectLst/>
                        </a:rPr>
                        <a:t>за</a:t>
                      </a:r>
                      <a:r>
                        <a:rPr lang="ru-RU" sz="1100" baseline="0" dirty="0">
                          <a:effectLst/>
                        </a:rPr>
                        <a:t> </a:t>
                      </a:r>
                      <a:r>
                        <a:rPr lang="ru-RU" sz="1100" dirty="0" smtClean="0">
                          <a:effectLst/>
                        </a:rPr>
                        <a:t>разработку </a:t>
                      </a:r>
                      <a:r>
                        <a:rPr lang="ru-RU" sz="1100" dirty="0">
                          <a:effectLst/>
                        </a:rPr>
                        <a:t>бонусной </a:t>
                      </a:r>
                      <a:r>
                        <a:rPr lang="ru-RU" sz="1100" dirty="0" smtClean="0">
                          <a:effectLst/>
                        </a:rPr>
                        <a:t>программы,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осуществление координации взаимодействия с советами отцов муниципальных территорий в рамках проекта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355" marR="8355" marT="0" marB="0"/>
                </a:tc>
              </a:tr>
              <a:tr h="592492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>
                          <a:effectLst/>
                          <a:latin typeface="+mn-lt"/>
                          <a:ea typeface="+mn-ea"/>
                        </a:rPr>
                        <a:t>9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355" marR="83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Балабанова Марина </a:t>
                      </a:r>
                      <a:r>
                        <a:rPr lang="ru-RU" sz="1100" dirty="0" smtClean="0">
                          <a:effectLst/>
                        </a:rPr>
                        <a:t>Сергеевна </a:t>
                      </a:r>
                      <a:endParaRPr lang="ru-RU" sz="1100" dirty="0">
                        <a:effectLst/>
                      </a:endParaRPr>
                    </a:p>
                  </a:txBody>
                  <a:tcPr marL="8355" marR="8355" marT="0" marB="0"/>
                </a:tc>
                <a:tc>
                  <a:txBody>
                    <a:bodyPr/>
                    <a:lstStyle/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</a:rPr>
                        <a:t>начальник отдела по развитию цифровой культуры и информационному обеспечению ОГКУ «Центр бухгалтерского обслуживания и информационно-ресурсного обеспечения учреждений культуры»</a:t>
                      </a:r>
                    </a:p>
                  </a:txBody>
                  <a:tcPr marL="8355" marR="83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Ответственный за блок работ «Информационное сопровождение проекта</a:t>
                      </a:r>
                      <a:r>
                        <a:rPr lang="ru-RU" sz="1100" dirty="0" smtClean="0">
                          <a:effectLst/>
                        </a:rPr>
                        <a:t>».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355" marR="8355" marT="0" marB="0"/>
                </a:tc>
              </a:tr>
              <a:tr h="738342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 smtClean="0">
                          <a:effectLst/>
                          <a:latin typeface="+mn-lt"/>
                          <a:ea typeface="+mn-ea"/>
                        </a:rPr>
                        <a:t>10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355" marR="83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Хмыз</a:t>
                      </a:r>
                      <a:r>
                        <a:rPr lang="ru-RU" sz="1100" dirty="0">
                          <a:effectLst/>
                        </a:rPr>
                        <a:t> Майя </a:t>
                      </a:r>
                      <a:r>
                        <a:rPr lang="ru-RU" sz="1100" dirty="0" smtClean="0">
                          <a:effectLst/>
                        </a:rPr>
                        <a:t>Юрьевна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355" marR="8355" marT="0" marB="0"/>
                </a:tc>
                <a:tc>
                  <a:txBody>
                    <a:bodyPr/>
                    <a:lstStyle/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</a:rPr>
                        <a:t>консультант отдела по развитию цифровой культуры и информационному обеспечению ОГКУ «Центр бухгалтерского обслуживания и информационно-ресурсного обеспечения </a:t>
                      </a:r>
                    </a:p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</a:rPr>
                        <a:t>учреждений культуры»</a:t>
                      </a:r>
                      <a:endParaRPr lang="ru-RU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355" marR="8355" marT="0" marB="0"/>
                </a:tc>
                <a:tc>
                  <a:txBody>
                    <a:bodyPr/>
                    <a:lstStyle/>
                    <a:p>
                      <a:pPr marL="21590" marR="215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Ответственный за продвижение информации о проекте в АИС PROКУЛЬТУРА.РФ, взаимодействие с теле-радио компаниями, информационными интернет-агентствами, размещение информации на сайте УК, библиотеки.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355" marR="8355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8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0" y="908720"/>
            <a:ext cx="12192000" cy="457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ln>
                <a:solidFill>
                  <a:schemeClr val="accent1"/>
                </a:solidFill>
              </a:ln>
              <a:solidFill>
                <a:schemeClr val="tx2"/>
              </a:solidFill>
            </a:endParaRPr>
          </a:p>
        </p:txBody>
      </p:sp>
      <p:sp>
        <p:nvSpPr>
          <p:cNvPr id="7" name="Номер слайда 3">
            <a:extLst>
              <a:ext uri="{FF2B5EF4-FFF2-40B4-BE49-F238E27FC236}">
                <a16:creationId xmlns="" xmlns:a16="http://schemas.microsoft.com/office/drawing/2014/main" id="{7A2CA6D1-019D-4430-A50F-120FC80F6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6196" y="6525345"/>
            <a:ext cx="504056" cy="332656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fld id="{3BBC0134-EB26-45D7-ACF2-4B2E42FB6F7C}" type="slidenum">
              <a:rPr lang="ru-RU" altLang="ru-RU" sz="1400" b="1">
                <a:solidFill>
                  <a:srgbClr val="23263C"/>
                </a:solidFill>
                <a:latin typeface="Calibri" panose="020F0502020204030204" pitchFamily="34" charset="0"/>
              </a:rPr>
              <a:pPr algn="ctr" eaLnBrk="1" hangingPunct="1"/>
              <a:t>14</a:t>
            </a:fld>
            <a:endParaRPr lang="ru-RU" altLang="ru-RU" sz="1400" b="1" dirty="0">
              <a:solidFill>
                <a:srgbClr val="23263C"/>
              </a:solidFill>
              <a:latin typeface="Calibri" panose="020F0502020204030204" pitchFamily="34" charset="0"/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9BB50234-C8D5-4605-B7F0-ED36C140047B}"/>
              </a:ext>
            </a:extLst>
          </p:cNvPr>
          <p:cNvSpPr txBox="1">
            <a:spLocks/>
          </p:cNvSpPr>
          <p:nvPr/>
        </p:nvSpPr>
        <p:spPr>
          <a:xfrm>
            <a:off x="479376" y="2332"/>
            <a:ext cx="8686800" cy="8382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pPr>
              <a:defRPr/>
            </a:pPr>
            <a:r>
              <a:rPr lang="ru-RU" sz="2400" dirty="0" smtClean="0">
                <a:latin typeface="Calibri" panose="020F0502020204030204" pitchFamily="34" charset="0"/>
              </a:rPr>
              <a:t>Команда проекта</a:t>
            </a:r>
            <a:endParaRPr lang="ru-RU" sz="2400" dirty="0">
              <a:latin typeface="Calibri" panose="020F050202020403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359590"/>
              </p:ext>
            </p:extLst>
          </p:nvPr>
        </p:nvGraphicFramePr>
        <p:xfrm>
          <a:off x="119336" y="703164"/>
          <a:ext cx="11881320" cy="58941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364458"/>
                <a:gridCol w="2875902"/>
                <a:gridCol w="4320480"/>
                <a:gridCol w="4320480"/>
              </a:tblGrid>
              <a:tr h="1201608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11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9513" marR="295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Проскурина Ирина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Валерьевна 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9513" marR="29513" marT="0" marB="0"/>
                </a:tc>
                <a:tc>
                  <a:txBody>
                    <a:bodyPr/>
                    <a:lstStyle/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заместитель директора по научно-методической работе </a:t>
                      </a:r>
                    </a:p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ГКУК «Белгородская государственная детская библиотека</a:t>
                      </a:r>
                      <a:r>
                        <a:rPr lang="ru-RU" sz="1100" baseline="0" dirty="0" smtClean="0"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А.А. </a:t>
                      </a:r>
                      <a:r>
                        <a:rPr lang="ru-RU" sz="1100" dirty="0" err="1" smtClean="0">
                          <a:effectLst/>
                          <a:latin typeface="+mn-lt"/>
                        </a:rPr>
                        <a:t>Лиханова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»</a:t>
                      </a:r>
                    </a:p>
                    <a:p>
                      <a:pPr indent="-6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9513" marR="295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Ответственный за проведение организационных мероприятий по проекту, организацию работы библиотечных коворкинг-территорий «Читающий папа» в библиотеках области; разработку программы библиотечной площадки Форума читающих отцов, проведение библиотечной площадки и церемонии награждения лучших читающих пап муниципальных районов и городских округов; организацию публикаций в печатных информационных СМИ и профессиональных журналах.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9513" marR="29513" marT="0" marB="0"/>
                </a:tc>
              </a:tr>
              <a:tr h="570656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12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9513" marR="295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Кузнецова Марина </a:t>
                      </a:r>
                      <a:r>
                        <a:rPr lang="ru-RU" sz="1100" dirty="0" err="1" smtClean="0">
                          <a:effectLst/>
                          <a:latin typeface="+mn-lt"/>
                        </a:rPr>
                        <a:t>Камаровна</a:t>
                      </a:r>
                      <a:endParaRPr lang="ru-RU" sz="1100" dirty="0">
                        <a:effectLst/>
                        <a:latin typeface="+mn-lt"/>
                      </a:endParaRPr>
                    </a:p>
                  </a:txBody>
                  <a:tcPr marL="29513" marR="29513" marT="0" marB="0"/>
                </a:tc>
                <a:tc>
                  <a:txBody>
                    <a:bodyPr/>
                    <a:lstStyle/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заместитель директора по библиотечному обслуживанию ГКУК «Белгородская государственная детская библиотека</a:t>
                      </a:r>
                      <a:r>
                        <a:rPr lang="ru-RU" sz="1100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А.А. </a:t>
                      </a:r>
                      <a:r>
                        <a:rPr lang="ru-RU" sz="1100" dirty="0" err="1" smtClean="0">
                          <a:effectLst/>
                          <a:latin typeface="+mn-lt"/>
                        </a:rPr>
                        <a:t>Лиханова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»</a:t>
                      </a:r>
                    </a:p>
                  </a:txBody>
                  <a:tcPr marL="29513" marR="29513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Ответственный за проведение мероприятий на коворкинг-территориях «Читающий папа» в ГКУК БГДБ А.А. </a:t>
                      </a:r>
                      <a:r>
                        <a:rPr lang="ru-RU" sz="1100" dirty="0" err="1">
                          <a:effectLst/>
                          <a:latin typeface="+mn-lt"/>
                        </a:rPr>
                        <a:t>Лиханова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, взаимодействие с теле-радио компаниями.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9513" marR="29513" marT="0" marB="0"/>
                </a:tc>
              </a:tr>
              <a:tr h="1152128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13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9513" marR="295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Логвиненко Галина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Михайловна </a:t>
                      </a:r>
                      <a:endParaRPr lang="ru-RU" sz="1100" dirty="0">
                        <a:effectLst/>
                        <a:latin typeface="+mn-lt"/>
                      </a:endParaRPr>
                    </a:p>
                  </a:txBody>
                  <a:tcPr marL="29513" marR="29513" marT="0" marB="0"/>
                </a:tc>
                <a:tc>
                  <a:txBody>
                    <a:bodyPr/>
                    <a:lstStyle/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заведующая научно-методическим отделом </a:t>
                      </a:r>
                    </a:p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ГКУК «Белгородская государственная детская библиотека </a:t>
                      </a:r>
                    </a:p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А.А. </a:t>
                      </a:r>
                      <a:r>
                        <a:rPr lang="ru-RU" sz="1100" dirty="0" err="1" smtClean="0">
                          <a:effectLst/>
                          <a:latin typeface="+mn-lt"/>
                        </a:rPr>
                        <a:t>Лиханова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»</a:t>
                      </a:r>
                    </a:p>
                    <a:p>
                      <a:pPr indent="-6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9513" marR="295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Ответственный за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сопровождение 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организации библиотечного пространства в библиотеках для проведения работ по проекту; за проведение мероприятий на коворкинг-территориях в детских библиотеках области, организационных работ по подготовке библиотечной площадки Форума читающих отцов; разработку и издание методического пособия о внедрении методик проекта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.</a:t>
                      </a:r>
                      <a:endParaRPr lang="ru-RU" sz="1100" dirty="0">
                        <a:effectLst/>
                        <a:latin typeface="+mn-lt"/>
                      </a:endParaRPr>
                    </a:p>
                  </a:txBody>
                  <a:tcPr marL="29513" marR="29513" marT="0" marB="0"/>
                </a:tc>
              </a:tr>
              <a:tr h="792088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14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9513" marR="295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+mn-lt"/>
                        </a:rPr>
                        <a:t>Котягина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 Елена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Евгеньевна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9513" marR="295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заведующая отделом культурных программ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ГКУК «Белгородская государственная детская библиотека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А.А. </a:t>
                      </a:r>
                      <a:r>
                        <a:rPr lang="ru-RU" sz="1100" dirty="0" err="1" smtClean="0">
                          <a:effectLst/>
                          <a:latin typeface="+mn-lt"/>
                        </a:rPr>
                        <a:t>Лиханова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»</a:t>
                      </a:r>
                      <a:endParaRPr lang="ru-RU" sz="1100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indent="-6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9513" marR="295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Ответственный за проведение областной пиар акции «Приведи папу в библиотеку!»; за подготовку материалов о проекте в АИС PROКУЛЬТУРА.РФ, размещение информации в информационных интернет-агентствах, на сайте УК, библиотеки, в социальных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сетях</a:t>
                      </a:r>
                      <a:endParaRPr lang="ru-RU" sz="1100" dirty="0">
                        <a:effectLst/>
                        <a:latin typeface="+mn-lt"/>
                      </a:endParaRPr>
                    </a:p>
                  </a:txBody>
                  <a:tcPr marL="29513" marR="29513" marT="0" marB="0"/>
                </a:tc>
              </a:tr>
              <a:tr h="936104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15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9513" marR="295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Бухал Олеся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Николаевна 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9513" marR="29513" marT="0" marB="0"/>
                </a:tc>
                <a:tc>
                  <a:txBody>
                    <a:bodyPr/>
                    <a:lstStyle/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главный библиотекарь научно-методического отдела </a:t>
                      </a:r>
                    </a:p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ГКУК «Белгородская государственная детская библиотека </a:t>
                      </a:r>
                    </a:p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А.А. </a:t>
                      </a:r>
                      <a:r>
                        <a:rPr lang="ru-RU" sz="1100" dirty="0" err="1" smtClean="0">
                          <a:effectLst/>
                          <a:latin typeface="+mn-lt"/>
                        </a:rPr>
                        <a:t>Лиханова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»</a:t>
                      </a:r>
                      <a:endParaRPr lang="ru-RU" sz="1100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indent="-6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9513" marR="295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Ответственный за организацию и проведение мониторинга посещений библиотек области папами детей от 0 до 12 лет, областной литературной акции «Папа, почитай!»; создание электронного ресурса «ПАПАТЕКА»;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разработку 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и издание методического пособия о внедрении методик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проекта</a:t>
                      </a:r>
                      <a:endParaRPr lang="ru-RU" sz="1100" dirty="0">
                        <a:effectLst/>
                        <a:latin typeface="+mn-lt"/>
                      </a:endParaRPr>
                    </a:p>
                  </a:txBody>
                  <a:tcPr marL="29513" marR="29513" marT="0" marB="0"/>
                </a:tc>
              </a:tr>
              <a:tr h="576064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16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9513" marR="295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Измайлова Елена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Анатольевна 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9513" marR="29513" marT="0" marB="0"/>
                </a:tc>
                <a:tc>
                  <a:txBody>
                    <a:bodyPr/>
                    <a:lstStyle/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 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заведующая информационно-библиографическим отделом ГКУК «Белгородская государственная детская библиотека А.А. </a:t>
                      </a:r>
                      <a:r>
                        <a:rPr lang="ru-RU" sz="1100" dirty="0" err="1" smtClean="0">
                          <a:effectLst/>
                          <a:latin typeface="+mn-lt"/>
                        </a:rPr>
                        <a:t>Лиханова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»</a:t>
                      </a:r>
                      <a:endParaRPr lang="ru-RU" sz="1100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indent="-6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9513" marR="295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Ответственный за подготовку рекомендательных списков литературы по проекту; отбор и систематизация материала, составление библиографического списка для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электронного 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ресурса «ПАПАТЕКА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»</a:t>
                      </a:r>
                      <a:endParaRPr lang="ru-RU" sz="1100" dirty="0">
                        <a:effectLst/>
                        <a:latin typeface="+mn-lt"/>
                      </a:endParaRPr>
                    </a:p>
                  </a:txBody>
                  <a:tcPr marL="29513" marR="29513" marT="0" marB="0"/>
                </a:tc>
              </a:tr>
              <a:tr h="432048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17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3567" marR="435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+mn-lt"/>
                        </a:rPr>
                        <a:t>Галищева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 Татьяна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Викторовна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3567" marR="43567" marT="0" marB="0"/>
                </a:tc>
                <a:tc>
                  <a:txBody>
                    <a:bodyPr/>
                    <a:lstStyle/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главный библиотекарь научно-методического отдела ГКУК «Белгородская государственная детская библиотека</a:t>
                      </a:r>
                      <a:r>
                        <a:rPr lang="ru-RU" sz="1100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А.А. </a:t>
                      </a:r>
                      <a:r>
                        <a:rPr lang="ru-RU" sz="1100" dirty="0" err="1" smtClean="0">
                          <a:effectLst/>
                          <a:latin typeface="+mn-lt"/>
                        </a:rPr>
                        <a:t>Лиханова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»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3567" marR="435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Ответственный за оформление книжных экспозиций «Читаем вместе с папой», «Книги про пап» и «Книги для пап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»</a:t>
                      </a:r>
                      <a:endParaRPr lang="ru-RU" sz="1100" dirty="0">
                        <a:effectLst/>
                        <a:latin typeface="+mn-lt"/>
                      </a:endParaRPr>
                    </a:p>
                  </a:txBody>
                  <a:tcPr marL="43567" marR="4356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551313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8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Номер слайда 3">
            <a:extLst>
              <a:ext uri="{FF2B5EF4-FFF2-40B4-BE49-F238E27FC236}">
                <a16:creationId xmlns="" xmlns:a16="http://schemas.microsoft.com/office/drawing/2014/main" id="{7A2CA6D1-019D-4430-A50F-120FC80F6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6196" y="6525345"/>
            <a:ext cx="504056" cy="332656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fld id="{3BBC0134-EB26-45D7-ACF2-4B2E42FB6F7C}" type="slidenum">
              <a:rPr lang="ru-RU" altLang="ru-RU" sz="1400" b="1">
                <a:solidFill>
                  <a:srgbClr val="23263C"/>
                </a:solidFill>
                <a:latin typeface="Calibri" panose="020F0502020204030204" pitchFamily="34" charset="0"/>
              </a:rPr>
              <a:pPr algn="ctr" eaLnBrk="1" hangingPunct="1"/>
              <a:t>15</a:t>
            </a:fld>
            <a:endParaRPr lang="ru-RU" altLang="ru-RU" sz="1400" b="1" dirty="0">
              <a:solidFill>
                <a:srgbClr val="23263C"/>
              </a:solidFill>
              <a:latin typeface="Calibri" panose="020F0502020204030204" pitchFamily="34" charset="0"/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9BB50234-C8D5-4605-B7F0-ED36C140047B}"/>
              </a:ext>
            </a:extLst>
          </p:cNvPr>
          <p:cNvSpPr txBox="1">
            <a:spLocks/>
          </p:cNvSpPr>
          <p:nvPr/>
        </p:nvSpPr>
        <p:spPr>
          <a:xfrm>
            <a:off x="479376" y="44624"/>
            <a:ext cx="8686800" cy="8382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pPr>
              <a:defRPr/>
            </a:pPr>
            <a:r>
              <a:rPr lang="ru-RU" sz="2400" dirty="0" smtClean="0">
                <a:latin typeface="Calibri" panose="020F0502020204030204" pitchFamily="34" charset="0"/>
              </a:rPr>
              <a:t>Команда проекта</a:t>
            </a:r>
            <a:endParaRPr lang="ru-RU" sz="2400" dirty="0">
              <a:latin typeface="Calibri" panose="020F050202020403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144862"/>
              </p:ext>
            </p:extLst>
          </p:nvPr>
        </p:nvGraphicFramePr>
        <p:xfrm>
          <a:off x="191343" y="764704"/>
          <a:ext cx="11809313" cy="584021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360042"/>
                <a:gridCol w="2952327"/>
                <a:gridCol w="4176464"/>
                <a:gridCol w="4320480"/>
              </a:tblGrid>
              <a:tr h="582767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18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3567" marR="435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Алутина Ирина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Валерьевна </a:t>
                      </a:r>
                      <a:endParaRPr lang="ru-RU" sz="1100" dirty="0">
                        <a:effectLst/>
                        <a:latin typeface="+mn-lt"/>
                      </a:endParaRPr>
                    </a:p>
                  </a:txBody>
                  <a:tcPr marL="43567" marR="43567" marT="0" marB="0"/>
                </a:tc>
                <a:tc>
                  <a:txBody>
                    <a:bodyPr/>
                    <a:lstStyle/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ведущий библиотекарь научно-методического отдела ГКУК «Белгородская государственная детская библиотека А.А. </a:t>
                      </a:r>
                      <a:r>
                        <a:rPr lang="ru-RU" sz="1100" dirty="0" err="1" smtClean="0">
                          <a:effectLst/>
                          <a:latin typeface="+mn-lt"/>
                        </a:rPr>
                        <a:t>Лиханова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»</a:t>
                      </a:r>
                      <a:endParaRPr lang="ru-RU" sz="1100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indent="-6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3567" marR="435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Ответственный за разработку и издание дневника чтения; техническую обработку материала для выпуска электронного ресурса «ПАПАТЕКА»;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размещение фото-видео материалов о мероприятиях проекта в группе </a:t>
                      </a:r>
                      <a:r>
                        <a:rPr lang="ru-RU" sz="1100" dirty="0" err="1">
                          <a:effectLst/>
                          <a:latin typeface="+mn-lt"/>
                        </a:rPr>
                        <a:t>ВКонтакте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 «Читающий папа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»</a:t>
                      </a:r>
                      <a:endParaRPr lang="ru-RU" sz="1100" dirty="0">
                        <a:effectLst/>
                        <a:latin typeface="+mn-lt"/>
                      </a:endParaRPr>
                    </a:p>
                  </a:txBody>
                  <a:tcPr marL="43567" marR="43567" marT="0" marB="0"/>
                </a:tc>
              </a:tr>
              <a:tr h="582767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19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3567" marR="435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Морквин Дмитрий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Иванович</a:t>
                      </a:r>
                      <a:r>
                        <a:rPr lang="ru-RU" sz="1100" baseline="0" dirty="0" smtClean="0">
                          <a:effectLst/>
                          <a:latin typeface="+mn-lt"/>
                        </a:rPr>
                        <a:t> 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3567" marR="43567" marT="0" marB="0"/>
                </a:tc>
                <a:tc>
                  <a:txBody>
                    <a:bodyPr/>
                    <a:lstStyle/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ведущий инженер-программист ГКУК «Белгородская государственная детская библиотека А.А. </a:t>
                      </a:r>
                      <a:r>
                        <a:rPr lang="ru-RU" sz="1100" dirty="0" err="1" smtClean="0">
                          <a:effectLst/>
                          <a:latin typeface="+mn-lt"/>
                        </a:rPr>
                        <a:t>Лиханова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»</a:t>
                      </a:r>
                      <a:endParaRPr lang="ru-RU" sz="1100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3567" marR="435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Ответственный за размещение в Интернете и распространение электронного ресурса «ПАПАТЕКА»; проведение онлайн-трансляции работы библиотечной площадки в рамках форума читающих отцов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3567" marR="43567" marT="0" marB="0"/>
                </a:tc>
              </a:tr>
              <a:tr h="576064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 smtClean="0">
                          <a:effectLst/>
                          <a:latin typeface="+mn-lt"/>
                          <a:ea typeface="+mn-ea"/>
                        </a:rPr>
                        <a:t>20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3567" marR="435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n-lt"/>
                        </a:rPr>
                        <a:t>Васильева Светлана </a:t>
                      </a:r>
                      <a:r>
                        <a:rPr lang="ru-RU" sz="1100" dirty="0" smtClean="0">
                          <a:latin typeface="+mn-lt"/>
                        </a:rPr>
                        <a:t>Владимировна</a:t>
                      </a:r>
                      <a:endParaRPr lang="ru-RU" sz="1100" dirty="0">
                        <a:latin typeface="+mn-lt"/>
                      </a:endParaRPr>
                    </a:p>
                  </a:txBody>
                  <a:tcPr marL="43567" marR="43567" marT="0" marB="0"/>
                </a:tc>
                <a:tc>
                  <a:txBody>
                    <a:bodyPr/>
                    <a:lstStyle/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+mn-lt"/>
                        </a:rPr>
                        <a:t>заведующая отделом автоматизации и информатизации ГКУК «Белгородская государственная детская библиотека А.А. </a:t>
                      </a:r>
                      <a:r>
                        <a:rPr lang="ru-RU" sz="1100" dirty="0" err="1" smtClean="0">
                          <a:latin typeface="+mn-lt"/>
                        </a:rPr>
                        <a:t>Лиханова</a:t>
                      </a:r>
                      <a:r>
                        <a:rPr lang="ru-RU" sz="1100" dirty="0" smtClean="0">
                          <a:latin typeface="+mn-lt"/>
                        </a:rPr>
                        <a:t>»</a:t>
                      </a:r>
                    </a:p>
                  </a:txBody>
                  <a:tcPr marL="43567" marR="435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n-lt"/>
                        </a:rPr>
                        <a:t>Ответственный за изготовление рекламных </a:t>
                      </a:r>
                      <a:r>
                        <a:rPr lang="ru-RU" sz="1100" dirty="0" err="1">
                          <a:latin typeface="+mn-lt"/>
                        </a:rPr>
                        <a:t>флайеров</a:t>
                      </a:r>
                      <a:r>
                        <a:rPr lang="ru-RU" sz="1100" dirty="0">
                          <a:latin typeface="+mn-lt"/>
                        </a:rPr>
                        <a:t> с символикой проекта, разработку макета методического пособия о внедрении методик проекта</a:t>
                      </a:r>
                    </a:p>
                  </a:txBody>
                  <a:tcPr marL="43567" marR="43567" marT="0" marB="0"/>
                </a:tc>
              </a:tr>
              <a:tr h="400441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21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3567" marR="435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Максименко Ирина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Александровна 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3567" marR="43567" marT="0" marB="0"/>
                </a:tc>
                <a:tc>
                  <a:txBody>
                    <a:bodyPr/>
                    <a:lstStyle/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заместитель директора по работе с читателями-детьми </a:t>
                      </a:r>
                    </a:p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МБУК «ЦБ Алексеевского городского округа»</a:t>
                      </a:r>
                      <a:endParaRPr lang="ru-RU" sz="1100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3567" marR="435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Ответственный за проведение мероприятий в рамках проекта в библиотеках МБУК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«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ЦБ Алексеевского городского округа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»</a:t>
                      </a:r>
                      <a:endParaRPr lang="ru-RU" sz="1100" dirty="0">
                        <a:effectLst/>
                        <a:latin typeface="+mn-lt"/>
                      </a:endParaRPr>
                    </a:p>
                  </a:txBody>
                  <a:tcPr marL="43567" marR="43567" marT="0" marB="0"/>
                </a:tc>
              </a:tr>
              <a:tr h="400441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22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3567" marR="435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+mn-lt"/>
                        </a:rPr>
                        <a:t>Губаренко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 Ирина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Викторовна 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3567" marR="43567" marT="0" marB="0"/>
                </a:tc>
                <a:tc>
                  <a:txBody>
                    <a:bodyPr/>
                    <a:lstStyle/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заведующая центральной детской библиотекой им. А.П. Гайдара МБУК «ЦБС г. Белгорода»</a:t>
                      </a:r>
                      <a:endParaRPr lang="ru-RU" sz="1100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3567" marR="435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Ответственный за проведение мероприятий в рамках проекта в библиотеках МБУК «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ЦБС 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г. Белгорода»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3567" marR="43567" marT="0" marB="0"/>
                </a:tc>
              </a:tr>
              <a:tr h="381146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23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3567" marR="435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+mn-lt"/>
                        </a:rPr>
                        <a:t>Клыженко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 Анна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Викторовна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3567" marR="43567" marT="0" marB="0"/>
                </a:tc>
                <a:tc>
                  <a:txBody>
                    <a:bodyPr/>
                    <a:lstStyle/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директор детской библиотеки МУК «ЦБ Белгородского района»</a:t>
                      </a:r>
                      <a:endParaRPr lang="ru-RU" sz="1100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3567" marR="435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Ответственный за проведение мероприятий в рамках проекта в библиотеках МУК «ЦБ Белгородского района»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3567" marR="43567" marT="0" marB="0"/>
                </a:tc>
              </a:tr>
              <a:tr h="397975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24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3567" marR="435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Степанченко Светлана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Борисовна 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3567" marR="43567" marT="0" marB="0"/>
                </a:tc>
                <a:tc>
                  <a:txBody>
                    <a:bodyPr/>
                    <a:lstStyle/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заведующая центральной детской библиотекой МБУК «ЦБ Борисовского района им. П.Я. </a:t>
                      </a:r>
                      <a:r>
                        <a:rPr lang="ru-RU" sz="1100" dirty="0" err="1" smtClean="0">
                          <a:effectLst/>
                          <a:latin typeface="+mn-lt"/>
                        </a:rPr>
                        <a:t>Барвинского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»</a:t>
                      </a:r>
                      <a:endParaRPr lang="ru-RU" sz="1100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3567" marR="435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Ответственный за проведение мероприятий в рамках проекта в библиотеках МБУК «ЦБ Борисовского района им. П.Я. </a:t>
                      </a:r>
                      <a:r>
                        <a:rPr lang="ru-RU" sz="1100" dirty="0" err="1">
                          <a:effectLst/>
                          <a:latin typeface="+mn-lt"/>
                        </a:rPr>
                        <a:t>Барвинского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»</a:t>
                      </a:r>
                      <a:endParaRPr lang="ru-RU" sz="1100" dirty="0">
                        <a:effectLst/>
                        <a:latin typeface="+mn-lt"/>
                      </a:endParaRPr>
                    </a:p>
                  </a:txBody>
                  <a:tcPr marL="43567" marR="43567" marT="0" marB="0"/>
                </a:tc>
              </a:tr>
              <a:tr h="353507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25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3567" marR="435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Макарова Алла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Николаевна 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заместитель директора по работе с детьми </a:t>
                      </a:r>
                    </a:p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МКУК «</a:t>
                      </a:r>
                      <a:r>
                        <a:rPr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Валуйская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ЦБС» 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Ответственный за проведение мероприятий в рамках проекта в библиотеках МКУК «</a:t>
                      </a:r>
                      <a:r>
                        <a:rPr lang="ru-RU" sz="11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Валуйская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ЦБС»</a:t>
                      </a:r>
                    </a:p>
                  </a:txBody>
                  <a:tcPr marL="68580" marR="68580" marT="0" marB="0"/>
                </a:tc>
              </a:tr>
              <a:tr h="360040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26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3567" marR="435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Ерыгина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Ирина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Владимировна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заместитель директора по работе с читателями-детьми </a:t>
                      </a:r>
                    </a:p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МКУ «</a:t>
                      </a:r>
                      <a:r>
                        <a:rPr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Вейделевская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ЦБС»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Ответственный за проведение мероприятий в рамках проекта в библиотеках МКУ «</a:t>
                      </a:r>
                      <a:r>
                        <a:rPr lang="ru-RU" sz="11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Вейделевская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ЦБС»</a:t>
                      </a:r>
                    </a:p>
                  </a:txBody>
                  <a:tcPr marL="68580" marR="68580" marT="0" marB="0"/>
                </a:tc>
              </a:tr>
              <a:tr h="3925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27</a:t>
                      </a:r>
                    </a:p>
                    <a:p>
                      <a:pPr algn="ctr"/>
                      <a:endParaRPr lang="ru-RU" sz="1100" dirty="0">
                        <a:latin typeface="+mn-lt"/>
                      </a:endParaRPr>
                    </a:p>
                  </a:txBody>
                  <a:tcPr marL="43567" marR="435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Сафонова Елена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Николаевна 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7650" marR="47650" marT="0" marB="0"/>
                </a:tc>
                <a:tc>
                  <a:txBody>
                    <a:bodyPr/>
                    <a:lstStyle/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заместитель директора по работе с читателями-детьми </a:t>
                      </a:r>
                    </a:p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МКУК «ЦБ </a:t>
                      </a:r>
                      <a:r>
                        <a:rPr lang="ru-RU" sz="1100" dirty="0" err="1" smtClean="0">
                          <a:effectLst/>
                          <a:latin typeface="+mn-lt"/>
                        </a:rPr>
                        <a:t>Волоконовского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 района»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7650" marR="476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Ответственный за проведение мероприятий в рамках проекта в библиотеках МКУК «ЦБ </a:t>
                      </a:r>
                      <a:r>
                        <a:rPr lang="ru-RU" sz="1100" dirty="0" err="1">
                          <a:effectLst/>
                          <a:latin typeface="+mn-lt"/>
                        </a:rPr>
                        <a:t>Волоконовского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 района»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7650" marR="47650" marT="0" marB="0"/>
                </a:tc>
              </a:tr>
              <a:tr h="55495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n-lt"/>
                        </a:rPr>
                        <a:t>28</a:t>
                      </a:r>
                      <a:endParaRPr lang="ru-RU" sz="1100" dirty="0">
                        <a:latin typeface="+mn-lt"/>
                      </a:endParaRPr>
                    </a:p>
                  </a:txBody>
                  <a:tcPr marL="43567" marR="435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Горохова Наталья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Александровна </a:t>
                      </a:r>
                      <a:endParaRPr lang="ru-RU" sz="1100" dirty="0">
                        <a:effectLst/>
                        <a:latin typeface="+mn-lt"/>
                      </a:endParaRPr>
                    </a:p>
                  </a:txBody>
                  <a:tcPr marL="47650" marR="47650" marT="0" marB="0"/>
                </a:tc>
                <a:tc>
                  <a:txBody>
                    <a:bodyPr/>
                    <a:lstStyle/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директор МКУК «</a:t>
                      </a:r>
                      <a:r>
                        <a:rPr lang="ru-RU" sz="1100" dirty="0" err="1" smtClean="0">
                          <a:effectLst/>
                          <a:latin typeface="+mn-lt"/>
                        </a:rPr>
                        <a:t>Грайворонская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 детская библиотека»</a:t>
                      </a:r>
                      <a:endParaRPr lang="ru-RU" sz="1100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indent="-6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7650" marR="476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Ответственный за проведение мероприятий в рамках проекта в МКУК «</a:t>
                      </a:r>
                      <a:r>
                        <a:rPr lang="ru-RU" sz="1100" dirty="0" err="1">
                          <a:effectLst/>
                          <a:latin typeface="+mn-lt"/>
                        </a:rPr>
                        <a:t>Грайворонская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 детская библиотека» и в библиотеках МКУК «</a:t>
                      </a:r>
                      <a:r>
                        <a:rPr lang="ru-RU" sz="1100" dirty="0" err="1">
                          <a:effectLst/>
                          <a:latin typeface="+mn-lt"/>
                        </a:rPr>
                        <a:t>Грайворонская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 ЦРБ им. А.С. Пушкина»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7650" marR="47650" marT="0" marB="0"/>
                </a:tc>
              </a:tr>
              <a:tr h="343415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29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Сорокина Индира </a:t>
                      </a:r>
                      <a:r>
                        <a:rPr lang="ru-RU" sz="1100" dirty="0" err="1" smtClean="0">
                          <a:effectLst/>
                          <a:latin typeface="+mn-lt"/>
                        </a:rPr>
                        <a:t>Мусаевна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заместитель директора по работе с читателями-детьми </a:t>
                      </a:r>
                    </a:p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МБУК «ЦБС №1» </a:t>
                      </a:r>
                      <a:r>
                        <a:rPr lang="ru-RU" sz="1100" dirty="0" err="1" smtClean="0">
                          <a:effectLst/>
                          <a:latin typeface="+mn-lt"/>
                        </a:rPr>
                        <a:t>Губкинского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 городского округа</a:t>
                      </a:r>
                      <a:endParaRPr lang="ru-RU" sz="1100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Ответственный за проведение мероприятий в рамках проекта в библиотеках МБУК «ЦБС №1» </a:t>
                      </a:r>
                      <a:r>
                        <a:rPr lang="ru-RU" sz="1100" dirty="0" err="1">
                          <a:effectLst/>
                          <a:latin typeface="+mn-lt"/>
                        </a:rPr>
                        <a:t>Губкинского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 городского округа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1213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 smtClean="0">
                          <a:effectLst/>
                          <a:latin typeface="+mn-lt"/>
                          <a:ea typeface="+mn-ea"/>
                        </a:rPr>
                        <a:t>30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+mn-lt"/>
                        </a:rPr>
                        <a:t>Переверзева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 Валентина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Николаевна,</a:t>
                      </a:r>
                      <a:r>
                        <a:rPr lang="ru-RU" sz="1100" baseline="0" dirty="0" smtClean="0">
                          <a:effectLst/>
                          <a:latin typeface="+mn-lt"/>
                        </a:rPr>
                        <a:t> 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заместитель директора по работе с читателями-детьми </a:t>
                      </a:r>
                    </a:p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МБУК «ЦБС №2» </a:t>
                      </a:r>
                      <a:r>
                        <a:rPr lang="ru-RU" sz="1100" dirty="0" err="1" smtClean="0">
                          <a:effectLst/>
                          <a:latin typeface="+mn-lt"/>
                        </a:rPr>
                        <a:t>Губкинского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 городского округа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Ответственный за проведение мероприятий в рамках проекта в библиотеках МБУК «ЦБС №2» </a:t>
                      </a:r>
                      <a:r>
                        <a:rPr lang="ru-RU" sz="1100" dirty="0" err="1">
                          <a:effectLst/>
                          <a:latin typeface="+mn-lt"/>
                        </a:rPr>
                        <a:t>Губкинского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 городского округа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933249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8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0" y="908720"/>
            <a:ext cx="12192000" cy="457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ln>
                <a:solidFill>
                  <a:schemeClr val="accent1"/>
                </a:solidFill>
              </a:ln>
              <a:solidFill>
                <a:schemeClr val="tx2"/>
              </a:solidFill>
            </a:endParaRPr>
          </a:p>
        </p:txBody>
      </p:sp>
      <p:sp>
        <p:nvSpPr>
          <p:cNvPr id="7" name="Номер слайда 3">
            <a:extLst>
              <a:ext uri="{FF2B5EF4-FFF2-40B4-BE49-F238E27FC236}">
                <a16:creationId xmlns="" xmlns:a16="http://schemas.microsoft.com/office/drawing/2014/main" id="{7A2CA6D1-019D-4430-A50F-120FC80F6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6196" y="6525345"/>
            <a:ext cx="504056" cy="332656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fld id="{3BBC0134-EB26-45D7-ACF2-4B2E42FB6F7C}" type="slidenum">
              <a:rPr lang="ru-RU" altLang="ru-RU" sz="1400" b="1">
                <a:solidFill>
                  <a:srgbClr val="23263C"/>
                </a:solidFill>
                <a:latin typeface="Calibri" panose="020F0502020204030204" pitchFamily="34" charset="0"/>
              </a:rPr>
              <a:pPr algn="ctr" eaLnBrk="1" hangingPunct="1"/>
              <a:t>16</a:t>
            </a:fld>
            <a:endParaRPr lang="ru-RU" altLang="ru-RU" sz="1400" b="1" dirty="0">
              <a:solidFill>
                <a:srgbClr val="23263C"/>
              </a:solidFill>
              <a:latin typeface="Calibri" panose="020F0502020204030204" pitchFamily="34" charset="0"/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9BB50234-C8D5-4605-B7F0-ED36C140047B}"/>
              </a:ext>
            </a:extLst>
          </p:cNvPr>
          <p:cNvSpPr txBox="1">
            <a:spLocks/>
          </p:cNvSpPr>
          <p:nvPr/>
        </p:nvSpPr>
        <p:spPr>
          <a:xfrm>
            <a:off x="479376" y="110952"/>
            <a:ext cx="8686800" cy="8382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pPr>
              <a:defRPr/>
            </a:pPr>
            <a:r>
              <a:rPr lang="ru-RU" sz="2400" dirty="0" smtClean="0">
                <a:latin typeface="Calibri" panose="020F0502020204030204" pitchFamily="34" charset="0"/>
              </a:rPr>
              <a:t>Команда проекта</a:t>
            </a:r>
            <a:endParaRPr lang="ru-RU" sz="2400" dirty="0">
              <a:latin typeface="Calibri" panose="020F050202020403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549440"/>
              </p:ext>
            </p:extLst>
          </p:nvPr>
        </p:nvGraphicFramePr>
        <p:xfrm>
          <a:off x="119336" y="901008"/>
          <a:ext cx="11953328" cy="569634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516358"/>
                <a:gridCol w="3084042"/>
                <a:gridCol w="4104456"/>
                <a:gridCol w="4248472"/>
              </a:tblGrid>
              <a:tr h="432048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31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+mn-lt"/>
                        </a:rPr>
                        <a:t>Клименова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 Лидия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Ивановна 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заведующая детской библиотекой</a:t>
                      </a:r>
                    </a:p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 МКУК «ЦБ </a:t>
                      </a:r>
                      <a:r>
                        <a:rPr lang="ru-RU" sz="1100" dirty="0" err="1" smtClean="0">
                          <a:effectLst/>
                          <a:latin typeface="+mn-lt"/>
                        </a:rPr>
                        <a:t>Ивнянского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 района»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Ответственный за проведение мероприятий в рамках проекта в библиотеках МКУК «ЦБ </a:t>
                      </a:r>
                      <a:r>
                        <a:rPr lang="ru-RU" sz="1100" dirty="0" err="1">
                          <a:effectLst/>
                          <a:latin typeface="+mn-lt"/>
                        </a:rPr>
                        <a:t>Ивнянского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 района»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83776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32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Филиппова Вера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Вячеславовна 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заместитель директора по работе с читателями-детьми МКУК «</a:t>
                      </a:r>
                      <a:r>
                        <a:rPr lang="ru-RU" sz="1100" dirty="0" err="1" smtClean="0">
                          <a:effectLst/>
                          <a:latin typeface="+mn-lt"/>
                        </a:rPr>
                        <a:t>Корочанская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 ЦРБ им. Н.С. </a:t>
                      </a:r>
                      <a:r>
                        <a:rPr lang="ru-RU" sz="1100" dirty="0" err="1" smtClean="0">
                          <a:effectLst/>
                          <a:latin typeface="+mn-lt"/>
                        </a:rPr>
                        <a:t>Соханской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 (</a:t>
                      </a:r>
                      <a:r>
                        <a:rPr lang="ru-RU" sz="1100" dirty="0" err="1" smtClean="0">
                          <a:effectLst/>
                          <a:latin typeface="+mn-lt"/>
                        </a:rPr>
                        <a:t>Кохановской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)»</a:t>
                      </a:r>
                      <a:endParaRPr lang="ru-RU" sz="1100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Ответственный за проведение мероприятий в рамках проекта в библиотеках МКУК «Корочанская ЦРБ им. Н.С. Соханской (Кохановской)»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33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+mn-lt"/>
                        </a:rPr>
                        <a:t>Гочиташвили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 Елена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Леонидовна</a:t>
                      </a:r>
                      <a:r>
                        <a:rPr lang="ru-RU" sz="1100" baseline="0" dirty="0" smtClean="0">
                          <a:effectLst/>
                          <a:latin typeface="+mn-lt"/>
                        </a:rPr>
                        <a:t> 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заместитель директора по работе с читателями-детьми</a:t>
                      </a:r>
                    </a:p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МКУК «ЦБС </a:t>
                      </a:r>
                      <a:r>
                        <a:rPr lang="ru-RU" sz="1100" dirty="0" err="1" smtClean="0">
                          <a:effectLst/>
                          <a:latin typeface="+mn-lt"/>
                        </a:rPr>
                        <a:t>Красненского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 района»</a:t>
                      </a:r>
                      <a:endParaRPr lang="ru-RU" sz="1100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Ответственный за проведение мероприятий в рамках проекта в библиотеках МКУК «ЦБС Красненского района»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34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+mn-lt"/>
                        </a:rPr>
                        <a:t>Еламкова</a:t>
                      </a:r>
                      <a:r>
                        <a:rPr lang="ru-RU" sz="1100" dirty="0">
                          <a:latin typeface="+mn-lt"/>
                        </a:rPr>
                        <a:t> Любовь </a:t>
                      </a:r>
                      <a:r>
                        <a:rPr lang="ru-RU" sz="1100" dirty="0" smtClean="0">
                          <a:latin typeface="+mn-lt"/>
                        </a:rPr>
                        <a:t>Митрофановна</a:t>
                      </a:r>
                      <a:r>
                        <a:rPr lang="ru-RU" sz="1100" baseline="0" dirty="0" smtClean="0">
                          <a:latin typeface="+mn-lt"/>
                        </a:rPr>
                        <a:t> </a:t>
                      </a:r>
                      <a:endParaRPr lang="ru-RU" sz="1100" dirty="0"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+mn-lt"/>
                        </a:rPr>
                        <a:t>методист по работе с читателями-детьми </a:t>
                      </a:r>
                    </a:p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+mn-lt"/>
                        </a:rPr>
                        <a:t>МБУК «ЦБС Красногвардейского района»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Ответственный за проведение мероприятий в рамках проекта в библиотеках МБУК «ЦБС Красногвардейского района»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35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Минченко Елена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Викторовна</a:t>
                      </a:r>
                      <a:r>
                        <a:rPr lang="ru-RU" sz="1100" baseline="0" dirty="0" smtClean="0">
                          <a:effectLst/>
                          <a:latin typeface="+mn-lt"/>
                        </a:rPr>
                        <a:t> 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заместитель директора по работе с читателями-детьми</a:t>
                      </a:r>
                      <a:r>
                        <a:rPr lang="ru-RU" sz="1100" baseline="0" dirty="0" smtClean="0"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МКУК «ЦБ </a:t>
                      </a:r>
                      <a:r>
                        <a:rPr lang="ru-RU" sz="1100" dirty="0" err="1" smtClean="0">
                          <a:effectLst/>
                          <a:latin typeface="+mn-lt"/>
                        </a:rPr>
                        <a:t>Краснояружского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 района»</a:t>
                      </a:r>
                      <a:endParaRPr lang="ru-RU" sz="1100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Ответственный за проведение мероприятий в рамках проекта в библиотеках МКУК «ЦБ </a:t>
                      </a:r>
                      <a:r>
                        <a:rPr lang="ru-RU" sz="1100" dirty="0" err="1">
                          <a:effectLst/>
                          <a:latin typeface="+mn-lt"/>
                        </a:rPr>
                        <a:t>Краснояружского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 района»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36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Коршуненко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Людмила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Николаевна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заместитель директора по работе с читателями-детьми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МКУК «ЦБ </a:t>
                      </a:r>
                      <a:r>
                        <a:rPr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Новооскольского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городского округа»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Ответственный за проведение мероприятий в рамках проекта в библиотеках МКУК «ЦБ </a:t>
                      </a:r>
                      <a:r>
                        <a:rPr lang="ru-RU" sz="11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Новооскольского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городского округа»</a:t>
                      </a: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37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Погорелова Лариса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Викторовна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заместитель директора по работе с читателями-детьми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МКУК «ЦБС </a:t>
                      </a:r>
                      <a:r>
                        <a:rPr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Прохоровского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района»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Ответственный за проведение мероприятий в рамках проекта в библиотеках МКУК «ЦБС </a:t>
                      </a:r>
                      <a:r>
                        <a:rPr lang="ru-RU" sz="11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Прохоровского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района»</a:t>
                      </a: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38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Калашникова Елена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Николаевна 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заместитель директора по работе с читателями-детьми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МКУК «ЦБС </a:t>
                      </a:r>
                      <a:r>
                        <a:rPr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Ракитянского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района»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Ответственный за проведение мероприятий в рамках проекта в библиотеках МКУК «ЦБС </a:t>
                      </a:r>
                      <a:r>
                        <a:rPr lang="ru-RU" sz="11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Ракитянского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района»</a:t>
                      </a:r>
                    </a:p>
                  </a:txBody>
                  <a:tcPr marL="68580" marR="68580" marT="0" marB="0"/>
                </a:tc>
              </a:tr>
              <a:tr h="360040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39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Клименко Ольга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Ивановна 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заместитель директора по работе с читателями-детьми</a:t>
                      </a:r>
                      <a:r>
                        <a:rPr lang="ru-RU" sz="1100" baseline="0" dirty="0" smtClean="0"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МБУК «ЦБ </a:t>
                      </a:r>
                      <a:r>
                        <a:rPr lang="ru-RU" sz="1100" dirty="0" err="1" smtClean="0">
                          <a:effectLst/>
                          <a:latin typeface="+mn-lt"/>
                        </a:rPr>
                        <a:t>Ровеньского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 района»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Ответственный за проведение мероприятий в рамках проекта в библиотеках МБУК «ЦБ Ровеньского района»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40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Волобуева Юлия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Владимировна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заместитель директора по работе с читателями-детьми</a:t>
                      </a:r>
                      <a:r>
                        <a:rPr lang="ru-RU" sz="1100" baseline="0" dirty="0" smtClean="0"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МКУК «</a:t>
                      </a:r>
                      <a:r>
                        <a:rPr lang="ru-RU" sz="1100" dirty="0" err="1" smtClean="0">
                          <a:effectLst/>
                          <a:latin typeface="+mn-lt"/>
                        </a:rPr>
                        <a:t>Старооскольская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 ЦБС»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Ответственный за проведение мероприятий в рамках проекта в библиотеках МКУК «Старооскольская ЦБС»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41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Капустина Алла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Анатольевна 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директор МКУК «</a:t>
                      </a:r>
                      <a:r>
                        <a:rPr lang="ru-RU" sz="1100" dirty="0" err="1" smtClean="0">
                          <a:effectLst/>
                          <a:latin typeface="+mn-lt"/>
                        </a:rPr>
                        <a:t>Чернянская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 ЦРБ»</a:t>
                      </a:r>
                      <a:endParaRPr lang="ru-RU" sz="1100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indent="-6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Ответственный за проведение мероприятий в рамках проекта в библиотеках МКУК «</a:t>
                      </a:r>
                      <a:r>
                        <a:rPr lang="ru-RU" sz="1100" dirty="0" err="1">
                          <a:effectLst/>
                          <a:latin typeface="+mn-lt"/>
                        </a:rPr>
                        <a:t>Чернянская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 ЦРБ»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42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+mn-lt"/>
                        </a:rPr>
                        <a:t>Закурдаева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 Елена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Александровна</a:t>
                      </a:r>
                      <a:r>
                        <a:rPr lang="ru-RU" sz="1100" baseline="0" dirty="0" smtClean="0">
                          <a:effectLst/>
                          <a:latin typeface="+mn-lt"/>
                        </a:rPr>
                        <a:t> 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заместитель директора по работе с читателями-детьми</a:t>
                      </a:r>
                      <a:r>
                        <a:rPr lang="ru-RU" sz="1100" baseline="0" dirty="0" smtClean="0"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МБУК «ЦБС </a:t>
                      </a:r>
                      <a:r>
                        <a:rPr lang="ru-RU" sz="1100" dirty="0" err="1" smtClean="0">
                          <a:effectLst/>
                          <a:latin typeface="+mn-lt"/>
                        </a:rPr>
                        <a:t>Шебекинского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 городского округа»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Ответственный за проведение мероприятий в рамках проекта в библиотеках МБУК «ЦБС </a:t>
                      </a:r>
                      <a:r>
                        <a:rPr lang="ru-RU" sz="1100" dirty="0" err="1">
                          <a:effectLst/>
                          <a:latin typeface="+mn-lt"/>
                        </a:rPr>
                        <a:t>Шебекинского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 городского округа»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43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Звягинцева Валентина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Викторовна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заместитель директора по работе с читателями-детьми</a:t>
                      </a:r>
                      <a:r>
                        <a:rPr lang="ru-RU" sz="1100" baseline="0" dirty="0" smtClean="0"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0" marR="0" lvl="0" indent="-635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МБУК «ЦБС </a:t>
                      </a:r>
                      <a:r>
                        <a:rPr lang="ru-RU" sz="1100" dirty="0" err="1" smtClean="0">
                          <a:effectLst/>
                          <a:latin typeface="+mn-lt"/>
                        </a:rPr>
                        <a:t>Яковлевского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 городского округа»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Ответственный за проведение мероприятий в рамках проекта в библиотеках МБУК «ЦБС </a:t>
                      </a:r>
                      <a:r>
                        <a:rPr lang="ru-RU" sz="1100" dirty="0" err="1">
                          <a:effectLst/>
                          <a:latin typeface="+mn-lt"/>
                        </a:rPr>
                        <a:t>Яковлевского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 городского округа»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80364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88" y="0"/>
            <a:ext cx="12192000" cy="688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D0BFF8F9-25C2-4283-B59E-E24CB7729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4988" y="2398178"/>
            <a:ext cx="8686800" cy="11858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Контактные  </a:t>
            </a:r>
            <a:r>
              <a:rPr lang="ru-RU" dirty="0">
                <a:latin typeface="Calibri" panose="020F0502020204030204" pitchFamily="34" charset="0"/>
              </a:rPr>
              <a:t>данные: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A925887-2DB1-44EB-96BC-082564E57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19288" y="3905082"/>
            <a:ext cx="8458200" cy="2077137"/>
          </a:xfrm>
        </p:spPr>
        <p:txBody>
          <a:bodyPr anchor="t">
            <a:noAutofit/>
          </a:bodyPr>
          <a:lstStyle/>
          <a:p>
            <a:pPr marL="137160" algn="ctr">
              <a:defRPr/>
            </a:pPr>
            <a:r>
              <a:rPr lang="ru-RU" sz="1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Руководитель </a:t>
            </a:r>
            <a:r>
              <a:rPr lang="ru-RU" sz="1800" dirty="0">
                <a:solidFill>
                  <a:srgbClr val="002060"/>
                </a:solidFill>
                <a:latin typeface="Calibri" panose="020F0502020204030204" pitchFamily="34" charset="0"/>
              </a:rPr>
              <a:t>проекта</a:t>
            </a:r>
            <a:r>
              <a:rPr lang="ru-RU" sz="1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: Петрова Т.В.</a:t>
            </a:r>
            <a:endParaRPr lang="ru-RU" sz="18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137160" algn="ctr">
              <a:defRPr/>
            </a:pPr>
            <a:r>
              <a:rPr lang="ru-RU" sz="1800" dirty="0">
                <a:solidFill>
                  <a:srgbClr val="002060"/>
                </a:solidFill>
                <a:latin typeface="Calibri" panose="020F0502020204030204" pitchFamily="34" charset="0"/>
              </a:rPr>
              <a:t>тел.: 8 (4722) </a:t>
            </a:r>
            <a:r>
              <a:rPr lang="ru-RU" sz="1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27-95-17</a:t>
            </a:r>
          </a:p>
          <a:p>
            <a:pPr marL="137160" lvl="0" algn="ctr">
              <a:defRPr/>
            </a:pPr>
            <a:r>
              <a:rPr lang="en-US" sz="1800" dirty="0">
                <a:solidFill>
                  <a:srgbClr val="002060"/>
                </a:solidFill>
                <a:latin typeface="Calibri" panose="020F0502020204030204" pitchFamily="34" charset="0"/>
              </a:rPr>
              <a:t>e-mail</a:t>
            </a:r>
            <a:r>
              <a:rPr lang="ru-RU" sz="1800" dirty="0">
                <a:solidFill>
                  <a:srgbClr val="002060"/>
                </a:solidFill>
                <a:latin typeface="Calibri" panose="020F0502020204030204" pitchFamily="34" charset="0"/>
              </a:rPr>
              <a:t>: </a:t>
            </a:r>
            <a:r>
              <a:rPr lang="en-US" sz="1800" dirty="0">
                <a:solidFill>
                  <a:srgbClr val="002060"/>
                </a:solidFill>
                <a:hlinkClick r:id="rId4"/>
              </a:rPr>
              <a:t>nmo_bgdb@mail.ru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endParaRPr lang="ru-RU" sz="18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137160" algn="ctr">
              <a:defRPr/>
            </a:pPr>
            <a:r>
              <a:rPr lang="ru-RU" sz="1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Администратор проекта: </a:t>
            </a:r>
            <a:r>
              <a:rPr lang="ru-RU" sz="18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Косарина</a:t>
            </a:r>
            <a:r>
              <a:rPr lang="ru-RU" sz="1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И.И.</a:t>
            </a:r>
          </a:p>
          <a:p>
            <a:pPr marL="137160" algn="ctr">
              <a:defRPr/>
            </a:pPr>
            <a:r>
              <a:rPr lang="ru-RU" sz="1800" dirty="0">
                <a:solidFill>
                  <a:srgbClr val="002060"/>
                </a:solidFill>
                <a:latin typeface="Calibri" panose="020F0502020204030204" pitchFamily="34" charset="0"/>
              </a:rPr>
              <a:t>т</a:t>
            </a:r>
            <a:r>
              <a:rPr lang="ru-RU" sz="1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ел</a:t>
            </a:r>
            <a:r>
              <a:rPr lang="ru-RU" sz="1800" dirty="0">
                <a:solidFill>
                  <a:srgbClr val="002060"/>
                </a:solidFill>
                <a:latin typeface="Calibri" panose="020F0502020204030204" pitchFamily="34" charset="0"/>
              </a:rPr>
              <a:t>.: 8 (4722) </a:t>
            </a:r>
            <a:r>
              <a:rPr lang="ru-RU" sz="1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27-98-44</a:t>
            </a:r>
            <a:endParaRPr lang="ru-RU" sz="18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137160" algn="ctr">
              <a:defRPr/>
            </a:pPr>
            <a:r>
              <a:rPr lang="en-US" sz="1800" dirty="0">
                <a:solidFill>
                  <a:srgbClr val="002060"/>
                </a:solidFill>
                <a:latin typeface="Calibri" panose="020F0502020204030204" pitchFamily="34" charset="0"/>
              </a:rPr>
              <a:t>e-mail</a:t>
            </a:r>
            <a:r>
              <a:rPr lang="ru-RU" sz="1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: </a:t>
            </a:r>
            <a:r>
              <a:rPr lang="en-US" sz="1800" dirty="0" smtClean="0">
                <a:solidFill>
                  <a:srgbClr val="002060"/>
                </a:solidFill>
                <a:hlinkClick r:id="rId4"/>
              </a:rPr>
              <a:t>nmo_bgdb@mail.ru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endParaRPr lang="ru-RU" sz="18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22532" name="Rectangle 7">
            <a:extLst>
              <a:ext uri="{FF2B5EF4-FFF2-40B4-BE49-F238E27FC236}">
                <a16:creationId xmlns="" xmlns:a16="http://schemas.microsoft.com/office/drawing/2014/main" id="{33F6B8F6-0316-4F4D-87B5-6EDC3F8A2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2126" y="34348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Заголовок 1">
            <a:extLst>
              <a:ext uri="{FF2B5EF4-FFF2-40B4-BE49-F238E27FC236}">
                <a16:creationId xmlns="" xmlns:a16="http://schemas.microsoft.com/office/drawing/2014/main" id="{9BB50234-C8D5-4605-B7F0-ED36C140047B}"/>
              </a:ext>
            </a:extLst>
          </p:cNvPr>
          <p:cNvSpPr txBox="1">
            <a:spLocks/>
          </p:cNvSpPr>
          <p:nvPr/>
        </p:nvSpPr>
        <p:spPr>
          <a:xfrm>
            <a:off x="623392" y="188640"/>
            <a:ext cx="8686800" cy="8382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pPr>
              <a:defRPr/>
            </a:pPr>
            <a:r>
              <a:rPr lang="ru-RU" sz="2400" dirty="0" smtClean="0">
                <a:latin typeface="Calibri" panose="020F0502020204030204" pitchFamily="34" charset="0"/>
              </a:rPr>
              <a:t>Введение в предметную область</a:t>
            </a:r>
            <a:br>
              <a:rPr lang="ru-RU" sz="2400" dirty="0" smtClean="0">
                <a:latin typeface="Calibri" panose="020F0502020204030204" pitchFamily="34" charset="0"/>
              </a:rPr>
            </a:br>
            <a:r>
              <a:rPr lang="ru-RU" sz="2400" dirty="0" smtClean="0">
                <a:latin typeface="Calibri" panose="020F0502020204030204" pitchFamily="34" charset="0"/>
              </a:rPr>
              <a:t>(описание ситуации «как есть»)</a:t>
            </a:r>
            <a:br>
              <a:rPr lang="ru-RU" sz="2400" dirty="0" smtClean="0">
                <a:latin typeface="Calibri" panose="020F0502020204030204" pitchFamily="34" charset="0"/>
              </a:rPr>
            </a:br>
            <a:endParaRPr lang="ru-RU" sz="2400" dirty="0">
              <a:latin typeface="Calibri" panose="020F0502020204030204" pitchFamily="34" charset="0"/>
            </a:endParaRPr>
          </a:p>
        </p:txBody>
      </p:sp>
      <p:sp>
        <p:nvSpPr>
          <p:cNvPr id="5" name="Прямоугольник 5"/>
          <p:cNvSpPr>
            <a:spLocks noChangeArrowheads="1"/>
          </p:cNvSpPr>
          <p:nvPr/>
        </p:nvSpPr>
        <p:spPr bwMode="auto">
          <a:xfrm>
            <a:off x="859396" y="1102416"/>
            <a:ext cx="5311048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>
                <a:solidFill>
                  <a:schemeClr val="tx1"/>
                </a:solidFill>
                <a:latin typeface="Arial" pitchFamily="34" charset="0"/>
              </a:rPr>
              <a:t>РГДБ провела комплексное </a:t>
            </a:r>
            <a:r>
              <a:rPr lang="ru-RU" altLang="ru-RU" sz="1400" dirty="0" smtClean="0">
                <a:solidFill>
                  <a:schemeClr val="tx1"/>
                </a:solidFill>
                <a:latin typeface="Arial" pitchFamily="34" charset="0"/>
              </a:rPr>
              <a:t>исследование 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tx1"/>
                </a:solidFill>
                <a:latin typeface="Arial" pitchFamily="34" charset="0"/>
              </a:rPr>
              <a:t>«</a:t>
            </a:r>
            <a:r>
              <a:rPr lang="ru-RU" altLang="ru-RU" sz="1400" dirty="0">
                <a:solidFill>
                  <a:schemeClr val="tx1"/>
                </a:solidFill>
                <a:latin typeface="Arial" pitchFamily="34" charset="0"/>
              </a:rPr>
              <a:t>Детское чтение в России» (2013-2014 гг.)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>
                <a:solidFill>
                  <a:schemeClr val="tx1"/>
                </a:solidFill>
                <a:latin typeface="Arial" pitchFamily="34" charset="0"/>
              </a:rPr>
              <a:t>В ходе опроса в </a:t>
            </a:r>
            <a:r>
              <a:rPr lang="ru-RU" altLang="ru-RU" sz="1400" b="1" dirty="0">
                <a:solidFill>
                  <a:schemeClr val="tx1"/>
                </a:solidFill>
                <a:latin typeface="Arial" pitchFamily="34" charset="0"/>
              </a:rPr>
              <a:t>700 семьях </a:t>
            </a:r>
            <a:r>
              <a:rPr lang="ru-RU" altLang="ru-RU" sz="1400" dirty="0">
                <a:solidFill>
                  <a:schemeClr val="tx1"/>
                </a:solidFill>
                <a:latin typeface="Arial" pitchFamily="34" charset="0"/>
              </a:rPr>
              <a:t>в 34 городах России </a:t>
            </a:r>
            <a:endParaRPr lang="ru-RU" altLang="ru-RU" sz="1400" dirty="0" smtClean="0">
              <a:solidFill>
                <a:schemeClr val="tx1"/>
              </a:solidFill>
              <a:latin typeface="Arial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tx1"/>
                </a:solidFill>
                <a:latin typeface="Arial" pitchFamily="34" charset="0"/>
              </a:rPr>
              <a:t>задали </a:t>
            </a:r>
            <a:r>
              <a:rPr lang="ru-RU" altLang="ru-RU" sz="1400" dirty="0">
                <a:solidFill>
                  <a:schemeClr val="tx1"/>
                </a:solidFill>
                <a:latin typeface="Arial" pitchFamily="34" charset="0"/>
              </a:rPr>
              <a:t>вопрос детям</a:t>
            </a:r>
            <a:r>
              <a:rPr lang="ru-RU" altLang="ru-RU" sz="1400" dirty="0" smtClean="0">
                <a:solidFill>
                  <a:schemeClr val="tx1"/>
                </a:solidFill>
                <a:latin typeface="Arial" pitchFamily="34" charset="0"/>
              </a:rPr>
              <a:t>: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tx1"/>
                </a:solidFill>
                <a:latin typeface="Arial" pitchFamily="34" charset="0"/>
              </a:rPr>
              <a:t>      </a:t>
            </a:r>
            <a:r>
              <a:rPr lang="ru-RU" altLang="ru-RU" sz="1400" b="1" dirty="0" smtClean="0">
                <a:solidFill>
                  <a:schemeClr val="tx1"/>
                </a:solidFill>
                <a:latin typeface="Arial" pitchFamily="34" charset="0"/>
              </a:rPr>
              <a:t>«</a:t>
            </a:r>
            <a:r>
              <a:rPr lang="ru-RU" altLang="ru-RU" sz="1400" b="1" dirty="0">
                <a:solidFill>
                  <a:schemeClr val="tx1"/>
                </a:solidFill>
                <a:latin typeface="Arial" pitchFamily="34" charset="0"/>
              </a:rPr>
              <a:t>Кто читает детям книги дома вслух чаще?»</a:t>
            </a:r>
          </a:p>
        </p:txBody>
      </p:sp>
      <p:sp>
        <p:nvSpPr>
          <p:cNvPr id="7" name="Прямоугольник 5"/>
          <p:cNvSpPr>
            <a:spLocks noChangeArrowheads="1"/>
          </p:cNvSpPr>
          <p:nvPr/>
        </p:nvSpPr>
        <p:spPr bwMode="auto">
          <a:xfrm>
            <a:off x="623392" y="5947532"/>
            <a:ext cx="604650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>
                <a:solidFill>
                  <a:schemeClr val="tx1"/>
                </a:solidFill>
                <a:latin typeface="Arial" pitchFamily="34" charset="0"/>
              </a:rPr>
              <a:t>По сравнению с аналогичными данными других стран, доля читающих отцов в России крайне </a:t>
            </a:r>
            <a:r>
              <a:rPr lang="ru-RU" altLang="ru-RU" sz="1400" dirty="0" smtClean="0">
                <a:solidFill>
                  <a:schemeClr val="tx1"/>
                </a:solidFill>
                <a:latin typeface="Arial" pitchFamily="34" charset="0"/>
              </a:rPr>
              <a:t>низка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tx1"/>
                </a:solidFill>
                <a:latin typeface="Arial" pitchFamily="34" charset="0"/>
              </a:rPr>
              <a:t>(Британия </a:t>
            </a:r>
            <a:r>
              <a:rPr lang="ru-RU" altLang="ru-RU" sz="1400" dirty="0">
                <a:solidFill>
                  <a:schemeClr val="tx1"/>
                </a:solidFill>
                <a:latin typeface="Arial" pitchFamily="34" charset="0"/>
              </a:rPr>
              <a:t>-13% отцов, Германия - 9%, Норвегия – 8%)</a:t>
            </a:r>
            <a:endParaRPr lang="ru-RU" altLang="ru-RU" sz="1400" b="1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908720"/>
            <a:ext cx="12192000" cy="457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ln>
                <a:solidFill>
                  <a:schemeClr val="accent1"/>
                </a:solidFill>
              </a:ln>
              <a:solidFill>
                <a:schemeClr val="tx2"/>
              </a:solidFill>
            </a:endParaRPr>
          </a:p>
        </p:txBody>
      </p:sp>
      <p:graphicFrame>
        <p:nvGraphicFramePr>
          <p:cNvPr id="14" name="Chart Placeholder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1546582"/>
              </p:ext>
            </p:extLst>
          </p:nvPr>
        </p:nvGraphicFramePr>
        <p:xfrm>
          <a:off x="1559496" y="2470030"/>
          <a:ext cx="4064893" cy="3279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6" name="Picture 6" descr="C:\Users\metod\Desktop\детское чтение в России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388" y="1102416"/>
            <a:ext cx="1174879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6488485" y="1131609"/>
            <a:ext cx="72008" cy="5306041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5"/>
          <p:cNvSpPr>
            <a:spLocks noChangeArrowheads="1"/>
          </p:cNvSpPr>
          <p:nvPr/>
        </p:nvSpPr>
        <p:spPr bwMode="auto">
          <a:xfrm>
            <a:off x="6813689" y="937997"/>
            <a:ext cx="531104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tx1"/>
                </a:solidFill>
                <a:latin typeface="Arial" pitchFamily="34" charset="0"/>
              </a:rPr>
              <a:t>В Белгородской области в ходе социологических исследований в муниципальных библиотеках выявлено,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tx1"/>
                </a:solidFill>
                <a:latin typeface="Arial" pitchFamily="34" charset="0"/>
              </a:rPr>
              <a:t>что только каждый </a:t>
            </a:r>
            <a:r>
              <a:rPr lang="ru-RU" altLang="ru-RU" sz="1400" b="1" dirty="0" smtClean="0">
                <a:solidFill>
                  <a:schemeClr val="tx1"/>
                </a:solidFill>
                <a:latin typeface="Arial" pitchFamily="34" charset="0"/>
              </a:rPr>
              <a:t>15-й родитель</a:t>
            </a:r>
            <a:r>
              <a:rPr lang="ru-RU" altLang="ru-RU" sz="1400" dirty="0" smtClean="0">
                <a:solidFill>
                  <a:schemeClr val="tx1"/>
                </a:solidFill>
                <a:latin typeface="Arial" pitchFamily="34" charset="0"/>
              </a:rPr>
              <a:t>, приходящий с ребенком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tx1"/>
                </a:solidFill>
                <a:latin typeface="Arial" pitchFamily="34" charset="0"/>
              </a:rPr>
              <a:t>в библиотеку – мужчина.</a:t>
            </a:r>
            <a:endParaRPr lang="ru-RU" altLang="ru-RU" sz="140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1" name="Прямоугольник 5"/>
          <p:cNvSpPr>
            <a:spLocks noChangeArrowheads="1"/>
          </p:cNvSpPr>
          <p:nvPr/>
        </p:nvSpPr>
        <p:spPr bwMode="auto">
          <a:xfrm>
            <a:off x="6720722" y="5332187"/>
            <a:ext cx="531104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ru-RU" altLang="ru-RU" sz="140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5" name="Прямоугольник 5"/>
          <p:cNvSpPr>
            <a:spLocks noChangeArrowheads="1"/>
          </p:cNvSpPr>
          <p:nvPr/>
        </p:nvSpPr>
        <p:spPr bwMode="auto">
          <a:xfrm>
            <a:off x="6826627" y="4638140"/>
            <a:ext cx="531104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tx1"/>
                </a:solidFill>
                <a:latin typeface="Arial" pitchFamily="34" charset="0"/>
              </a:rPr>
              <a:t>Родители, как советчики в выборе книг у детей на 4 месте:</a:t>
            </a:r>
            <a:endParaRPr lang="ru-RU" altLang="ru-RU" sz="1400" dirty="0">
              <a:solidFill>
                <a:schemeClr val="tx1"/>
              </a:solidFill>
              <a:latin typeface="Arial" pitchFamily="34" charset="0"/>
            </a:endParaRPr>
          </a:p>
        </p:txBody>
      </p:sp>
      <p:graphicFrame>
        <p:nvGraphicFramePr>
          <p:cNvPr id="17" name="Chart Placeholder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9133905"/>
              </p:ext>
            </p:extLst>
          </p:nvPr>
        </p:nvGraphicFramePr>
        <p:xfrm>
          <a:off x="7824192" y="1923685"/>
          <a:ext cx="3157237" cy="2507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16" name="Рисунок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7712" y="2010935"/>
            <a:ext cx="2270195" cy="2369234"/>
          </a:xfrm>
          <a:prstGeom prst="rect">
            <a:avLst/>
          </a:prstGeom>
        </p:spPr>
      </p:pic>
      <p:sp>
        <p:nvSpPr>
          <p:cNvPr id="19" name="Прямоугольник 18"/>
          <p:cNvSpPr/>
          <p:nvPr/>
        </p:nvSpPr>
        <p:spPr>
          <a:xfrm>
            <a:off x="8508612" y="5058739"/>
            <a:ext cx="3276019" cy="279598"/>
          </a:xfrm>
          <a:prstGeom prst="rect">
            <a:avLst/>
          </a:prstGeom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6797824" y="6134503"/>
            <a:ext cx="1242392" cy="2923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1300" b="1" dirty="0" smtClean="0">
                <a:latin typeface="+mn-lt"/>
                <a:cs typeface="Arial" charset="0"/>
              </a:rPr>
              <a:t>Дети 10-14 лет</a:t>
            </a:r>
            <a:endParaRPr lang="ru-RU" sz="1300" b="1" dirty="0">
              <a:latin typeface="+mn-lt"/>
              <a:cs typeface="Arial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8508612" y="5424928"/>
            <a:ext cx="3276019" cy="279598"/>
          </a:xfrm>
          <a:prstGeom prst="rect">
            <a:avLst/>
          </a:prstGeom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8508612" y="5801948"/>
            <a:ext cx="3276020" cy="279598"/>
          </a:xfrm>
          <a:prstGeom prst="rect">
            <a:avLst/>
          </a:prstGeom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6954904" y="5231609"/>
            <a:ext cx="894811" cy="910794"/>
            <a:chOff x="6785365" y="5373216"/>
            <a:chExt cx="894811" cy="910794"/>
          </a:xfrm>
        </p:grpSpPr>
        <p:sp>
          <p:nvSpPr>
            <p:cNvPr id="18" name="Овал 17"/>
            <p:cNvSpPr/>
            <p:nvPr/>
          </p:nvSpPr>
          <p:spPr>
            <a:xfrm>
              <a:off x="6785365" y="5389199"/>
              <a:ext cx="894811" cy="894811"/>
            </a:xfrm>
            <a:prstGeom prst="ellipse">
              <a:avLst/>
            </a:prstGeom>
            <a:solidFill>
              <a:srgbClr val="F5B8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pic>
          <p:nvPicPr>
            <p:cNvPr id="49" name="Picture 8" descr="C:\Users\Дизайнер ДВиКП\Desktop\Безымянный-1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0328" y="5373216"/>
              <a:ext cx="678307" cy="8203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0" name="Прямоугольник 49"/>
          <p:cNvSpPr/>
          <p:nvPr/>
        </p:nvSpPr>
        <p:spPr>
          <a:xfrm>
            <a:off x="8496850" y="6157211"/>
            <a:ext cx="3287781" cy="279598"/>
          </a:xfrm>
          <a:prstGeom prst="rect">
            <a:avLst/>
          </a:prstGeom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51" name="TextBox 50"/>
          <p:cNvSpPr txBox="1"/>
          <p:nvPr/>
        </p:nvSpPr>
        <p:spPr>
          <a:xfrm>
            <a:off x="8600153" y="5013176"/>
            <a:ext cx="2307619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+mn-lt"/>
                <a:cs typeface="Arial" charset="0"/>
              </a:rPr>
              <a:t>Личный выбор ребенка</a:t>
            </a:r>
            <a:endParaRPr lang="ru-RU" sz="1600" b="1" dirty="0">
              <a:solidFill>
                <a:schemeClr val="bg1"/>
              </a:solidFill>
              <a:latin typeface="+mn-lt"/>
              <a:cs typeface="Arial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588429" y="5398832"/>
            <a:ext cx="3115918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+mn-lt"/>
                <a:cs typeface="Arial" charset="0"/>
              </a:rPr>
              <a:t>Совет библиотекаря или учителя</a:t>
            </a:r>
            <a:endParaRPr lang="ru-RU" sz="1600" b="1" dirty="0">
              <a:solidFill>
                <a:schemeClr val="bg1"/>
              </a:solidFill>
              <a:latin typeface="+mn-lt"/>
              <a:cs typeface="Arial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600153" y="5757877"/>
            <a:ext cx="2205027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+mn-lt"/>
                <a:cs typeface="Arial" charset="0"/>
              </a:rPr>
              <a:t>Рекомендации друзей</a:t>
            </a:r>
            <a:endParaRPr lang="ru-RU" sz="1600" b="1" dirty="0">
              <a:solidFill>
                <a:schemeClr val="bg1"/>
              </a:solidFill>
              <a:latin typeface="+mn-lt"/>
              <a:cs typeface="Arial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600153" y="6138859"/>
            <a:ext cx="1732526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+mn-lt"/>
                <a:cs typeface="Arial" charset="0"/>
              </a:rPr>
              <a:t>Совет  родителей</a:t>
            </a:r>
            <a:endParaRPr lang="ru-RU" sz="1600" b="1" dirty="0">
              <a:solidFill>
                <a:schemeClr val="bg1"/>
              </a:solidFill>
              <a:latin typeface="+mn-lt"/>
              <a:cs typeface="Arial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7845361" y="5941747"/>
            <a:ext cx="626128" cy="39942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V="1">
            <a:off x="7876383" y="5220598"/>
            <a:ext cx="595106" cy="34412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V="1">
            <a:off x="7867704" y="5554196"/>
            <a:ext cx="603785" cy="18319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7847798" y="5849078"/>
            <a:ext cx="623691" cy="643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Номер слайда 3">
            <a:extLst>
              <a:ext uri="{FF2B5EF4-FFF2-40B4-BE49-F238E27FC236}">
                <a16:creationId xmlns="" xmlns:a16="http://schemas.microsoft.com/office/drawing/2014/main" id="{F39E0B93-D3CD-4ECE-90B2-73ABEA10C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33213" y="6512474"/>
            <a:ext cx="458787" cy="312738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b="1" dirty="0" smtClean="0">
                <a:solidFill>
                  <a:srgbClr val="23263C"/>
                </a:solidFill>
                <a:latin typeface="Calibri" panose="020F0502020204030204" pitchFamily="34" charset="0"/>
              </a:rPr>
              <a:t>2</a:t>
            </a:r>
            <a:endParaRPr lang="ru-RU" altLang="ru-RU" sz="1400" b="1" dirty="0">
              <a:solidFill>
                <a:srgbClr val="23263C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3919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51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Заголовок 1">
            <a:extLst>
              <a:ext uri="{FF2B5EF4-FFF2-40B4-BE49-F238E27FC236}">
                <a16:creationId xmlns="" xmlns:a16="http://schemas.microsoft.com/office/drawing/2014/main" id="{9BB50234-C8D5-4605-B7F0-ED36C140047B}"/>
              </a:ext>
            </a:extLst>
          </p:cNvPr>
          <p:cNvSpPr txBox="1">
            <a:spLocks/>
          </p:cNvSpPr>
          <p:nvPr/>
        </p:nvSpPr>
        <p:spPr>
          <a:xfrm>
            <a:off x="623392" y="188640"/>
            <a:ext cx="8686800" cy="8382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pPr>
              <a:defRPr/>
            </a:pPr>
            <a:r>
              <a:rPr lang="ru-RU" sz="2400" dirty="0" smtClean="0">
                <a:latin typeface="Calibri" panose="020F0502020204030204" pitchFamily="34" charset="0"/>
              </a:rPr>
              <a:t>Введение в предметную область</a:t>
            </a:r>
            <a:br>
              <a:rPr lang="ru-RU" sz="2400" dirty="0" smtClean="0">
                <a:latin typeface="Calibri" panose="020F0502020204030204" pitchFamily="34" charset="0"/>
              </a:rPr>
            </a:br>
            <a:r>
              <a:rPr lang="ru-RU" sz="2400" dirty="0" smtClean="0">
                <a:latin typeface="Calibri" panose="020F0502020204030204" pitchFamily="34" charset="0"/>
              </a:rPr>
              <a:t>(описание ситуации «как есть»)</a:t>
            </a:r>
            <a:br>
              <a:rPr lang="ru-RU" sz="2400" dirty="0" smtClean="0">
                <a:latin typeface="Calibri" panose="020F0502020204030204" pitchFamily="34" charset="0"/>
              </a:rPr>
            </a:br>
            <a:endParaRPr lang="ru-RU" sz="2400" dirty="0">
              <a:latin typeface="Calibri" panose="020F050202020403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908720"/>
            <a:ext cx="12192000" cy="457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ln>
                <a:solidFill>
                  <a:schemeClr val="accent1"/>
                </a:solidFill>
              </a:ln>
              <a:solidFill>
                <a:schemeClr val="tx2"/>
              </a:solidFill>
            </a:endParaRPr>
          </a:p>
        </p:txBody>
      </p:sp>
      <p:sp>
        <p:nvSpPr>
          <p:cNvPr id="21" name="Прямоугольник 5"/>
          <p:cNvSpPr>
            <a:spLocks noChangeArrowheads="1"/>
          </p:cNvSpPr>
          <p:nvPr/>
        </p:nvSpPr>
        <p:spPr bwMode="auto">
          <a:xfrm>
            <a:off x="6720722" y="5502648"/>
            <a:ext cx="531104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ru-RU" altLang="ru-RU" sz="140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0" name="Прямоугольник 5"/>
          <p:cNvSpPr>
            <a:spLocks noChangeArrowheads="1"/>
          </p:cNvSpPr>
          <p:nvPr/>
        </p:nvSpPr>
        <p:spPr bwMode="auto">
          <a:xfrm>
            <a:off x="7442116" y="1049996"/>
            <a:ext cx="314377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lvl="0" indent="180000" algn="just">
              <a:buNone/>
            </a:pPr>
            <a:r>
              <a:rPr lang="ru-RU" sz="1600" b="1" dirty="0">
                <a:latin typeface="Calibri" panose="020F0502020204030204" pitchFamily="34" charset="0"/>
                <a:cs typeface="Calibri" panose="020F0502020204030204" pitchFamily="34" charset="0"/>
              </a:rPr>
              <a:t>Отсутствие целевой аудитории по причине низкой заинтересованности мужчин в  общении в библиотеке</a:t>
            </a:r>
          </a:p>
        </p:txBody>
      </p:sp>
      <p:grpSp>
        <p:nvGrpSpPr>
          <p:cNvPr id="12" name="Группа 11"/>
          <p:cNvGrpSpPr/>
          <p:nvPr/>
        </p:nvGrpSpPr>
        <p:grpSpPr>
          <a:xfrm>
            <a:off x="2939750" y="1088803"/>
            <a:ext cx="6026527" cy="5350699"/>
            <a:chOff x="1157414" y="1088471"/>
            <a:chExt cx="6026527" cy="5350699"/>
          </a:xfrm>
        </p:grpSpPr>
        <p:sp>
          <p:nvSpPr>
            <p:cNvPr id="49" name="Freeform: Shape 844"/>
            <p:cNvSpPr>
              <a:spLocks/>
            </p:cNvSpPr>
            <p:nvPr/>
          </p:nvSpPr>
          <p:spPr bwMode="auto">
            <a:xfrm>
              <a:off x="3836084" y="4133764"/>
              <a:ext cx="2438302" cy="2305406"/>
            </a:xfrm>
            <a:custGeom>
              <a:avLst/>
              <a:gdLst>
                <a:gd name="connsiteX0" fmla="*/ 910680 w 2012951"/>
                <a:gd name="connsiteY0" fmla="*/ 0 h 2045818"/>
                <a:gd name="connsiteX1" fmla="*/ 982663 w 2012951"/>
                <a:gd name="connsiteY1" fmla="*/ 23377 h 2045818"/>
                <a:gd name="connsiteX2" fmla="*/ 972609 w 2012951"/>
                <a:gd name="connsiteY2" fmla="*/ 51460 h 2045818"/>
                <a:gd name="connsiteX3" fmla="*/ 949855 w 2012951"/>
                <a:gd name="connsiteY3" fmla="*/ 105507 h 2045818"/>
                <a:gd name="connsiteX4" fmla="*/ 923396 w 2012951"/>
                <a:gd name="connsiteY4" fmla="*/ 158494 h 2045818"/>
                <a:gd name="connsiteX5" fmla="*/ 893930 w 2012951"/>
                <a:gd name="connsiteY5" fmla="*/ 205806 h 2045818"/>
                <a:gd name="connsiteX6" fmla="*/ 912572 w 2012951"/>
                <a:gd name="connsiteY6" fmla="*/ 244790 h 2045818"/>
                <a:gd name="connsiteX7" fmla="*/ 1001014 w 2012951"/>
                <a:gd name="connsiteY7" fmla="*/ 408362 h 2045818"/>
                <a:gd name="connsiteX8" fmla="*/ 1132042 w 2012951"/>
                <a:gd name="connsiteY8" fmla="*/ 631324 h 2045818"/>
                <a:gd name="connsiteX9" fmla="*/ 1251712 w 2012951"/>
                <a:gd name="connsiteY9" fmla="*/ 563093 h 2045818"/>
                <a:gd name="connsiteX10" fmla="*/ 1272358 w 2012951"/>
                <a:gd name="connsiteY10" fmla="*/ 551981 h 2045818"/>
                <a:gd name="connsiteX11" fmla="*/ 1315767 w 2012951"/>
                <a:gd name="connsiteY11" fmla="*/ 540868 h 2045818"/>
                <a:gd name="connsiteX12" fmla="*/ 1361293 w 2012951"/>
                <a:gd name="connsiteY12" fmla="*/ 541397 h 2045818"/>
                <a:gd name="connsiteX13" fmla="*/ 1404701 w 2012951"/>
                <a:gd name="connsiteY13" fmla="*/ 553039 h 2045818"/>
                <a:gd name="connsiteX14" fmla="*/ 1425347 w 2012951"/>
                <a:gd name="connsiteY14" fmla="*/ 563622 h 2045818"/>
                <a:gd name="connsiteX15" fmla="*/ 1926134 w 2012951"/>
                <a:gd name="connsiteY15" fmla="*/ 855722 h 2045818"/>
                <a:gd name="connsiteX16" fmla="*/ 1945721 w 2012951"/>
                <a:gd name="connsiteY16" fmla="*/ 868422 h 2045818"/>
                <a:gd name="connsiteX17" fmla="*/ 1978013 w 2012951"/>
                <a:gd name="connsiteY17" fmla="*/ 900702 h 2045818"/>
                <a:gd name="connsiteX18" fmla="*/ 1999717 w 2012951"/>
                <a:gd name="connsiteY18" fmla="*/ 939860 h 2045818"/>
                <a:gd name="connsiteX19" fmla="*/ 2011363 w 2012951"/>
                <a:gd name="connsiteY19" fmla="*/ 983781 h 2045818"/>
                <a:gd name="connsiteX20" fmla="*/ 2012951 w 2012951"/>
                <a:gd name="connsiteY20" fmla="*/ 1006535 h 2045818"/>
                <a:gd name="connsiteX21" fmla="*/ 2009775 w 2012951"/>
                <a:gd name="connsiteY21" fmla="*/ 1585972 h 2045818"/>
                <a:gd name="connsiteX22" fmla="*/ 2008187 w 2012951"/>
                <a:gd name="connsiteY22" fmla="*/ 1608727 h 2045818"/>
                <a:gd name="connsiteX23" fmla="*/ 1997070 w 2012951"/>
                <a:gd name="connsiteY23" fmla="*/ 1653177 h 2045818"/>
                <a:gd name="connsiteX24" fmla="*/ 1973778 w 2012951"/>
                <a:gd name="connsiteY24" fmla="*/ 1691806 h 2045818"/>
                <a:gd name="connsiteX25" fmla="*/ 1940956 w 2012951"/>
                <a:gd name="connsiteY25" fmla="*/ 1724085 h 2045818"/>
                <a:gd name="connsiteX26" fmla="*/ 1921899 w 2012951"/>
                <a:gd name="connsiteY26" fmla="*/ 1736256 h 2045818"/>
                <a:gd name="connsiteX27" fmla="*/ 1418465 w 2012951"/>
                <a:gd name="connsiteY27" fmla="*/ 2024122 h 2045818"/>
                <a:gd name="connsiteX28" fmla="*/ 1397819 w 2012951"/>
                <a:gd name="connsiteY28" fmla="*/ 2033647 h 2045818"/>
                <a:gd name="connsiteX29" fmla="*/ 1353881 w 2012951"/>
                <a:gd name="connsiteY29" fmla="*/ 2045818 h 2045818"/>
                <a:gd name="connsiteX30" fmla="*/ 1308885 w 2012951"/>
                <a:gd name="connsiteY30" fmla="*/ 2045289 h 2045818"/>
                <a:gd name="connsiteX31" fmla="*/ 1265476 w 2012951"/>
                <a:gd name="connsiteY31" fmla="*/ 2033647 h 2045818"/>
                <a:gd name="connsiteX32" fmla="*/ 1244831 w 2012951"/>
                <a:gd name="connsiteY32" fmla="*/ 2022535 h 2045818"/>
                <a:gd name="connsiteX33" fmla="*/ 744043 w 2012951"/>
                <a:gd name="connsiteY33" fmla="*/ 1730964 h 2045818"/>
                <a:gd name="connsiteX34" fmla="*/ 724457 w 2012951"/>
                <a:gd name="connsiteY34" fmla="*/ 1718793 h 2045818"/>
                <a:gd name="connsiteX35" fmla="*/ 692165 w 2012951"/>
                <a:gd name="connsiteY35" fmla="*/ 1685985 h 2045818"/>
                <a:gd name="connsiteX36" fmla="*/ 669931 w 2012951"/>
                <a:gd name="connsiteY36" fmla="*/ 1646827 h 2045818"/>
                <a:gd name="connsiteX37" fmla="*/ 659488 w 2012951"/>
                <a:gd name="connsiteY37" fmla="*/ 1605570 h 2045818"/>
                <a:gd name="connsiteX38" fmla="*/ 658813 w 2012951"/>
                <a:gd name="connsiteY38" fmla="*/ 1607034 h 2045818"/>
                <a:gd name="connsiteX39" fmla="*/ 616514 w 2012951"/>
                <a:gd name="connsiteY39" fmla="*/ 1614958 h 2045818"/>
                <a:gd name="connsiteX40" fmla="*/ 530329 w 2012951"/>
                <a:gd name="connsiteY40" fmla="*/ 1628693 h 2045818"/>
                <a:gd name="connsiteX41" fmla="*/ 442558 w 2012951"/>
                <a:gd name="connsiteY41" fmla="*/ 1639259 h 2045818"/>
                <a:gd name="connsiteX42" fmla="*/ 353729 w 2012951"/>
                <a:gd name="connsiteY42" fmla="*/ 1645070 h 2045818"/>
                <a:gd name="connsiteX43" fmla="*/ 309315 w 2012951"/>
                <a:gd name="connsiteY43" fmla="*/ 1646126 h 2045818"/>
                <a:gd name="connsiteX44" fmla="*/ 379637 w 2012951"/>
                <a:gd name="connsiteY44" fmla="*/ 1701595 h 2045818"/>
                <a:gd name="connsiteX45" fmla="*/ 383338 w 2012951"/>
                <a:gd name="connsiteY45" fmla="*/ 1858493 h 2045818"/>
                <a:gd name="connsiteX46" fmla="*/ 106277 w 2012951"/>
                <a:gd name="connsiteY46" fmla="*/ 1639259 h 2045818"/>
                <a:gd name="connsiteX47" fmla="*/ 0 w 2012951"/>
                <a:gd name="connsiteY47" fmla="*/ 1555263 h 2045818"/>
                <a:gd name="connsiteX48" fmla="*/ 135358 w 2012951"/>
                <a:gd name="connsiteY48" fmla="*/ 1435873 h 2045818"/>
                <a:gd name="connsiteX49" fmla="*/ 366419 w 2012951"/>
                <a:gd name="connsiteY49" fmla="*/ 1231430 h 2045818"/>
                <a:gd name="connsiteX50" fmla="*/ 371177 w 2012951"/>
                <a:gd name="connsiteY50" fmla="*/ 1387800 h 2045818"/>
                <a:gd name="connsiteX51" fmla="*/ 310901 w 2012951"/>
                <a:gd name="connsiteY51" fmla="*/ 1441156 h 2045818"/>
                <a:gd name="connsiteX52" fmla="*/ 355844 w 2012951"/>
                <a:gd name="connsiteY52" fmla="*/ 1439571 h 2045818"/>
                <a:gd name="connsiteX53" fmla="*/ 443615 w 2012951"/>
                <a:gd name="connsiteY53" fmla="*/ 1432703 h 2045818"/>
                <a:gd name="connsiteX54" fmla="*/ 530329 w 2012951"/>
                <a:gd name="connsiteY54" fmla="*/ 1422138 h 2045818"/>
                <a:gd name="connsiteX55" fmla="*/ 615456 w 2012951"/>
                <a:gd name="connsiteY55" fmla="*/ 1406289 h 2045818"/>
                <a:gd name="connsiteX56" fmla="*/ 657227 w 2012951"/>
                <a:gd name="connsiteY56" fmla="*/ 1396252 h 2045818"/>
                <a:gd name="connsiteX57" fmla="*/ 660402 w 2012951"/>
                <a:gd name="connsiteY57" fmla="*/ 1000714 h 2045818"/>
                <a:gd name="connsiteX58" fmla="*/ 660932 w 2012951"/>
                <a:gd name="connsiteY58" fmla="*/ 977960 h 2045818"/>
                <a:gd name="connsiteX59" fmla="*/ 673107 w 2012951"/>
                <a:gd name="connsiteY59" fmla="*/ 933510 h 2045818"/>
                <a:gd name="connsiteX60" fmla="*/ 695870 w 2012951"/>
                <a:gd name="connsiteY60" fmla="*/ 894881 h 2045818"/>
                <a:gd name="connsiteX61" fmla="*/ 728692 w 2012951"/>
                <a:gd name="connsiteY61" fmla="*/ 862602 h 2045818"/>
                <a:gd name="connsiteX62" fmla="*/ 747749 w 2012951"/>
                <a:gd name="connsiteY62" fmla="*/ 850431 h 2045818"/>
                <a:gd name="connsiteX63" fmla="*/ 763789 w 2012951"/>
                <a:gd name="connsiteY63" fmla="*/ 841286 h 2045818"/>
                <a:gd name="connsiteX64" fmla="*/ 622884 w 2012951"/>
                <a:gd name="connsiteY64" fmla="*/ 682571 h 2045818"/>
                <a:gd name="connsiteX65" fmla="*/ 494722 w 2012951"/>
                <a:gd name="connsiteY65" fmla="*/ 547584 h 2045818"/>
                <a:gd name="connsiteX66" fmla="*/ 458364 w 2012951"/>
                <a:gd name="connsiteY66" fmla="*/ 512952 h 2045818"/>
                <a:gd name="connsiteX67" fmla="*/ 425102 w 2012951"/>
                <a:gd name="connsiteY67" fmla="*/ 520682 h 2045818"/>
                <a:gd name="connsiteX68" fmla="*/ 366293 w 2012951"/>
                <a:gd name="connsiteY68" fmla="*/ 530787 h 2045818"/>
                <a:gd name="connsiteX69" fmla="*/ 306954 w 2012951"/>
                <a:gd name="connsiteY69" fmla="*/ 536105 h 2045818"/>
                <a:gd name="connsiteX70" fmla="*/ 276225 w 2012951"/>
                <a:gd name="connsiteY70" fmla="*/ 536105 h 2045818"/>
                <a:gd name="connsiteX71" fmla="*/ 276225 w 2012951"/>
                <a:gd name="connsiteY71" fmla="*/ 459401 h 2045818"/>
                <a:gd name="connsiteX72" fmla="*/ 378577 w 2012951"/>
                <a:gd name="connsiteY72" fmla="*/ 451657 h 2045818"/>
                <a:gd name="connsiteX73" fmla="*/ 398430 w 2012951"/>
                <a:gd name="connsiteY73" fmla="*/ 447082 h 2045818"/>
                <a:gd name="connsiteX74" fmla="*/ 411674 w 2012951"/>
                <a:gd name="connsiteY74" fmla="*/ 445747 h 2045818"/>
                <a:gd name="connsiteX75" fmla="*/ 433151 w 2012951"/>
                <a:gd name="connsiteY75" fmla="*/ 439080 h 2045818"/>
                <a:gd name="connsiteX76" fmla="*/ 476083 w 2012951"/>
                <a:gd name="connsiteY76" fmla="*/ 429186 h 2045818"/>
                <a:gd name="connsiteX77" fmla="*/ 517147 w 2012951"/>
                <a:gd name="connsiteY77" fmla="*/ 413006 h 2045818"/>
                <a:gd name="connsiteX78" fmla="*/ 537831 w 2012951"/>
                <a:gd name="connsiteY78" fmla="*/ 406585 h 2045818"/>
                <a:gd name="connsiteX79" fmla="*/ 549452 w 2012951"/>
                <a:gd name="connsiteY79" fmla="*/ 400278 h 2045818"/>
                <a:gd name="connsiteX80" fmla="*/ 567602 w 2012951"/>
                <a:gd name="connsiteY80" fmla="*/ 393127 h 2045818"/>
                <a:gd name="connsiteX81" fmla="*/ 728120 w 2012951"/>
                <a:gd name="connsiteY81" fmla="*/ 284806 h 2045818"/>
                <a:gd name="connsiteX82" fmla="*/ 741507 w 2012951"/>
                <a:gd name="connsiteY82" fmla="*/ 270765 h 2045818"/>
                <a:gd name="connsiteX83" fmla="*/ 751461 w 2012951"/>
                <a:gd name="connsiteY83" fmla="*/ 262552 h 2045818"/>
                <a:gd name="connsiteX84" fmla="*/ 765119 w 2012951"/>
                <a:gd name="connsiteY84" fmla="*/ 245998 h 2045818"/>
                <a:gd name="connsiteX85" fmla="*/ 794839 w 2012951"/>
                <a:gd name="connsiteY85" fmla="*/ 214825 h 2045818"/>
                <a:gd name="connsiteX86" fmla="*/ 819758 w 2012951"/>
                <a:gd name="connsiteY86" fmla="*/ 179775 h 2045818"/>
                <a:gd name="connsiteX87" fmla="*/ 833528 w 2012951"/>
                <a:gd name="connsiteY87" fmla="*/ 163086 h 2045818"/>
                <a:gd name="connsiteX88" fmla="*/ 839674 w 2012951"/>
                <a:gd name="connsiteY88" fmla="*/ 151762 h 2045818"/>
                <a:gd name="connsiteX89" fmla="*/ 851010 w 2012951"/>
                <a:gd name="connsiteY89" fmla="*/ 135818 h 2045818"/>
                <a:gd name="connsiteX90" fmla="*/ 895494 w 2012951"/>
                <a:gd name="connsiteY90" fmla="*/ 48923 h 2045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</a:cxnLst>
              <a:rect l="l" t="t" r="r" b="b"/>
              <a:pathLst>
                <a:path w="2012951" h="2045818">
                  <a:moveTo>
                    <a:pt x="910680" y="0"/>
                  </a:moveTo>
                  <a:lnTo>
                    <a:pt x="982663" y="23377"/>
                  </a:lnTo>
                  <a:lnTo>
                    <a:pt x="972609" y="51460"/>
                  </a:lnTo>
                  <a:lnTo>
                    <a:pt x="949855" y="105507"/>
                  </a:lnTo>
                  <a:lnTo>
                    <a:pt x="923396" y="158494"/>
                  </a:lnTo>
                  <a:lnTo>
                    <a:pt x="893930" y="205806"/>
                  </a:lnTo>
                  <a:lnTo>
                    <a:pt x="912572" y="244790"/>
                  </a:lnTo>
                  <a:lnTo>
                    <a:pt x="1001014" y="408362"/>
                  </a:lnTo>
                  <a:lnTo>
                    <a:pt x="1132042" y="631324"/>
                  </a:lnTo>
                  <a:lnTo>
                    <a:pt x="1251712" y="563093"/>
                  </a:lnTo>
                  <a:lnTo>
                    <a:pt x="1272358" y="551981"/>
                  </a:lnTo>
                  <a:lnTo>
                    <a:pt x="1315767" y="540868"/>
                  </a:lnTo>
                  <a:lnTo>
                    <a:pt x="1361293" y="541397"/>
                  </a:lnTo>
                  <a:lnTo>
                    <a:pt x="1404701" y="553039"/>
                  </a:lnTo>
                  <a:lnTo>
                    <a:pt x="1425347" y="563622"/>
                  </a:lnTo>
                  <a:lnTo>
                    <a:pt x="1926134" y="855722"/>
                  </a:lnTo>
                  <a:lnTo>
                    <a:pt x="1945721" y="868422"/>
                  </a:lnTo>
                  <a:lnTo>
                    <a:pt x="1978013" y="900702"/>
                  </a:lnTo>
                  <a:lnTo>
                    <a:pt x="1999717" y="939860"/>
                  </a:lnTo>
                  <a:lnTo>
                    <a:pt x="2011363" y="983781"/>
                  </a:lnTo>
                  <a:lnTo>
                    <a:pt x="2012951" y="1006535"/>
                  </a:lnTo>
                  <a:cubicBezTo>
                    <a:pt x="2011892" y="1199681"/>
                    <a:pt x="2010834" y="1392826"/>
                    <a:pt x="2009775" y="1585972"/>
                  </a:cubicBezTo>
                  <a:lnTo>
                    <a:pt x="2008187" y="1608727"/>
                  </a:lnTo>
                  <a:lnTo>
                    <a:pt x="1997070" y="1653177"/>
                  </a:lnTo>
                  <a:lnTo>
                    <a:pt x="1973778" y="1691806"/>
                  </a:lnTo>
                  <a:lnTo>
                    <a:pt x="1940956" y="1724085"/>
                  </a:lnTo>
                  <a:lnTo>
                    <a:pt x="1921899" y="1736256"/>
                  </a:lnTo>
                  <a:lnTo>
                    <a:pt x="1418465" y="2024122"/>
                  </a:lnTo>
                  <a:lnTo>
                    <a:pt x="1397819" y="2033647"/>
                  </a:lnTo>
                  <a:lnTo>
                    <a:pt x="1353881" y="2045818"/>
                  </a:lnTo>
                  <a:lnTo>
                    <a:pt x="1308885" y="2045289"/>
                  </a:lnTo>
                  <a:lnTo>
                    <a:pt x="1265476" y="2033647"/>
                  </a:lnTo>
                  <a:lnTo>
                    <a:pt x="1244831" y="2022535"/>
                  </a:lnTo>
                  <a:lnTo>
                    <a:pt x="744043" y="1730964"/>
                  </a:lnTo>
                  <a:lnTo>
                    <a:pt x="724457" y="1718793"/>
                  </a:lnTo>
                  <a:lnTo>
                    <a:pt x="692165" y="1685985"/>
                  </a:lnTo>
                  <a:lnTo>
                    <a:pt x="669931" y="1646827"/>
                  </a:lnTo>
                  <a:lnTo>
                    <a:pt x="659488" y="1605570"/>
                  </a:lnTo>
                  <a:lnTo>
                    <a:pt x="658813" y="1607034"/>
                  </a:lnTo>
                  <a:lnTo>
                    <a:pt x="616514" y="1614958"/>
                  </a:lnTo>
                  <a:lnTo>
                    <a:pt x="530329" y="1628693"/>
                  </a:lnTo>
                  <a:lnTo>
                    <a:pt x="442558" y="1639259"/>
                  </a:lnTo>
                  <a:lnTo>
                    <a:pt x="353729" y="1645070"/>
                  </a:lnTo>
                  <a:lnTo>
                    <a:pt x="309315" y="1646126"/>
                  </a:lnTo>
                  <a:lnTo>
                    <a:pt x="379637" y="1701595"/>
                  </a:lnTo>
                  <a:cubicBezTo>
                    <a:pt x="380871" y="1753894"/>
                    <a:pt x="382104" y="1806194"/>
                    <a:pt x="383338" y="1858493"/>
                  </a:cubicBezTo>
                  <a:lnTo>
                    <a:pt x="106277" y="1639259"/>
                  </a:lnTo>
                  <a:lnTo>
                    <a:pt x="0" y="1555263"/>
                  </a:lnTo>
                  <a:lnTo>
                    <a:pt x="135358" y="1435873"/>
                  </a:lnTo>
                  <a:lnTo>
                    <a:pt x="366419" y="1231430"/>
                  </a:lnTo>
                  <a:lnTo>
                    <a:pt x="371177" y="1387800"/>
                  </a:lnTo>
                  <a:lnTo>
                    <a:pt x="310901" y="1441156"/>
                  </a:lnTo>
                  <a:lnTo>
                    <a:pt x="355844" y="1439571"/>
                  </a:lnTo>
                  <a:lnTo>
                    <a:pt x="443615" y="1432703"/>
                  </a:lnTo>
                  <a:lnTo>
                    <a:pt x="530329" y="1422138"/>
                  </a:lnTo>
                  <a:lnTo>
                    <a:pt x="615456" y="1406289"/>
                  </a:lnTo>
                  <a:lnTo>
                    <a:pt x="657227" y="1396252"/>
                  </a:lnTo>
                  <a:cubicBezTo>
                    <a:pt x="664718" y="1328656"/>
                    <a:pt x="659785" y="1070429"/>
                    <a:pt x="660402" y="1000714"/>
                  </a:cubicBezTo>
                  <a:cubicBezTo>
                    <a:pt x="660579" y="993129"/>
                    <a:pt x="660755" y="985545"/>
                    <a:pt x="660932" y="977960"/>
                  </a:cubicBezTo>
                  <a:lnTo>
                    <a:pt x="673107" y="933510"/>
                  </a:lnTo>
                  <a:lnTo>
                    <a:pt x="695870" y="894881"/>
                  </a:lnTo>
                  <a:lnTo>
                    <a:pt x="728692" y="862602"/>
                  </a:lnTo>
                  <a:lnTo>
                    <a:pt x="747749" y="850431"/>
                  </a:lnTo>
                  <a:lnTo>
                    <a:pt x="763789" y="841286"/>
                  </a:lnTo>
                  <a:lnTo>
                    <a:pt x="622884" y="682571"/>
                  </a:lnTo>
                  <a:lnTo>
                    <a:pt x="494722" y="547584"/>
                  </a:lnTo>
                  <a:lnTo>
                    <a:pt x="458364" y="512952"/>
                  </a:lnTo>
                  <a:lnTo>
                    <a:pt x="425102" y="520682"/>
                  </a:lnTo>
                  <a:lnTo>
                    <a:pt x="366293" y="530787"/>
                  </a:lnTo>
                  <a:lnTo>
                    <a:pt x="306954" y="536105"/>
                  </a:lnTo>
                  <a:lnTo>
                    <a:pt x="276225" y="536105"/>
                  </a:lnTo>
                  <a:lnTo>
                    <a:pt x="276225" y="459401"/>
                  </a:lnTo>
                  <a:cubicBezTo>
                    <a:pt x="311024" y="459401"/>
                    <a:pt x="345204" y="456757"/>
                    <a:pt x="378577" y="451657"/>
                  </a:cubicBezTo>
                  <a:lnTo>
                    <a:pt x="398430" y="447082"/>
                  </a:lnTo>
                  <a:lnTo>
                    <a:pt x="411674" y="445747"/>
                  </a:lnTo>
                  <a:lnTo>
                    <a:pt x="433151" y="439080"/>
                  </a:lnTo>
                  <a:lnTo>
                    <a:pt x="476083" y="429186"/>
                  </a:lnTo>
                  <a:lnTo>
                    <a:pt x="517147" y="413006"/>
                  </a:lnTo>
                  <a:lnTo>
                    <a:pt x="537831" y="406585"/>
                  </a:lnTo>
                  <a:lnTo>
                    <a:pt x="549452" y="400278"/>
                  </a:lnTo>
                  <a:lnTo>
                    <a:pt x="567602" y="393127"/>
                  </a:lnTo>
                  <a:cubicBezTo>
                    <a:pt x="626366" y="364811"/>
                    <a:pt x="680379" y="328198"/>
                    <a:pt x="728120" y="284806"/>
                  </a:cubicBezTo>
                  <a:lnTo>
                    <a:pt x="741507" y="270765"/>
                  </a:lnTo>
                  <a:lnTo>
                    <a:pt x="751461" y="262552"/>
                  </a:lnTo>
                  <a:lnTo>
                    <a:pt x="765119" y="245998"/>
                  </a:lnTo>
                  <a:lnTo>
                    <a:pt x="794839" y="214825"/>
                  </a:lnTo>
                  <a:lnTo>
                    <a:pt x="819758" y="179775"/>
                  </a:lnTo>
                  <a:lnTo>
                    <a:pt x="833528" y="163086"/>
                  </a:lnTo>
                  <a:lnTo>
                    <a:pt x="839674" y="151762"/>
                  </a:lnTo>
                  <a:lnTo>
                    <a:pt x="851010" y="135818"/>
                  </a:lnTo>
                  <a:cubicBezTo>
                    <a:pt x="867849" y="108104"/>
                    <a:pt x="882741" y="79076"/>
                    <a:pt x="895494" y="4892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50" name="Freeform: Shape 842"/>
            <p:cNvSpPr>
              <a:spLocks/>
            </p:cNvSpPr>
            <p:nvPr/>
          </p:nvSpPr>
          <p:spPr bwMode="auto">
            <a:xfrm>
              <a:off x="4651814" y="2569706"/>
              <a:ext cx="2532127" cy="2354236"/>
            </a:xfrm>
            <a:custGeom>
              <a:avLst/>
              <a:gdLst>
                <a:gd name="connsiteX0" fmla="*/ 1353873 w 2090408"/>
                <a:gd name="connsiteY0" fmla="*/ 1494387 h 2089150"/>
                <a:gd name="connsiteX1" fmla="*/ 1365283 w 2090408"/>
                <a:gd name="connsiteY1" fmla="*/ 1498600 h 2089150"/>
                <a:gd name="connsiteX2" fmla="*/ 1387196 w 2090408"/>
                <a:gd name="connsiteY2" fmla="*/ 1503515 h 2089150"/>
                <a:gd name="connsiteX3" fmla="*/ 1390321 w 2090408"/>
                <a:gd name="connsiteY3" fmla="*/ 0 h 2089150"/>
                <a:gd name="connsiteX4" fmla="*/ 1435829 w 2090408"/>
                <a:gd name="connsiteY4" fmla="*/ 0 h 2089150"/>
                <a:gd name="connsiteX5" fmla="*/ 1479221 w 2090408"/>
                <a:gd name="connsiteY5" fmla="*/ 11116 h 2089150"/>
                <a:gd name="connsiteX6" fmla="*/ 1500387 w 2090408"/>
                <a:gd name="connsiteY6" fmla="*/ 22233 h 2089150"/>
                <a:gd name="connsiteX7" fmla="*/ 2002037 w 2090408"/>
                <a:gd name="connsiteY7" fmla="*/ 310730 h 2089150"/>
                <a:gd name="connsiteX8" fmla="*/ 2021616 w 2090408"/>
                <a:gd name="connsiteY8" fmla="*/ 323434 h 2089150"/>
                <a:gd name="connsiteX9" fmla="*/ 2053366 w 2090408"/>
                <a:gd name="connsiteY9" fmla="*/ 355725 h 2089150"/>
                <a:gd name="connsiteX10" fmla="*/ 2076650 w 2090408"/>
                <a:gd name="connsiteY10" fmla="*/ 394368 h 2089150"/>
                <a:gd name="connsiteX11" fmla="*/ 2088820 w 2090408"/>
                <a:gd name="connsiteY11" fmla="*/ 438833 h 2089150"/>
                <a:gd name="connsiteX12" fmla="*/ 2089350 w 2090408"/>
                <a:gd name="connsiteY12" fmla="*/ 461595 h 2089150"/>
                <a:gd name="connsiteX13" fmla="*/ 2090408 w 2090408"/>
                <a:gd name="connsiteY13" fmla="*/ 1041237 h 2089150"/>
                <a:gd name="connsiteX14" fmla="*/ 2089350 w 2090408"/>
                <a:gd name="connsiteY14" fmla="*/ 1063999 h 2089150"/>
                <a:gd name="connsiteX15" fmla="*/ 2077179 w 2090408"/>
                <a:gd name="connsiteY15" fmla="*/ 1107936 h 2089150"/>
                <a:gd name="connsiteX16" fmla="*/ 2054954 w 2090408"/>
                <a:gd name="connsiteY16" fmla="*/ 1147108 h 2089150"/>
                <a:gd name="connsiteX17" fmla="*/ 2023204 w 2090408"/>
                <a:gd name="connsiteY17" fmla="*/ 1178869 h 2089150"/>
                <a:gd name="connsiteX18" fmla="*/ 2003096 w 2090408"/>
                <a:gd name="connsiteY18" fmla="*/ 1192103 h 2089150"/>
                <a:gd name="connsiteX19" fmla="*/ 1501975 w 2090408"/>
                <a:gd name="connsiteY19" fmla="*/ 1482188 h 2089150"/>
                <a:gd name="connsiteX20" fmla="*/ 1481337 w 2090408"/>
                <a:gd name="connsiteY20" fmla="*/ 1492775 h 2089150"/>
                <a:gd name="connsiteX21" fmla="*/ 1437417 w 2090408"/>
                <a:gd name="connsiteY21" fmla="*/ 1503891 h 2089150"/>
                <a:gd name="connsiteX22" fmla="*/ 1397819 w 2090408"/>
                <a:gd name="connsiteY22" fmla="*/ 1504823 h 2089150"/>
                <a:gd name="connsiteX23" fmla="*/ 1417191 w 2090408"/>
                <a:gd name="connsiteY23" fmla="*/ 1506008 h 2089150"/>
                <a:gd name="connsiteX24" fmla="*/ 1429903 w 2090408"/>
                <a:gd name="connsiteY24" fmla="*/ 1505479 h 2089150"/>
                <a:gd name="connsiteX25" fmla="*/ 1417721 w 2090408"/>
                <a:gd name="connsiteY25" fmla="*/ 1570038 h 2089150"/>
                <a:gd name="connsiteX26" fmla="*/ 1385940 w 2090408"/>
                <a:gd name="connsiteY26" fmla="*/ 1698096 h 2089150"/>
                <a:gd name="connsiteX27" fmla="*/ 1365813 w 2090408"/>
                <a:gd name="connsiteY27" fmla="*/ 1759479 h 2089150"/>
                <a:gd name="connsiteX28" fmla="*/ 1348864 w 2090408"/>
                <a:gd name="connsiteY28" fmla="*/ 1809221 h 2089150"/>
                <a:gd name="connsiteX29" fmla="*/ 1329796 w 2090408"/>
                <a:gd name="connsiteY29" fmla="*/ 1857904 h 2089150"/>
                <a:gd name="connsiteX30" fmla="*/ 1401830 w 2090408"/>
                <a:gd name="connsiteY30" fmla="*/ 1827213 h 2089150"/>
                <a:gd name="connsiteX31" fmla="*/ 1541133 w 2090408"/>
                <a:gd name="connsiteY31" fmla="*/ 1899179 h 2089150"/>
                <a:gd name="connsiteX32" fmla="*/ 1257761 w 2090408"/>
                <a:gd name="connsiteY32" fmla="*/ 2019300 h 2089150"/>
                <a:gd name="connsiteX33" fmla="*/ 1089856 w 2090408"/>
                <a:gd name="connsiteY33" fmla="*/ 2089150 h 2089150"/>
                <a:gd name="connsiteX34" fmla="*/ 1059135 w 2090408"/>
                <a:gd name="connsiteY34" fmla="*/ 1953684 h 2089150"/>
                <a:gd name="connsiteX35" fmla="*/ 982333 w 2090408"/>
                <a:gd name="connsiteY35" fmla="*/ 1611842 h 2089150"/>
                <a:gd name="connsiteX36" fmla="*/ 1122166 w 2090408"/>
                <a:gd name="connsiteY36" fmla="*/ 1684338 h 2089150"/>
                <a:gd name="connsiteX37" fmla="*/ 1142293 w 2090408"/>
                <a:gd name="connsiteY37" fmla="*/ 1773238 h 2089150"/>
                <a:gd name="connsiteX38" fmla="*/ 1157124 w 2090408"/>
                <a:gd name="connsiteY38" fmla="*/ 1735138 h 2089150"/>
                <a:gd name="connsiteX39" fmla="*/ 1169836 w 2090408"/>
                <a:gd name="connsiteY39" fmla="*/ 1696508 h 2089150"/>
                <a:gd name="connsiteX40" fmla="*/ 1190493 w 2090408"/>
                <a:gd name="connsiteY40" fmla="*/ 1630892 h 2089150"/>
                <a:gd name="connsiteX41" fmla="*/ 1222803 w 2090408"/>
                <a:gd name="connsiteY41" fmla="*/ 1497013 h 2089150"/>
                <a:gd name="connsiteX42" fmla="*/ 1234985 w 2090408"/>
                <a:gd name="connsiteY42" fmla="*/ 1428750 h 2089150"/>
                <a:gd name="connsiteX43" fmla="*/ 1328736 w 2090408"/>
                <a:gd name="connsiteY43" fmla="*/ 1482725 h 2089150"/>
                <a:gd name="connsiteX44" fmla="*/ 1340919 w 2090408"/>
                <a:gd name="connsiteY44" fmla="*/ 1489604 h 2089150"/>
                <a:gd name="connsiteX45" fmla="*/ 1344421 w 2090408"/>
                <a:gd name="connsiteY45" fmla="*/ 1490897 h 2089150"/>
                <a:gd name="connsiteX46" fmla="*/ 1327879 w 2090408"/>
                <a:gd name="connsiteY46" fmla="*/ 1482188 h 2089150"/>
                <a:gd name="connsiteX47" fmla="*/ 825700 w 2090408"/>
                <a:gd name="connsiteY47" fmla="*/ 1193161 h 2089150"/>
                <a:gd name="connsiteX48" fmla="*/ 806121 w 2090408"/>
                <a:gd name="connsiteY48" fmla="*/ 1180457 h 2089150"/>
                <a:gd name="connsiteX49" fmla="*/ 773842 w 2090408"/>
                <a:gd name="connsiteY49" fmla="*/ 1148696 h 2089150"/>
                <a:gd name="connsiteX50" fmla="*/ 751617 w 2090408"/>
                <a:gd name="connsiteY50" fmla="*/ 1109524 h 2089150"/>
                <a:gd name="connsiteX51" fmla="*/ 739446 w 2090408"/>
                <a:gd name="connsiteY51" fmla="*/ 1065587 h 2089150"/>
                <a:gd name="connsiteX52" fmla="*/ 737858 w 2090408"/>
                <a:gd name="connsiteY52" fmla="*/ 1042825 h 2089150"/>
                <a:gd name="connsiteX53" fmla="*/ 737858 w 2090408"/>
                <a:gd name="connsiteY53" fmla="*/ 1041644 h 2089150"/>
                <a:gd name="connsiteX54" fmla="*/ 553179 w 2090408"/>
                <a:gd name="connsiteY54" fmla="*/ 1121834 h 2089150"/>
                <a:gd name="connsiteX55" fmla="*/ 385434 w 2090408"/>
                <a:gd name="connsiteY55" fmla="*/ 1202796 h 2089150"/>
                <a:gd name="connsiteX56" fmla="*/ 345746 w 2090408"/>
                <a:gd name="connsiteY56" fmla="*/ 1224176 h 2089150"/>
                <a:gd name="connsiteX57" fmla="*/ 341512 w 2090408"/>
                <a:gd name="connsiteY57" fmla="*/ 1267719 h 2089150"/>
                <a:gd name="connsiteX58" fmla="*/ 332517 w 2090408"/>
                <a:gd name="connsiteY58" fmla="*/ 1326524 h 2089150"/>
                <a:gd name="connsiteX59" fmla="*/ 318229 w 2090408"/>
                <a:gd name="connsiteY59" fmla="*/ 1383740 h 2089150"/>
                <a:gd name="connsiteX60" fmla="*/ 309762 w 2090408"/>
                <a:gd name="connsiteY60" fmla="*/ 1411288 h 2089150"/>
                <a:gd name="connsiteX61" fmla="*/ 237307 w 2090408"/>
                <a:gd name="connsiteY61" fmla="*/ 1387762 h 2089150"/>
                <a:gd name="connsiteX62" fmla="*/ 261225 w 2090408"/>
                <a:gd name="connsiteY62" fmla="*/ 1310712 h 2089150"/>
                <a:gd name="connsiteX63" fmla="*/ 274879 w 2090408"/>
                <a:gd name="connsiteY63" fmla="*/ 1175263 h 2089150"/>
                <a:gd name="connsiteX64" fmla="*/ 78031 w 2090408"/>
                <a:gd name="connsiteY64" fmla="*/ 700028 h 2089150"/>
                <a:gd name="connsiteX65" fmla="*/ 40397 w 2090408"/>
                <a:gd name="connsiteY65" fmla="*/ 668977 h 2089150"/>
                <a:gd name="connsiteX66" fmla="*/ 0 w 2090408"/>
                <a:gd name="connsiteY66" fmla="*/ 635647 h 2089150"/>
                <a:gd name="connsiteX67" fmla="*/ 43591 w 2090408"/>
                <a:gd name="connsiteY67" fmla="*/ 576263 h 2089150"/>
                <a:gd name="connsiteX68" fmla="*/ 66345 w 2090408"/>
                <a:gd name="connsiteY68" fmla="*/ 593772 h 2089150"/>
                <a:gd name="connsiteX69" fmla="*/ 110795 w 2090408"/>
                <a:gd name="connsiteY69" fmla="*/ 631972 h 2089150"/>
                <a:gd name="connsiteX70" fmla="*/ 152070 w 2090408"/>
                <a:gd name="connsiteY70" fmla="*/ 673356 h 2089150"/>
                <a:gd name="connsiteX71" fmla="*/ 189055 w 2090408"/>
                <a:gd name="connsiteY71" fmla="*/ 717134 h 2089150"/>
                <a:gd name="connsiteX72" fmla="*/ 226154 w 2090408"/>
                <a:gd name="connsiteY72" fmla="*/ 712259 h 2089150"/>
                <a:gd name="connsiteX73" fmla="*/ 409246 w 2090408"/>
                <a:gd name="connsiteY73" fmla="*/ 678921 h 2089150"/>
                <a:gd name="connsiteX74" fmla="*/ 666421 w 2090408"/>
                <a:gd name="connsiteY74" fmla="*/ 622300 h 2089150"/>
                <a:gd name="connsiteX75" fmla="*/ 737858 w 2090408"/>
                <a:gd name="connsiteY75" fmla="*/ 603770 h 2089150"/>
                <a:gd name="connsiteX76" fmla="*/ 737858 w 2090408"/>
                <a:gd name="connsiteY76" fmla="*/ 463713 h 2089150"/>
                <a:gd name="connsiteX77" fmla="*/ 738917 w 2090408"/>
                <a:gd name="connsiteY77" fmla="*/ 439892 h 2089150"/>
                <a:gd name="connsiteX78" fmla="*/ 750029 w 2090408"/>
                <a:gd name="connsiteY78" fmla="*/ 395956 h 2089150"/>
                <a:gd name="connsiteX79" fmla="*/ 773312 w 2090408"/>
                <a:gd name="connsiteY79" fmla="*/ 357313 h 2089150"/>
                <a:gd name="connsiteX80" fmla="*/ 805062 w 2090408"/>
                <a:gd name="connsiteY80" fmla="*/ 325022 h 2089150"/>
                <a:gd name="connsiteX81" fmla="*/ 825171 w 2090408"/>
                <a:gd name="connsiteY81" fmla="*/ 312318 h 2089150"/>
                <a:gd name="connsiteX82" fmla="*/ 1326292 w 2090408"/>
                <a:gd name="connsiteY82" fmla="*/ 22233 h 2089150"/>
                <a:gd name="connsiteX83" fmla="*/ 1346929 w 2090408"/>
                <a:gd name="connsiteY83" fmla="*/ 11116 h 2089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</a:cxnLst>
              <a:rect l="l" t="t" r="r" b="b"/>
              <a:pathLst>
                <a:path w="2090408" h="2089150">
                  <a:moveTo>
                    <a:pt x="1353873" y="1494387"/>
                  </a:moveTo>
                  <a:lnTo>
                    <a:pt x="1365283" y="1498600"/>
                  </a:lnTo>
                  <a:lnTo>
                    <a:pt x="1387196" y="1503515"/>
                  </a:lnTo>
                  <a:close/>
                  <a:moveTo>
                    <a:pt x="1390321" y="0"/>
                  </a:moveTo>
                  <a:lnTo>
                    <a:pt x="1435829" y="0"/>
                  </a:lnTo>
                  <a:lnTo>
                    <a:pt x="1479221" y="11116"/>
                  </a:lnTo>
                  <a:lnTo>
                    <a:pt x="1500387" y="22233"/>
                  </a:lnTo>
                  <a:lnTo>
                    <a:pt x="2002037" y="310730"/>
                  </a:lnTo>
                  <a:lnTo>
                    <a:pt x="2021616" y="323434"/>
                  </a:lnTo>
                  <a:lnTo>
                    <a:pt x="2053366" y="355725"/>
                  </a:lnTo>
                  <a:lnTo>
                    <a:pt x="2076650" y="394368"/>
                  </a:lnTo>
                  <a:lnTo>
                    <a:pt x="2088820" y="438833"/>
                  </a:lnTo>
                  <a:lnTo>
                    <a:pt x="2089350" y="461595"/>
                  </a:lnTo>
                  <a:lnTo>
                    <a:pt x="2090408" y="1041237"/>
                  </a:lnTo>
                  <a:lnTo>
                    <a:pt x="2089350" y="1063999"/>
                  </a:lnTo>
                  <a:lnTo>
                    <a:pt x="2077179" y="1107936"/>
                  </a:lnTo>
                  <a:lnTo>
                    <a:pt x="2054954" y="1147108"/>
                  </a:lnTo>
                  <a:lnTo>
                    <a:pt x="2023204" y="1178869"/>
                  </a:lnTo>
                  <a:lnTo>
                    <a:pt x="2003096" y="1192103"/>
                  </a:lnTo>
                  <a:lnTo>
                    <a:pt x="1501975" y="1482188"/>
                  </a:lnTo>
                  <a:lnTo>
                    <a:pt x="1481337" y="1492775"/>
                  </a:lnTo>
                  <a:lnTo>
                    <a:pt x="1437417" y="1503891"/>
                  </a:lnTo>
                  <a:lnTo>
                    <a:pt x="1397819" y="1504823"/>
                  </a:lnTo>
                  <a:lnTo>
                    <a:pt x="1417191" y="1506008"/>
                  </a:lnTo>
                  <a:lnTo>
                    <a:pt x="1429903" y="1505479"/>
                  </a:lnTo>
                  <a:lnTo>
                    <a:pt x="1417721" y="1570038"/>
                  </a:lnTo>
                  <a:lnTo>
                    <a:pt x="1385940" y="1698096"/>
                  </a:lnTo>
                  <a:lnTo>
                    <a:pt x="1365813" y="1759479"/>
                  </a:lnTo>
                  <a:lnTo>
                    <a:pt x="1348864" y="1809221"/>
                  </a:lnTo>
                  <a:lnTo>
                    <a:pt x="1329796" y="1857904"/>
                  </a:lnTo>
                  <a:lnTo>
                    <a:pt x="1401830" y="1827213"/>
                  </a:lnTo>
                  <a:lnTo>
                    <a:pt x="1541133" y="1899179"/>
                  </a:lnTo>
                  <a:lnTo>
                    <a:pt x="1257761" y="2019300"/>
                  </a:lnTo>
                  <a:lnTo>
                    <a:pt x="1089856" y="2089150"/>
                  </a:lnTo>
                  <a:lnTo>
                    <a:pt x="1059135" y="1953684"/>
                  </a:lnTo>
                  <a:lnTo>
                    <a:pt x="982333" y="1611842"/>
                  </a:lnTo>
                  <a:lnTo>
                    <a:pt x="1122166" y="1684338"/>
                  </a:lnTo>
                  <a:lnTo>
                    <a:pt x="1142293" y="1773238"/>
                  </a:lnTo>
                  <a:lnTo>
                    <a:pt x="1157124" y="1735138"/>
                  </a:lnTo>
                  <a:lnTo>
                    <a:pt x="1169836" y="1696508"/>
                  </a:lnTo>
                  <a:lnTo>
                    <a:pt x="1190493" y="1630892"/>
                  </a:lnTo>
                  <a:lnTo>
                    <a:pt x="1222803" y="1497013"/>
                  </a:lnTo>
                  <a:lnTo>
                    <a:pt x="1234985" y="1428750"/>
                  </a:lnTo>
                  <a:lnTo>
                    <a:pt x="1328736" y="1482725"/>
                  </a:lnTo>
                  <a:lnTo>
                    <a:pt x="1340919" y="1489604"/>
                  </a:lnTo>
                  <a:lnTo>
                    <a:pt x="1344421" y="1490897"/>
                  </a:lnTo>
                  <a:lnTo>
                    <a:pt x="1327879" y="1482188"/>
                  </a:lnTo>
                  <a:lnTo>
                    <a:pt x="825700" y="1193161"/>
                  </a:lnTo>
                  <a:lnTo>
                    <a:pt x="806121" y="1180457"/>
                  </a:lnTo>
                  <a:lnTo>
                    <a:pt x="773842" y="1148696"/>
                  </a:lnTo>
                  <a:lnTo>
                    <a:pt x="751617" y="1109524"/>
                  </a:lnTo>
                  <a:lnTo>
                    <a:pt x="739446" y="1065587"/>
                  </a:lnTo>
                  <a:lnTo>
                    <a:pt x="737858" y="1042825"/>
                  </a:lnTo>
                  <a:lnTo>
                    <a:pt x="737858" y="1041644"/>
                  </a:lnTo>
                  <a:lnTo>
                    <a:pt x="553179" y="1121834"/>
                  </a:lnTo>
                  <a:lnTo>
                    <a:pt x="385434" y="1202796"/>
                  </a:lnTo>
                  <a:lnTo>
                    <a:pt x="345746" y="1224176"/>
                  </a:lnTo>
                  <a:lnTo>
                    <a:pt x="341512" y="1267719"/>
                  </a:lnTo>
                  <a:lnTo>
                    <a:pt x="332517" y="1326524"/>
                  </a:lnTo>
                  <a:lnTo>
                    <a:pt x="318229" y="1383740"/>
                  </a:lnTo>
                  <a:lnTo>
                    <a:pt x="309762" y="1411288"/>
                  </a:lnTo>
                  <a:lnTo>
                    <a:pt x="237307" y="1387762"/>
                  </a:lnTo>
                  <a:lnTo>
                    <a:pt x="261225" y="1310712"/>
                  </a:lnTo>
                  <a:cubicBezTo>
                    <a:pt x="270178" y="1266960"/>
                    <a:pt x="274879" y="1221661"/>
                    <a:pt x="274879" y="1175263"/>
                  </a:cubicBezTo>
                  <a:cubicBezTo>
                    <a:pt x="274879" y="989672"/>
                    <a:pt x="199654" y="821651"/>
                    <a:pt x="78031" y="700028"/>
                  </a:cubicBezTo>
                  <a:lnTo>
                    <a:pt x="40397" y="668977"/>
                  </a:lnTo>
                  <a:lnTo>
                    <a:pt x="0" y="635647"/>
                  </a:lnTo>
                  <a:lnTo>
                    <a:pt x="43591" y="576263"/>
                  </a:lnTo>
                  <a:lnTo>
                    <a:pt x="66345" y="593772"/>
                  </a:lnTo>
                  <a:lnTo>
                    <a:pt x="110795" y="631972"/>
                  </a:lnTo>
                  <a:lnTo>
                    <a:pt x="152070" y="673356"/>
                  </a:lnTo>
                  <a:lnTo>
                    <a:pt x="189055" y="717134"/>
                  </a:lnTo>
                  <a:lnTo>
                    <a:pt x="226154" y="712259"/>
                  </a:lnTo>
                  <a:lnTo>
                    <a:pt x="409246" y="678921"/>
                  </a:lnTo>
                  <a:lnTo>
                    <a:pt x="666421" y="622300"/>
                  </a:lnTo>
                  <a:lnTo>
                    <a:pt x="737858" y="603770"/>
                  </a:lnTo>
                  <a:lnTo>
                    <a:pt x="737858" y="463713"/>
                  </a:lnTo>
                  <a:lnTo>
                    <a:pt x="738917" y="439892"/>
                  </a:lnTo>
                  <a:lnTo>
                    <a:pt x="750029" y="395956"/>
                  </a:lnTo>
                  <a:lnTo>
                    <a:pt x="773312" y="357313"/>
                  </a:lnTo>
                  <a:lnTo>
                    <a:pt x="805062" y="325022"/>
                  </a:lnTo>
                  <a:lnTo>
                    <a:pt x="825171" y="312318"/>
                  </a:lnTo>
                  <a:lnTo>
                    <a:pt x="1326292" y="22233"/>
                  </a:lnTo>
                  <a:lnTo>
                    <a:pt x="1346929" y="1111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51" name="Freeform: Shape 840"/>
            <p:cNvSpPr>
              <a:spLocks/>
            </p:cNvSpPr>
            <p:nvPr/>
          </p:nvSpPr>
          <p:spPr bwMode="auto">
            <a:xfrm>
              <a:off x="3353423" y="1088471"/>
              <a:ext cx="2534449" cy="2197846"/>
            </a:xfrm>
            <a:custGeom>
              <a:avLst/>
              <a:gdLst>
                <a:gd name="connsiteX0" fmla="*/ 653776 w 2092325"/>
                <a:gd name="connsiteY0" fmla="*/ 0 h 1950369"/>
                <a:gd name="connsiteX1" fmla="*/ 698774 w 2092325"/>
                <a:gd name="connsiteY1" fmla="*/ 0 h 1950369"/>
                <a:gd name="connsiteX2" fmla="*/ 743241 w 2092325"/>
                <a:gd name="connsiteY2" fmla="*/ 11650 h 1950369"/>
                <a:gd name="connsiteX3" fmla="*/ 763887 w 2092325"/>
                <a:gd name="connsiteY3" fmla="*/ 22241 h 1950369"/>
                <a:gd name="connsiteX4" fmla="*/ 1265204 w 2092325"/>
                <a:gd name="connsiteY4" fmla="*/ 311898 h 1950369"/>
                <a:gd name="connsiteX5" fmla="*/ 1284790 w 2092325"/>
                <a:gd name="connsiteY5" fmla="*/ 324078 h 1950369"/>
                <a:gd name="connsiteX6" fmla="*/ 1317082 w 2092325"/>
                <a:gd name="connsiteY6" fmla="*/ 356909 h 1950369"/>
                <a:gd name="connsiteX7" fmla="*/ 1339845 w 2092325"/>
                <a:gd name="connsiteY7" fmla="*/ 395566 h 1950369"/>
                <a:gd name="connsiteX8" fmla="*/ 1350962 w 2092325"/>
                <a:gd name="connsiteY8" fmla="*/ 440047 h 1950369"/>
                <a:gd name="connsiteX9" fmla="*/ 1352550 w 2092325"/>
                <a:gd name="connsiteY9" fmla="*/ 462817 h 1950369"/>
                <a:gd name="connsiteX10" fmla="*/ 1352550 w 2092325"/>
                <a:gd name="connsiteY10" fmla="*/ 763588 h 1950369"/>
                <a:gd name="connsiteX11" fmla="*/ 1409131 w 2092325"/>
                <a:gd name="connsiteY11" fmla="*/ 786323 h 1950369"/>
                <a:gd name="connsiteX12" fmla="*/ 1518061 w 2092325"/>
                <a:gd name="connsiteY12" fmla="*/ 837610 h 1950369"/>
                <a:gd name="connsiteX13" fmla="*/ 1622761 w 2092325"/>
                <a:gd name="connsiteY13" fmla="*/ 895771 h 1950369"/>
                <a:gd name="connsiteX14" fmla="*/ 1724288 w 2092325"/>
                <a:gd name="connsiteY14" fmla="*/ 960804 h 1950369"/>
                <a:gd name="connsiteX15" fmla="*/ 1772937 w 2092325"/>
                <a:gd name="connsiteY15" fmla="*/ 995701 h 1950369"/>
                <a:gd name="connsiteX16" fmla="*/ 1811010 w 2092325"/>
                <a:gd name="connsiteY16" fmla="*/ 1024781 h 1950369"/>
                <a:gd name="connsiteX17" fmla="*/ 1885040 w 2092325"/>
                <a:gd name="connsiteY17" fmla="*/ 1084527 h 1950369"/>
                <a:gd name="connsiteX18" fmla="*/ 1920469 w 2092325"/>
                <a:gd name="connsiteY18" fmla="*/ 1116780 h 1950369"/>
                <a:gd name="connsiteX19" fmla="*/ 1907778 w 2092325"/>
                <a:gd name="connsiteY19" fmla="*/ 1042758 h 1950369"/>
                <a:gd name="connsiteX20" fmla="*/ 2009834 w 2092325"/>
                <a:gd name="connsiteY20" fmla="*/ 922736 h 1950369"/>
                <a:gd name="connsiteX21" fmla="*/ 2068001 w 2092325"/>
                <a:gd name="connsiteY21" fmla="*/ 1266410 h 1950369"/>
                <a:gd name="connsiteX22" fmla="*/ 2092325 w 2092325"/>
                <a:gd name="connsiteY22" fmla="*/ 1404938 h 1950369"/>
                <a:gd name="connsiteX23" fmla="*/ 1915181 w 2092325"/>
                <a:gd name="connsiteY23" fmla="*/ 1403352 h 1950369"/>
                <a:gd name="connsiteX24" fmla="*/ 1603196 w 2092325"/>
                <a:gd name="connsiteY24" fmla="*/ 1401237 h 1950369"/>
                <a:gd name="connsiteX25" fmla="*/ 1704195 w 2092325"/>
                <a:gd name="connsiteY25" fmla="*/ 1281744 h 1950369"/>
                <a:gd name="connsiteX26" fmla="*/ 1797261 w 2092325"/>
                <a:gd name="connsiteY26" fmla="*/ 1282272 h 1950369"/>
                <a:gd name="connsiteX27" fmla="*/ 1762361 w 2092325"/>
                <a:gd name="connsiteY27" fmla="*/ 1250549 h 1950369"/>
                <a:gd name="connsiteX28" fmla="*/ 1689917 w 2092325"/>
                <a:gd name="connsiteY28" fmla="*/ 1190273 h 1950369"/>
                <a:gd name="connsiteX29" fmla="*/ 1651844 w 2092325"/>
                <a:gd name="connsiteY29" fmla="*/ 1161722 h 1950369"/>
                <a:gd name="connsiteX30" fmla="*/ 1616944 w 2092325"/>
                <a:gd name="connsiteY30" fmla="*/ 1136343 h 1950369"/>
                <a:gd name="connsiteX31" fmla="*/ 1544500 w 2092325"/>
                <a:gd name="connsiteY31" fmla="*/ 1088228 h 1950369"/>
                <a:gd name="connsiteX32" fmla="*/ 1469412 w 2092325"/>
                <a:gd name="connsiteY32" fmla="*/ 1044344 h 1950369"/>
                <a:gd name="connsiteX33" fmla="*/ 1392209 w 2092325"/>
                <a:gd name="connsiteY33" fmla="*/ 1004689 h 1950369"/>
                <a:gd name="connsiteX34" fmla="*/ 1352550 w 2092325"/>
                <a:gd name="connsiteY34" fmla="*/ 986712 h 1950369"/>
                <a:gd name="connsiteX35" fmla="*/ 1352550 w 2092325"/>
                <a:gd name="connsiteY35" fmla="*/ 1042662 h 1950369"/>
                <a:gd name="connsiteX36" fmla="*/ 1350962 w 2092325"/>
                <a:gd name="connsiteY36" fmla="*/ 1065433 h 1950369"/>
                <a:gd name="connsiteX37" fmla="*/ 1339845 w 2092325"/>
                <a:gd name="connsiteY37" fmla="*/ 1109384 h 1950369"/>
                <a:gd name="connsiteX38" fmla="*/ 1317082 w 2092325"/>
                <a:gd name="connsiteY38" fmla="*/ 1148570 h 1950369"/>
                <a:gd name="connsiteX39" fmla="*/ 1284790 w 2092325"/>
                <a:gd name="connsiteY39" fmla="*/ 1180342 h 1950369"/>
                <a:gd name="connsiteX40" fmla="*/ 1265204 w 2092325"/>
                <a:gd name="connsiteY40" fmla="*/ 1193581 h 1950369"/>
                <a:gd name="connsiteX41" fmla="*/ 894559 w 2092325"/>
                <a:gd name="connsiteY41" fmla="*/ 1407346 h 1950369"/>
                <a:gd name="connsiteX42" fmla="*/ 910558 w 2092325"/>
                <a:gd name="connsiteY42" fmla="*/ 1568811 h 1950369"/>
                <a:gd name="connsiteX43" fmla="*/ 935442 w 2092325"/>
                <a:gd name="connsiteY43" fmla="*/ 1753415 h 1950369"/>
                <a:gd name="connsiteX44" fmla="*/ 943317 w 2092325"/>
                <a:gd name="connsiteY44" fmla="*/ 1797317 h 1950369"/>
                <a:gd name="connsiteX45" fmla="*/ 991277 w 2092325"/>
                <a:gd name="connsiteY45" fmla="*/ 1817509 h 1950369"/>
                <a:gd name="connsiteX46" fmla="*/ 1042016 w 2092325"/>
                <a:gd name="connsiteY46" fmla="*/ 1844429 h 1950369"/>
                <a:gd name="connsiteX47" fmla="*/ 1091170 w 2092325"/>
                <a:gd name="connsiteY47" fmla="*/ 1874516 h 1950369"/>
                <a:gd name="connsiteX48" fmla="*/ 1114425 w 2092325"/>
                <a:gd name="connsiteY48" fmla="*/ 1891408 h 1950369"/>
                <a:gd name="connsiteX49" fmla="*/ 1071446 w 2092325"/>
                <a:gd name="connsiteY49" fmla="*/ 1949728 h 1950369"/>
                <a:gd name="connsiteX50" fmla="*/ 1067569 w 2092325"/>
                <a:gd name="connsiteY50" fmla="*/ 1946529 h 1950369"/>
                <a:gd name="connsiteX51" fmla="*/ 1050456 w 2092325"/>
                <a:gd name="connsiteY51" fmla="*/ 1932409 h 1950369"/>
                <a:gd name="connsiteX52" fmla="*/ 966064 w 2092325"/>
                <a:gd name="connsiteY52" fmla="*/ 1883903 h 1950369"/>
                <a:gd name="connsiteX53" fmla="*/ 947913 w 2092325"/>
                <a:gd name="connsiteY53" fmla="*/ 1876751 h 1950369"/>
                <a:gd name="connsiteX54" fmla="*/ 936293 w 2092325"/>
                <a:gd name="connsiteY54" fmla="*/ 1870444 h 1950369"/>
                <a:gd name="connsiteX55" fmla="*/ 915612 w 2092325"/>
                <a:gd name="connsiteY55" fmla="*/ 1864024 h 1950369"/>
                <a:gd name="connsiteX56" fmla="*/ 874545 w 2092325"/>
                <a:gd name="connsiteY56" fmla="*/ 1847843 h 1950369"/>
                <a:gd name="connsiteX57" fmla="*/ 831611 w 2092325"/>
                <a:gd name="connsiteY57" fmla="*/ 1837949 h 1950369"/>
                <a:gd name="connsiteX58" fmla="*/ 810136 w 2092325"/>
                <a:gd name="connsiteY58" fmla="*/ 1831282 h 1950369"/>
                <a:gd name="connsiteX59" fmla="*/ 796893 w 2092325"/>
                <a:gd name="connsiteY59" fmla="*/ 1829947 h 1950369"/>
                <a:gd name="connsiteX60" fmla="*/ 777040 w 2092325"/>
                <a:gd name="connsiteY60" fmla="*/ 1825372 h 1950369"/>
                <a:gd name="connsiteX61" fmla="*/ 674687 w 2092325"/>
                <a:gd name="connsiteY61" fmla="*/ 1817628 h 1950369"/>
                <a:gd name="connsiteX62" fmla="*/ 572336 w 2092325"/>
                <a:gd name="connsiteY62" fmla="*/ 1825372 h 1950369"/>
                <a:gd name="connsiteX63" fmla="*/ 552483 w 2092325"/>
                <a:gd name="connsiteY63" fmla="*/ 1829947 h 1950369"/>
                <a:gd name="connsiteX64" fmla="*/ 539239 w 2092325"/>
                <a:gd name="connsiteY64" fmla="*/ 1831282 h 1950369"/>
                <a:gd name="connsiteX65" fmla="*/ 517761 w 2092325"/>
                <a:gd name="connsiteY65" fmla="*/ 1837949 h 1950369"/>
                <a:gd name="connsiteX66" fmla="*/ 474830 w 2092325"/>
                <a:gd name="connsiteY66" fmla="*/ 1847843 h 1950369"/>
                <a:gd name="connsiteX67" fmla="*/ 433767 w 2092325"/>
                <a:gd name="connsiteY67" fmla="*/ 1864023 h 1950369"/>
                <a:gd name="connsiteX68" fmla="*/ 413082 w 2092325"/>
                <a:gd name="connsiteY68" fmla="*/ 1870444 h 1950369"/>
                <a:gd name="connsiteX69" fmla="*/ 401460 w 2092325"/>
                <a:gd name="connsiteY69" fmla="*/ 1876752 h 1950369"/>
                <a:gd name="connsiteX70" fmla="*/ 383311 w 2092325"/>
                <a:gd name="connsiteY70" fmla="*/ 1883903 h 1950369"/>
                <a:gd name="connsiteX71" fmla="*/ 298922 w 2092325"/>
                <a:gd name="connsiteY71" fmla="*/ 1932408 h 1950369"/>
                <a:gd name="connsiteX72" fmla="*/ 298919 w 2092325"/>
                <a:gd name="connsiteY72" fmla="*/ 1932409 h 1950369"/>
                <a:gd name="connsiteX73" fmla="*/ 277151 w 2092325"/>
                <a:gd name="connsiteY73" fmla="*/ 1950369 h 1950369"/>
                <a:gd name="connsiteX74" fmla="*/ 233362 w 2092325"/>
                <a:gd name="connsiteY74" fmla="*/ 1889293 h 1950369"/>
                <a:gd name="connsiteX75" fmla="*/ 256143 w 2092325"/>
                <a:gd name="connsiteY75" fmla="*/ 1872402 h 1950369"/>
                <a:gd name="connsiteX76" fmla="*/ 304885 w 2092325"/>
                <a:gd name="connsiteY76" fmla="*/ 1842844 h 1950369"/>
                <a:gd name="connsiteX77" fmla="*/ 355746 w 2092325"/>
                <a:gd name="connsiteY77" fmla="*/ 1816452 h 1950369"/>
                <a:gd name="connsiteX78" fmla="*/ 410316 w 2092325"/>
                <a:gd name="connsiteY78" fmla="*/ 1794283 h 1950369"/>
                <a:gd name="connsiteX79" fmla="*/ 411310 w 2092325"/>
                <a:gd name="connsiteY79" fmla="*/ 1793937 h 1950369"/>
                <a:gd name="connsiteX80" fmla="*/ 418696 w 2092325"/>
                <a:gd name="connsiteY80" fmla="*/ 1753415 h 1950369"/>
                <a:gd name="connsiteX81" fmla="*/ 444109 w 2092325"/>
                <a:gd name="connsiteY81" fmla="*/ 1568811 h 1950369"/>
                <a:gd name="connsiteX82" fmla="*/ 459407 w 2092325"/>
                <a:gd name="connsiteY82" fmla="*/ 1407857 h 1950369"/>
                <a:gd name="connsiteX83" fmla="*/ 87876 w 2092325"/>
                <a:gd name="connsiteY83" fmla="*/ 1193581 h 1950369"/>
                <a:gd name="connsiteX84" fmla="*/ 67760 w 2092325"/>
                <a:gd name="connsiteY84" fmla="*/ 1180342 h 1950369"/>
                <a:gd name="connsiteX85" fmla="*/ 35997 w 2092325"/>
                <a:gd name="connsiteY85" fmla="*/ 1148570 h 1950369"/>
                <a:gd name="connsiteX86" fmla="*/ 13234 w 2092325"/>
                <a:gd name="connsiteY86" fmla="*/ 1109384 h 1950369"/>
                <a:gd name="connsiteX87" fmla="*/ 1588 w 2092325"/>
                <a:gd name="connsiteY87" fmla="*/ 1065433 h 1950369"/>
                <a:gd name="connsiteX88" fmla="*/ 0 w 2092325"/>
                <a:gd name="connsiteY88" fmla="*/ 1042662 h 1950369"/>
                <a:gd name="connsiteX89" fmla="*/ 0 w 2092325"/>
                <a:gd name="connsiteY89" fmla="*/ 462817 h 1950369"/>
                <a:gd name="connsiteX90" fmla="*/ 1588 w 2092325"/>
                <a:gd name="connsiteY90" fmla="*/ 440047 h 1950369"/>
                <a:gd name="connsiteX91" fmla="*/ 13234 w 2092325"/>
                <a:gd name="connsiteY91" fmla="*/ 395566 h 1950369"/>
                <a:gd name="connsiteX92" fmla="*/ 35997 w 2092325"/>
                <a:gd name="connsiteY92" fmla="*/ 356909 h 1950369"/>
                <a:gd name="connsiteX93" fmla="*/ 67760 w 2092325"/>
                <a:gd name="connsiteY93" fmla="*/ 324078 h 1950369"/>
                <a:gd name="connsiteX94" fmla="*/ 87876 w 2092325"/>
                <a:gd name="connsiteY94" fmla="*/ 311898 h 1950369"/>
                <a:gd name="connsiteX95" fmla="*/ 589193 w 2092325"/>
                <a:gd name="connsiteY95" fmla="*/ 22241 h 1950369"/>
                <a:gd name="connsiteX96" fmla="*/ 609838 w 2092325"/>
                <a:gd name="connsiteY96" fmla="*/ 11650 h 19503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</a:cxnLst>
              <a:rect l="l" t="t" r="r" b="b"/>
              <a:pathLst>
                <a:path w="2092325" h="1950369">
                  <a:moveTo>
                    <a:pt x="653776" y="0"/>
                  </a:moveTo>
                  <a:lnTo>
                    <a:pt x="698774" y="0"/>
                  </a:lnTo>
                  <a:lnTo>
                    <a:pt x="743241" y="11650"/>
                  </a:lnTo>
                  <a:lnTo>
                    <a:pt x="763887" y="22241"/>
                  </a:lnTo>
                  <a:lnTo>
                    <a:pt x="1265204" y="311898"/>
                  </a:lnTo>
                  <a:lnTo>
                    <a:pt x="1284790" y="324078"/>
                  </a:lnTo>
                  <a:lnTo>
                    <a:pt x="1317082" y="356909"/>
                  </a:lnTo>
                  <a:lnTo>
                    <a:pt x="1339845" y="395566"/>
                  </a:lnTo>
                  <a:lnTo>
                    <a:pt x="1350962" y="440047"/>
                  </a:lnTo>
                  <a:lnTo>
                    <a:pt x="1352550" y="462817"/>
                  </a:lnTo>
                  <a:lnTo>
                    <a:pt x="1352550" y="763588"/>
                  </a:lnTo>
                  <a:lnTo>
                    <a:pt x="1409131" y="786323"/>
                  </a:lnTo>
                  <a:lnTo>
                    <a:pt x="1518061" y="837610"/>
                  </a:lnTo>
                  <a:lnTo>
                    <a:pt x="1622761" y="895771"/>
                  </a:lnTo>
                  <a:lnTo>
                    <a:pt x="1724288" y="960804"/>
                  </a:lnTo>
                  <a:lnTo>
                    <a:pt x="1772937" y="995701"/>
                  </a:lnTo>
                  <a:lnTo>
                    <a:pt x="1811010" y="1024781"/>
                  </a:lnTo>
                  <a:lnTo>
                    <a:pt x="1885040" y="1084527"/>
                  </a:lnTo>
                  <a:lnTo>
                    <a:pt x="1920469" y="1116780"/>
                  </a:lnTo>
                  <a:lnTo>
                    <a:pt x="1907778" y="1042758"/>
                  </a:lnTo>
                  <a:lnTo>
                    <a:pt x="2009834" y="922736"/>
                  </a:lnTo>
                  <a:lnTo>
                    <a:pt x="2068001" y="1266410"/>
                  </a:lnTo>
                  <a:lnTo>
                    <a:pt x="2092325" y="1404938"/>
                  </a:lnTo>
                  <a:lnTo>
                    <a:pt x="1915181" y="1403352"/>
                  </a:lnTo>
                  <a:lnTo>
                    <a:pt x="1603196" y="1401237"/>
                  </a:lnTo>
                  <a:lnTo>
                    <a:pt x="1704195" y="1281744"/>
                  </a:lnTo>
                  <a:lnTo>
                    <a:pt x="1797261" y="1282272"/>
                  </a:lnTo>
                  <a:lnTo>
                    <a:pt x="1762361" y="1250549"/>
                  </a:lnTo>
                  <a:lnTo>
                    <a:pt x="1689917" y="1190273"/>
                  </a:lnTo>
                  <a:lnTo>
                    <a:pt x="1651844" y="1161722"/>
                  </a:lnTo>
                  <a:lnTo>
                    <a:pt x="1616944" y="1136343"/>
                  </a:lnTo>
                  <a:lnTo>
                    <a:pt x="1544500" y="1088228"/>
                  </a:lnTo>
                  <a:lnTo>
                    <a:pt x="1469412" y="1044344"/>
                  </a:lnTo>
                  <a:lnTo>
                    <a:pt x="1392209" y="1004689"/>
                  </a:lnTo>
                  <a:lnTo>
                    <a:pt x="1352550" y="986712"/>
                  </a:lnTo>
                  <a:lnTo>
                    <a:pt x="1352550" y="1042662"/>
                  </a:lnTo>
                  <a:lnTo>
                    <a:pt x="1350962" y="1065433"/>
                  </a:lnTo>
                  <a:lnTo>
                    <a:pt x="1339845" y="1109384"/>
                  </a:lnTo>
                  <a:lnTo>
                    <a:pt x="1317082" y="1148570"/>
                  </a:lnTo>
                  <a:lnTo>
                    <a:pt x="1284790" y="1180342"/>
                  </a:lnTo>
                  <a:lnTo>
                    <a:pt x="1265204" y="1193581"/>
                  </a:lnTo>
                  <a:lnTo>
                    <a:pt x="894559" y="1407346"/>
                  </a:lnTo>
                  <a:lnTo>
                    <a:pt x="910558" y="1568811"/>
                  </a:lnTo>
                  <a:lnTo>
                    <a:pt x="935442" y="1753415"/>
                  </a:lnTo>
                  <a:lnTo>
                    <a:pt x="943317" y="1797317"/>
                  </a:lnTo>
                  <a:lnTo>
                    <a:pt x="991277" y="1817509"/>
                  </a:lnTo>
                  <a:lnTo>
                    <a:pt x="1042016" y="1844429"/>
                  </a:lnTo>
                  <a:lnTo>
                    <a:pt x="1091170" y="1874516"/>
                  </a:lnTo>
                  <a:lnTo>
                    <a:pt x="1114425" y="1891408"/>
                  </a:lnTo>
                  <a:lnTo>
                    <a:pt x="1071446" y="1949728"/>
                  </a:lnTo>
                  <a:lnTo>
                    <a:pt x="1067569" y="1946529"/>
                  </a:lnTo>
                  <a:lnTo>
                    <a:pt x="1050456" y="1932409"/>
                  </a:lnTo>
                  <a:cubicBezTo>
                    <a:pt x="1023640" y="1914292"/>
                    <a:pt x="995446" y="1898060"/>
                    <a:pt x="966064" y="1883903"/>
                  </a:cubicBezTo>
                  <a:lnTo>
                    <a:pt x="947913" y="1876751"/>
                  </a:lnTo>
                  <a:lnTo>
                    <a:pt x="936293" y="1870444"/>
                  </a:lnTo>
                  <a:lnTo>
                    <a:pt x="915612" y="1864024"/>
                  </a:lnTo>
                  <a:lnTo>
                    <a:pt x="874545" y="1847843"/>
                  </a:lnTo>
                  <a:lnTo>
                    <a:pt x="831611" y="1837949"/>
                  </a:lnTo>
                  <a:lnTo>
                    <a:pt x="810136" y="1831282"/>
                  </a:lnTo>
                  <a:lnTo>
                    <a:pt x="796893" y="1829947"/>
                  </a:lnTo>
                  <a:lnTo>
                    <a:pt x="777040" y="1825372"/>
                  </a:lnTo>
                  <a:cubicBezTo>
                    <a:pt x="743667" y="1820273"/>
                    <a:pt x="709486" y="1817628"/>
                    <a:pt x="674687" y="1817628"/>
                  </a:cubicBezTo>
                  <a:cubicBezTo>
                    <a:pt x="639889" y="1817628"/>
                    <a:pt x="605708" y="1820273"/>
                    <a:pt x="572336" y="1825372"/>
                  </a:cubicBezTo>
                  <a:lnTo>
                    <a:pt x="552483" y="1829947"/>
                  </a:lnTo>
                  <a:lnTo>
                    <a:pt x="539239" y="1831282"/>
                  </a:lnTo>
                  <a:lnTo>
                    <a:pt x="517761" y="1837949"/>
                  </a:lnTo>
                  <a:lnTo>
                    <a:pt x="474830" y="1847843"/>
                  </a:lnTo>
                  <a:lnTo>
                    <a:pt x="433767" y="1864023"/>
                  </a:lnTo>
                  <a:lnTo>
                    <a:pt x="413082" y="1870444"/>
                  </a:lnTo>
                  <a:lnTo>
                    <a:pt x="401460" y="1876752"/>
                  </a:lnTo>
                  <a:lnTo>
                    <a:pt x="383311" y="1883903"/>
                  </a:lnTo>
                  <a:lnTo>
                    <a:pt x="298922" y="1932408"/>
                  </a:lnTo>
                  <a:lnTo>
                    <a:pt x="298919" y="1932409"/>
                  </a:lnTo>
                  <a:lnTo>
                    <a:pt x="277151" y="1950369"/>
                  </a:lnTo>
                  <a:lnTo>
                    <a:pt x="233362" y="1889293"/>
                  </a:lnTo>
                  <a:lnTo>
                    <a:pt x="256143" y="1872402"/>
                  </a:lnTo>
                  <a:lnTo>
                    <a:pt x="304885" y="1842844"/>
                  </a:lnTo>
                  <a:lnTo>
                    <a:pt x="355746" y="1816452"/>
                  </a:lnTo>
                  <a:lnTo>
                    <a:pt x="410316" y="1794283"/>
                  </a:lnTo>
                  <a:lnTo>
                    <a:pt x="411310" y="1793937"/>
                  </a:lnTo>
                  <a:lnTo>
                    <a:pt x="418696" y="1753415"/>
                  </a:lnTo>
                  <a:lnTo>
                    <a:pt x="444109" y="1568811"/>
                  </a:lnTo>
                  <a:lnTo>
                    <a:pt x="459407" y="1407857"/>
                  </a:lnTo>
                  <a:lnTo>
                    <a:pt x="87876" y="1193581"/>
                  </a:lnTo>
                  <a:lnTo>
                    <a:pt x="67760" y="1180342"/>
                  </a:lnTo>
                  <a:lnTo>
                    <a:pt x="35997" y="1148570"/>
                  </a:lnTo>
                  <a:lnTo>
                    <a:pt x="13234" y="1109384"/>
                  </a:lnTo>
                  <a:lnTo>
                    <a:pt x="1588" y="1065433"/>
                  </a:lnTo>
                  <a:lnTo>
                    <a:pt x="0" y="1042662"/>
                  </a:lnTo>
                  <a:lnTo>
                    <a:pt x="0" y="462817"/>
                  </a:lnTo>
                  <a:lnTo>
                    <a:pt x="1588" y="440047"/>
                  </a:lnTo>
                  <a:lnTo>
                    <a:pt x="13234" y="395566"/>
                  </a:lnTo>
                  <a:lnTo>
                    <a:pt x="35997" y="356909"/>
                  </a:lnTo>
                  <a:lnTo>
                    <a:pt x="67760" y="324078"/>
                  </a:lnTo>
                  <a:lnTo>
                    <a:pt x="87876" y="311898"/>
                  </a:lnTo>
                  <a:lnTo>
                    <a:pt x="589193" y="22241"/>
                  </a:lnTo>
                  <a:lnTo>
                    <a:pt x="609838" y="11650"/>
                  </a:lnTo>
                  <a:close/>
                </a:path>
              </a:pathLst>
            </a:custGeom>
            <a:solidFill>
              <a:srgbClr val="DF519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52" name="Freeform: Shape 816"/>
            <p:cNvSpPr>
              <a:spLocks/>
            </p:cNvSpPr>
            <p:nvPr/>
          </p:nvSpPr>
          <p:spPr bwMode="auto">
            <a:xfrm>
              <a:off x="1157414" y="2006194"/>
              <a:ext cx="2531653" cy="2259422"/>
            </a:xfrm>
            <a:custGeom>
              <a:avLst/>
              <a:gdLst>
                <a:gd name="connsiteX0" fmla="*/ 668867 w 2090017"/>
                <a:gd name="connsiteY0" fmla="*/ 500062 h 2005012"/>
                <a:gd name="connsiteX1" fmla="*/ 713846 w 2090017"/>
                <a:gd name="connsiteY1" fmla="*/ 501120 h 2005012"/>
                <a:gd name="connsiteX2" fmla="*/ 757767 w 2090017"/>
                <a:gd name="connsiteY2" fmla="*/ 513286 h 2005012"/>
                <a:gd name="connsiteX3" fmla="*/ 777346 w 2090017"/>
                <a:gd name="connsiteY3" fmla="*/ 524395 h 2005012"/>
                <a:gd name="connsiteX4" fmla="*/ 1274763 w 2090017"/>
                <a:gd name="connsiteY4" fmla="*/ 821682 h 2005012"/>
                <a:gd name="connsiteX5" fmla="*/ 1294871 w 2090017"/>
                <a:gd name="connsiteY5" fmla="*/ 834378 h 2005012"/>
                <a:gd name="connsiteX6" fmla="*/ 1326092 w 2090017"/>
                <a:gd name="connsiteY6" fmla="*/ 867174 h 2005012"/>
                <a:gd name="connsiteX7" fmla="*/ 1348317 w 2090017"/>
                <a:gd name="connsiteY7" fmla="*/ 905790 h 2005012"/>
                <a:gd name="connsiteX8" fmla="*/ 1359429 w 2090017"/>
                <a:gd name="connsiteY8" fmla="*/ 950224 h 2005012"/>
                <a:gd name="connsiteX9" fmla="*/ 1360488 w 2090017"/>
                <a:gd name="connsiteY9" fmla="*/ 973500 h 2005012"/>
                <a:gd name="connsiteX10" fmla="*/ 1358506 w 2090017"/>
                <a:gd name="connsiteY10" fmla="*/ 1093931 h 2005012"/>
                <a:gd name="connsiteX11" fmla="*/ 1419128 w 2090017"/>
                <a:gd name="connsiteY11" fmla="*/ 1109662 h 2005012"/>
                <a:gd name="connsiteX12" fmla="*/ 1676737 w 2090017"/>
                <a:gd name="connsiteY12" fmla="*/ 1166812 h 2005012"/>
                <a:gd name="connsiteX13" fmla="*/ 1859761 w 2090017"/>
                <a:gd name="connsiteY13" fmla="*/ 1199621 h 2005012"/>
                <a:gd name="connsiteX14" fmla="*/ 1907154 w 2090017"/>
                <a:gd name="connsiteY14" fmla="*/ 1206141 h 2005012"/>
                <a:gd name="connsiteX15" fmla="*/ 1936482 w 2090017"/>
                <a:gd name="connsiteY15" fmla="*/ 1172232 h 2005012"/>
                <a:gd name="connsiteX16" fmla="*/ 1977689 w 2090017"/>
                <a:gd name="connsiteY16" fmla="*/ 1130373 h 2005012"/>
                <a:gd name="connsiteX17" fmla="*/ 2022594 w 2090017"/>
                <a:gd name="connsiteY17" fmla="*/ 1092222 h 2005012"/>
                <a:gd name="connsiteX18" fmla="*/ 2046367 w 2090017"/>
                <a:gd name="connsiteY18" fmla="*/ 1074737 h 2005012"/>
                <a:gd name="connsiteX19" fmla="*/ 2090017 w 2090017"/>
                <a:gd name="connsiteY19" fmla="*/ 1136030 h 2005012"/>
                <a:gd name="connsiteX20" fmla="*/ 2012377 w 2090017"/>
                <a:gd name="connsiteY20" fmla="*/ 1200089 h 2005012"/>
                <a:gd name="connsiteX21" fmla="*/ 1815528 w 2090017"/>
                <a:gd name="connsiteY21" fmla="*/ 1675324 h 2005012"/>
                <a:gd name="connsiteX22" fmla="*/ 1829183 w 2090017"/>
                <a:gd name="connsiteY22" fmla="*/ 1810773 h 2005012"/>
                <a:gd name="connsiteX23" fmla="*/ 1853128 w 2090017"/>
                <a:gd name="connsiteY23" fmla="*/ 1887911 h 2005012"/>
                <a:gd name="connsiteX24" fmla="*/ 1776759 w 2090017"/>
                <a:gd name="connsiteY24" fmla="*/ 1912938 h 2005012"/>
                <a:gd name="connsiteX25" fmla="*/ 1768215 w 2090017"/>
                <a:gd name="connsiteY25" fmla="*/ 1884924 h 2005012"/>
                <a:gd name="connsiteX26" fmla="*/ 1753798 w 2090017"/>
                <a:gd name="connsiteY26" fmla="*/ 1827840 h 2005012"/>
                <a:gd name="connsiteX27" fmla="*/ 1743652 w 2090017"/>
                <a:gd name="connsiteY27" fmla="*/ 1769169 h 2005012"/>
                <a:gd name="connsiteX28" fmla="*/ 1739585 w 2090017"/>
                <a:gd name="connsiteY28" fmla="*/ 1711797 h 2005012"/>
                <a:gd name="connsiteX29" fmla="*/ 1700541 w 2090017"/>
                <a:gd name="connsiteY29" fmla="*/ 1690688 h 2005012"/>
                <a:gd name="connsiteX30" fmla="*/ 1532857 w 2090017"/>
                <a:gd name="connsiteY30" fmla="*/ 1610254 h 2005012"/>
                <a:gd name="connsiteX31" fmla="*/ 1351312 w 2090017"/>
                <a:gd name="connsiteY31" fmla="*/ 1530998 h 2005012"/>
                <a:gd name="connsiteX32" fmla="*/ 1350963 w 2090017"/>
                <a:gd name="connsiteY32" fmla="*/ 1552205 h 2005012"/>
                <a:gd name="connsiteX33" fmla="*/ 1349375 w 2090017"/>
                <a:gd name="connsiteY33" fmla="*/ 1574951 h 2005012"/>
                <a:gd name="connsiteX34" fmla="*/ 1337204 w 2090017"/>
                <a:gd name="connsiteY34" fmla="*/ 1618856 h 2005012"/>
                <a:gd name="connsiteX35" fmla="*/ 1314450 w 2090017"/>
                <a:gd name="connsiteY35" fmla="*/ 1658001 h 2005012"/>
                <a:gd name="connsiteX36" fmla="*/ 1281642 w 2090017"/>
                <a:gd name="connsiteY36" fmla="*/ 1689211 h 2005012"/>
                <a:gd name="connsiteX37" fmla="*/ 1262063 w 2090017"/>
                <a:gd name="connsiteY37" fmla="*/ 1701377 h 2005012"/>
                <a:gd name="connsiteX38" fmla="*/ 756179 w 2090017"/>
                <a:gd name="connsiteY38" fmla="*/ 1983853 h 2005012"/>
                <a:gd name="connsiteX39" fmla="*/ 735542 w 2090017"/>
                <a:gd name="connsiteY39" fmla="*/ 1993375 h 2005012"/>
                <a:gd name="connsiteX40" fmla="*/ 691621 w 2090017"/>
                <a:gd name="connsiteY40" fmla="*/ 2005012 h 2005012"/>
                <a:gd name="connsiteX41" fmla="*/ 645583 w 2090017"/>
                <a:gd name="connsiteY41" fmla="*/ 2003954 h 2005012"/>
                <a:gd name="connsiteX42" fmla="*/ 602192 w 2090017"/>
                <a:gd name="connsiteY42" fmla="*/ 1991788 h 2005012"/>
                <a:gd name="connsiteX43" fmla="*/ 581554 w 2090017"/>
                <a:gd name="connsiteY43" fmla="*/ 1980679 h 2005012"/>
                <a:gd name="connsiteX44" fmla="*/ 84137 w 2090017"/>
                <a:gd name="connsiteY44" fmla="*/ 1683921 h 2005012"/>
                <a:gd name="connsiteX45" fmla="*/ 65087 w 2090017"/>
                <a:gd name="connsiteY45" fmla="*/ 1671754 h 2005012"/>
                <a:gd name="connsiteX46" fmla="*/ 33337 w 2090017"/>
                <a:gd name="connsiteY46" fmla="*/ 1638958 h 2005012"/>
                <a:gd name="connsiteX47" fmla="*/ 11112 w 2090017"/>
                <a:gd name="connsiteY47" fmla="*/ 1599284 h 2005012"/>
                <a:gd name="connsiteX48" fmla="*/ 529 w 2090017"/>
                <a:gd name="connsiteY48" fmla="*/ 1555379 h 2005012"/>
                <a:gd name="connsiteX49" fmla="*/ 0 w 2090017"/>
                <a:gd name="connsiteY49" fmla="*/ 1531574 h 2005012"/>
                <a:gd name="connsiteX50" fmla="*/ 8467 w 2090017"/>
                <a:gd name="connsiteY50" fmla="*/ 952869 h 2005012"/>
                <a:gd name="connsiteX51" fmla="*/ 9525 w 2090017"/>
                <a:gd name="connsiteY51" fmla="*/ 930123 h 2005012"/>
                <a:gd name="connsiteX52" fmla="*/ 21696 w 2090017"/>
                <a:gd name="connsiteY52" fmla="*/ 886218 h 2005012"/>
                <a:gd name="connsiteX53" fmla="*/ 45508 w 2090017"/>
                <a:gd name="connsiteY53" fmla="*/ 847073 h 2005012"/>
                <a:gd name="connsiteX54" fmla="*/ 78317 w 2090017"/>
                <a:gd name="connsiteY54" fmla="*/ 815863 h 2005012"/>
                <a:gd name="connsiteX55" fmla="*/ 97367 w 2090017"/>
                <a:gd name="connsiteY55" fmla="*/ 803697 h 2005012"/>
                <a:gd name="connsiteX56" fmla="*/ 603779 w 2090017"/>
                <a:gd name="connsiteY56" fmla="*/ 521750 h 2005012"/>
                <a:gd name="connsiteX57" fmla="*/ 624417 w 2090017"/>
                <a:gd name="connsiteY57" fmla="*/ 511699 h 2005012"/>
                <a:gd name="connsiteX58" fmla="*/ 1260358 w 2090017"/>
                <a:gd name="connsiteY58" fmla="*/ 0 h 2005012"/>
                <a:gd name="connsiteX59" fmla="*/ 1581463 w 2090017"/>
                <a:gd name="connsiteY59" fmla="*/ 54583 h 2005012"/>
                <a:gd name="connsiteX60" fmla="*/ 1743075 w 2090017"/>
                <a:gd name="connsiteY60" fmla="*/ 82669 h 2005012"/>
                <a:gd name="connsiteX61" fmla="*/ 1690087 w 2090017"/>
                <a:gd name="connsiteY61" fmla="*/ 229990 h 2005012"/>
                <a:gd name="connsiteX62" fmla="*/ 1576164 w 2090017"/>
                <a:gd name="connsiteY62" fmla="*/ 543178 h 2005012"/>
                <a:gd name="connsiteX63" fmla="*/ 1496682 w 2090017"/>
                <a:gd name="connsiteY63" fmla="*/ 407516 h 2005012"/>
                <a:gd name="connsiteX64" fmla="*/ 1523706 w 2090017"/>
                <a:gd name="connsiteY64" fmla="*/ 335446 h 2005012"/>
                <a:gd name="connsiteX65" fmla="*/ 1518407 w 2090017"/>
                <a:gd name="connsiteY65" fmla="*/ 339155 h 2005012"/>
                <a:gd name="connsiteX66" fmla="*/ 1513109 w 2090017"/>
                <a:gd name="connsiteY66" fmla="*/ 342865 h 2005012"/>
                <a:gd name="connsiteX67" fmla="*/ 1458001 w 2090017"/>
                <a:gd name="connsiteY67" fmla="*/ 384199 h 2005012"/>
                <a:gd name="connsiteX68" fmla="*/ 1354146 w 2090017"/>
                <a:gd name="connsiteY68" fmla="*/ 474817 h 2005012"/>
                <a:gd name="connsiteX69" fmla="*/ 1257178 w 2090017"/>
                <a:gd name="connsiteY69" fmla="*/ 572324 h 2005012"/>
                <a:gd name="connsiteX70" fmla="*/ 1169749 w 2090017"/>
                <a:gd name="connsiteY70" fmla="*/ 678840 h 2005012"/>
                <a:gd name="connsiteX71" fmla="*/ 1130008 w 2090017"/>
                <a:gd name="connsiteY71" fmla="*/ 735013 h 2005012"/>
                <a:gd name="connsiteX72" fmla="*/ 952500 w 2090017"/>
                <a:gd name="connsiteY72" fmla="*/ 629027 h 2005012"/>
                <a:gd name="connsiteX73" fmla="*/ 998069 w 2090017"/>
                <a:gd name="connsiteY73" fmla="*/ 563845 h 2005012"/>
                <a:gd name="connsiteX74" fmla="*/ 1098746 w 2090017"/>
                <a:gd name="connsiteY74" fmla="*/ 441432 h 2005012"/>
                <a:gd name="connsiteX75" fmla="*/ 1209490 w 2090017"/>
                <a:gd name="connsiteY75" fmla="*/ 327497 h 2005012"/>
                <a:gd name="connsiteX76" fmla="*/ 1328182 w 2090017"/>
                <a:gd name="connsiteY76" fmla="*/ 224160 h 2005012"/>
                <a:gd name="connsiteX77" fmla="*/ 1392297 w 2090017"/>
                <a:gd name="connsiteY77" fmla="*/ 176467 h 2005012"/>
                <a:gd name="connsiteX78" fmla="*/ 1409783 w 2090017"/>
                <a:gd name="connsiteY78" fmla="*/ 163748 h 2005012"/>
                <a:gd name="connsiteX79" fmla="*/ 1428328 w 2090017"/>
                <a:gd name="connsiteY79" fmla="*/ 150500 h 2005012"/>
                <a:gd name="connsiteX80" fmla="*/ 1338779 w 2090017"/>
                <a:gd name="connsiteY80" fmla="*/ 135662 h 2005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</a:cxnLst>
              <a:rect l="l" t="t" r="r" b="b"/>
              <a:pathLst>
                <a:path w="2090017" h="2005012">
                  <a:moveTo>
                    <a:pt x="668867" y="500062"/>
                  </a:moveTo>
                  <a:lnTo>
                    <a:pt x="713846" y="501120"/>
                  </a:lnTo>
                  <a:lnTo>
                    <a:pt x="757767" y="513286"/>
                  </a:lnTo>
                  <a:lnTo>
                    <a:pt x="777346" y="524395"/>
                  </a:lnTo>
                  <a:lnTo>
                    <a:pt x="1274763" y="821682"/>
                  </a:lnTo>
                  <a:lnTo>
                    <a:pt x="1294871" y="834378"/>
                  </a:lnTo>
                  <a:lnTo>
                    <a:pt x="1326092" y="867174"/>
                  </a:lnTo>
                  <a:lnTo>
                    <a:pt x="1348317" y="905790"/>
                  </a:lnTo>
                  <a:lnTo>
                    <a:pt x="1359429" y="950224"/>
                  </a:lnTo>
                  <a:lnTo>
                    <a:pt x="1360488" y="973500"/>
                  </a:lnTo>
                  <a:lnTo>
                    <a:pt x="1358506" y="1093931"/>
                  </a:lnTo>
                  <a:lnTo>
                    <a:pt x="1419128" y="1109662"/>
                  </a:lnTo>
                  <a:lnTo>
                    <a:pt x="1676737" y="1166812"/>
                  </a:lnTo>
                  <a:lnTo>
                    <a:pt x="1859761" y="1199621"/>
                  </a:lnTo>
                  <a:lnTo>
                    <a:pt x="1907154" y="1206141"/>
                  </a:lnTo>
                  <a:lnTo>
                    <a:pt x="1936482" y="1172232"/>
                  </a:lnTo>
                  <a:lnTo>
                    <a:pt x="1977689" y="1130373"/>
                  </a:lnTo>
                  <a:lnTo>
                    <a:pt x="2022594" y="1092222"/>
                  </a:lnTo>
                  <a:lnTo>
                    <a:pt x="2046367" y="1074737"/>
                  </a:lnTo>
                  <a:lnTo>
                    <a:pt x="2090017" y="1136030"/>
                  </a:lnTo>
                  <a:lnTo>
                    <a:pt x="2012377" y="1200089"/>
                  </a:lnTo>
                  <a:cubicBezTo>
                    <a:pt x="1890754" y="1321712"/>
                    <a:pt x="1815528" y="1489733"/>
                    <a:pt x="1815528" y="1675324"/>
                  </a:cubicBezTo>
                  <a:cubicBezTo>
                    <a:pt x="1815528" y="1721722"/>
                    <a:pt x="1820230" y="1767021"/>
                    <a:pt x="1829183" y="1810773"/>
                  </a:cubicBezTo>
                  <a:lnTo>
                    <a:pt x="1853128" y="1887911"/>
                  </a:lnTo>
                  <a:lnTo>
                    <a:pt x="1776759" y="1912938"/>
                  </a:lnTo>
                  <a:lnTo>
                    <a:pt x="1768215" y="1884924"/>
                  </a:lnTo>
                  <a:lnTo>
                    <a:pt x="1753798" y="1827840"/>
                  </a:lnTo>
                  <a:lnTo>
                    <a:pt x="1743652" y="1769169"/>
                  </a:lnTo>
                  <a:lnTo>
                    <a:pt x="1739585" y="1711797"/>
                  </a:lnTo>
                  <a:lnTo>
                    <a:pt x="1700541" y="1690688"/>
                  </a:lnTo>
                  <a:lnTo>
                    <a:pt x="1532857" y="1610254"/>
                  </a:lnTo>
                  <a:lnTo>
                    <a:pt x="1351312" y="1530998"/>
                  </a:lnTo>
                  <a:lnTo>
                    <a:pt x="1350963" y="1552205"/>
                  </a:lnTo>
                  <a:lnTo>
                    <a:pt x="1349375" y="1574951"/>
                  </a:lnTo>
                  <a:lnTo>
                    <a:pt x="1337204" y="1618856"/>
                  </a:lnTo>
                  <a:lnTo>
                    <a:pt x="1314450" y="1658001"/>
                  </a:lnTo>
                  <a:lnTo>
                    <a:pt x="1281642" y="1689211"/>
                  </a:lnTo>
                  <a:lnTo>
                    <a:pt x="1262063" y="1701377"/>
                  </a:lnTo>
                  <a:lnTo>
                    <a:pt x="756179" y="1983853"/>
                  </a:lnTo>
                  <a:lnTo>
                    <a:pt x="735542" y="1993375"/>
                  </a:lnTo>
                  <a:lnTo>
                    <a:pt x="691621" y="2005012"/>
                  </a:lnTo>
                  <a:lnTo>
                    <a:pt x="645583" y="2003954"/>
                  </a:lnTo>
                  <a:lnTo>
                    <a:pt x="602192" y="1991788"/>
                  </a:lnTo>
                  <a:lnTo>
                    <a:pt x="581554" y="1980679"/>
                  </a:lnTo>
                  <a:lnTo>
                    <a:pt x="84137" y="1683921"/>
                  </a:lnTo>
                  <a:lnTo>
                    <a:pt x="65087" y="1671754"/>
                  </a:lnTo>
                  <a:lnTo>
                    <a:pt x="33337" y="1638958"/>
                  </a:lnTo>
                  <a:lnTo>
                    <a:pt x="11112" y="1599284"/>
                  </a:lnTo>
                  <a:lnTo>
                    <a:pt x="529" y="1555379"/>
                  </a:lnTo>
                  <a:lnTo>
                    <a:pt x="0" y="1531574"/>
                  </a:lnTo>
                  <a:lnTo>
                    <a:pt x="8467" y="952869"/>
                  </a:lnTo>
                  <a:lnTo>
                    <a:pt x="9525" y="930123"/>
                  </a:lnTo>
                  <a:lnTo>
                    <a:pt x="21696" y="886218"/>
                  </a:lnTo>
                  <a:lnTo>
                    <a:pt x="45508" y="847073"/>
                  </a:lnTo>
                  <a:lnTo>
                    <a:pt x="78317" y="815863"/>
                  </a:lnTo>
                  <a:lnTo>
                    <a:pt x="97367" y="803697"/>
                  </a:lnTo>
                  <a:lnTo>
                    <a:pt x="603779" y="521750"/>
                  </a:lnTo>
                  <a:lnTo>
                    <a:pt x="624417" y="511699"/>
                  </a:lnTo>
                  <a:close/>
                  <a:moveTo>
                    <a:pt x="1260358" y="0"/>
                  </a:moveTo>
                  <a:lnTo>
                    <a:pt x="1581463" y="54583"/>
                  </a:lnTo>
                  <a:lnTo>
                    <a:pt x="1743075" y="82669"/>
                  </a:lnTo>
                  <a:lnTo>
                    <a:pt x="1690087" y="229990"/>
                  </a:lnTo>
                  <a:lnTo>
                    <a:pt x="1576164" y="543178"/>
                  </a:lnTo>
                  <a:lnTo>
                    <a:pt x="1496682" y="407516"/>
                  </a:lnTo>
                  <a:lnTo>
                    <a:pt x="1523706" y="335446"/>
                  </a:lnTo>
                  <a:lnTo>
                    <a:pt x="1518407" y="339155"/>
                  </a:lnTo>
                  <a:lnTo>
                    <a:pt x="1513109" y="342865"/>
                  </a:lnTo>
                  <a:lnTo>
                    <a:pt x="1458001" y="384199"/>
                  </a:lnTo>
                  <a:lnTo>
                    <a:pt x="1354146" y="474817"/>
                  </a:lnTo>
                  <a:lnTo>
                    <a:pt x="1257178" y="572324"/>
                  </a:lnTo>
                  <a:lnTo>
                    <a:pt x="1169749" y="678840"/>
                  </a:lnTo>
                  <a:lnTo>
                    <a:pt x="1130008" y="735013"/>
                  </a:lnTo>
                  <a:lnTo>
                    <a:pt x="952500" y="629027"/>
                  </a:lnTo>
                  <a:lnTo>
                    <a:pt x="998069" y="563845"/>
                  </a:lnTo>
                  <a:lnTo>
                    <a:pt x="1098746" y="441432"/>
                  </a:lnTo>
                  <a:lnTo>
                    <a:pt x="1209490" y="327497"/>
                  </a:lnTo>
                  <a:lnTo>
                    <a:pt x="1328182" y="224160"/>
                  </a:lnTo>
                  <a:lnTo>
                    <a:pt x="1392297" y="176467"/>
                  </a:lnTo>
                  <a:lnTo>
                    <a:pt x="1409783" y="163748"/>
                  </a:lnTo>
                  <a:lnTo>
                    <a:pt x="1428328" y="150500"/>
                  </a:lnTo>
                  <a:lnTo>
                    <a:pt x="1338779" y="13566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53" name="Freeform: Shape 838"/>
            <p:cNvSpPr>
              <a:spLocks/>
            </p:cNvSpPr>
            <p:nvPr/>
          </p:nvSpPr>
          <p:spPr bwMode="auto">
            <a:xfrm>
              <a:off x="1838139" y="4249945"/>
              <a:ext cx="2167929" cy="2187438"/>
            </a:xfrm>
            <a:custGeom>
              <a:avLst/>
              <a:gdLst>
                <a:gd name="connsiteX0" fmla="*/ 1335774 w 1789743"/>
                <a:gd name="connsiteY0" fmla="*/ 0 h 1941133"/>
                <a:gd name="connsiteX1" fmla="*/ 1368335 w 1789743"/>
                <a:gd name="connsiteY1" fmla="*/ 59988 h 1941133"/>
                <a:gd name="connsiteX2" fmla="*/ 1368343 w 1789743"/>
                <a:gd name="connsiteY2" fmla="*/ 59998 h 1941133"/>
                <a:gd name="connsiteX3" fmla="*/ 1428149 w 1789743"/>
                <a:gd name="connsiteY3" fmla="*/ 136114 h 1941133"/>
                <a:gd name="connsiteX4" fmla="*/ 1442185 w 1789743"/>
                <a:gd name="connsiteY4" fmla="*/ 149495 h 1941133"/>
                <a:gd name="connsiteX5" fmla="*/ 1450402 w 1789743"/>
                <a:gd name="connsiteY5" fmla="*/ 159454 h 1941133"/>
                <a:gd name="connsiteX6" fmla="*/ 1466964 w 1789743"/>
                <a:gd name="connsiteY6" fmla="*/ 173119 h 1941133"/>
                <a:gd name="connsiteX7" fmla="*/ 1498130 w 1789743"/>
                <a:gd name="connsiteY7" fmla="*/ 202832 h 1941133"/>
                <a:gd name="connsiteX8" fmla="*/ 1533173 w 1789743"/>
                <a:gd name="connsiteY8" fmla="*/ 227747 h 1941133"/>
                <a:gd name="connsiteX9" fmla="*/ 1549869 w 1789743"/>
                <a:gd name="connsiteY9" fmla="*/ 241522 h 1941133"/>
                <a:gd name="connsiteX10" fmla="*/ 1561197 w 1789743"/>
                <a:gd name="connsiteY10" fmla="*/ 247671 h 1941133"/>
                <a:gd name="connsiteX11" fmla="*/ 1577137 w 1789743"/>
                <a:gd name="connsiteY11" fmla="*/ 259004 h 1941133"/>
                <a:gd name="connsiteX12" fmla="*/ 1664032 w 1789743"/>
                <a:gd name="connsiteY12" fmla="*/ 303488 h 1941133"/>
                <a:gd name="connsiteX13" fmla="*/ 1735421 w 1789743"/>
                <a:gd name="connsiteY13" fmla="*/ 325648 h 1941133"/>
                <a:gd name="connsiteX14" fmla="*/ 1789743 w 1789743"/>
                <a:gd name="connsiteY14" fmla="*/ 342510 h 1941133"/>
                <a:gd name="connsiteX15" fmla="*/ 1689390 w 1789743"/>
                <a:gd name="connsiteY15" fmla="*/ 438136 h 1941133"/>
                <a:gd name="connsiteX16" fmla="*/ 1560750 w 1789743"/>
                <a:gd name="connsiteY16" fmla="*/ 572065 h 1941133"/>
                <a:gd name="connsiteX17" fmla="*/ 1419692 w 1789743"/>
                <a:gd name="connsiteY17" fmla="*/ 731016 h 1941133"/>
                <a:gd name="connsiteX18" fmla="*/ 1451471 w 1789743"/>
                <a:gd name="connsiteY18" fmla="*/ 749340 h 1941133"/>
                <a:gd name="connsiteX19" fmla="*/ 1470528 w 1789743"/>
                <a:gd name="connsiteY19" fmla="*/ 761506 h 1941133"/>
                <a:gd name="connsiteX20" fmla="*/ 1503350 w 1789743"/>
                <a:gd name="connsiteY20" fmla="*/ 794303 h 1941133"/>
                <a:gd name="connsiteX21" fmla="*/ 1525583 w 1789743"/>
                <a:gd name="connsiteY21" fmla="*/ 832919 h 1941133"/>
                <a:gd name="connsiteX22" fmla="*/ 1537759 w 1789743"/>
                <a:gd name="connsiteY22" fmla="*/ 876824 h 1941133"/>
                <a:gd name="connsiteX23" fmla="*/ 1538288 w 1789743"/>
                <a:gd name="connsiteY23" fmla="*/ 900099 h 1941133"/>
                <a:gd name="connsiteX24" fmla="*/ 1538288 w 1789743"/>
                <a:gd name="connsiteY24" fmla="*/ 1478275 h 1941133"/>
                <a:gd name="connsiteX25" fmla="*/ 1537759 w 1789743"/>
                <a:gd name="connsiteY25" fmla="*/ 1502079 h 1941133"/>
                <a:gd name="connsiteX26" fmla="*/ 1525583 w 1789743"/>
                <a:gd name="connsiteY26" fmla="*/ 1545985 h 1941133"/>
                <a:gd name="connsiteX27" fmla="*/ 1503350 w 1789743"/>
                <a:gd name="connsiteY27" fmla="*/ 1585129 h 1941133"/>
                <a:gd name="connsiteX28" fmla="*/ 1471587 w 1789743"/>
                <a:gd name="connsiteY28" fmla="*/ 1616868 h 1941133"/>
                <a:gd name="connsiteX29" fmla="*/ 1451471 w 1789743"/>
                <a:gd name="connsiteY29" fmla="*/ 1629564 h 1941133"/>
                <a:gd name="connsiteX30" fmla="*/ 950154 w 1789743"/>
                <a:gd name="connsiteY30" fmla="*/ 1918916 h 1941133"/>
                <a:gd name="connsiteX31" fmla="*/ 928979 w 1789743"/>
                <a:gd name="connsiteY31" fmla="*/ 1929496 h 1941133"/>
                <a:gd name="connsiteX32" fmla="*/ 885570 w 1789743"/>
                <a:gd name="connsiteY32" fmla="*/ 1941133 h 1941133"/>
                <a:gd name="connsiteX33" fmla="*/ 839515 w 1789743"/>
                <a:gd name="connsiteY33" fmla="*/ 1941133 h 1941133"/>
                <a:gd name="connsiteX34" fmla="*/ 796106 w 1789743"/>
                <a:gd name="connsiteY34" fmla="*/ 1929496 h 1941133"/>
                <a:gd name="connsiteX35" fmla="*/ 775461 w 1789743"/>
                <a:gd name="connsiteY35" fmla="*/ 1918916 h 1941133"/>
                <a:gd name="connsiteX36" fmla="*/ 273614 w 1789743"/>
                <a:gd name="connsiteY36" fmla="*/ 1629564 h 1941133"/>
                <a:gd name="connsiteX37" fmla="*/ 253498 w 1789743"/>
                <a:gd name="connsiteY37" fmla="*/ 1617397 h 1941133"/>
                <a:gd name="connsiteX38" fmla="*/ 221736 w 1789743"/>
                <a:gd name="connsiteY38" fmla="*/ 1585129 h 1941133"/>
                <a:gd name="connsiteX39" fmla="*/ 199502 w 1789743"/>
                <a:gd name="connsiteY39" fmla="*/ 1545985 h 1941133"/>
                <a:gd name="connsiteX40" fmla="*/ 187326 w 1789743"/>
                <a:gd name="connsiteY40" fmla="*/ 1502079 h 1941133"/>
                <a:gd name="connsiteX41" fmla="*/ 186797 w 1789743"/>
                <a:gd name="connsiteY41" fmla="*/ 1479333 h 1941133"/>
                <a:gd name="connsiteX42" fmla="*/ 185738 w 1789743"/>
                <a:gd name="connsiteY42" fmla="*/ 900628 h 1941133"/>
                <a:gd name="connsiteX43" fmla="*/ 187326 w 1789743"/>
                <a:gd name="connsiteY43" fmla="*/ 876824 h 1941133"/>
                <a:gd name="connsiteX44" fmla="*/ 198973 w 1789743"/>
                <a:gd name="connsiteY44" fmla="*/ 832919 h 1941133"/>
                <a:gd name="connsiteX45" fmla="*/ 221736 w 1789743"/>
                <a:gd name="connsiteY45" fmla="*/ 794303 h 1941133"/>
                <a:gd name="connsiteX46" fmla="*/ 253498 w 1789743"/>
                <a:gd name="connsiteY46" fmla="*/ 762035 h 1941133"/>
                <a:gd name="connsiteX47" fmla="*/ 273614 w 1789743"/>
                <a:gd name="connsiteY47" fmla="*/ 749340 h 1941133"/>
                <a:gd name="connsiteX48" fmla="*/ 365120 w 1789743"/>
                <a:gd name="connsiteY48" fmla="*/ 696524 h 1941133"/>
                <a:gd name="connsiteX49" fmla="*/ 339196 w 1789743"/>
                <a:gd name="connsiteY49" fmla="*/ 656284 h 1941133"/>
                <a:gd name="connsiteX50" fmla="*/ 291042 w 1789743"/>
                <a:gd name="connsiteY50" fmla="*/ 573139 h 1941133"/>
                <a:gd name="connsiteX51" fmla="*/ 247650 w 1789743"/>
                <a:gd name="connsiteY51" fmla="*/ 487345 h 1941133"/>
                <a:gd name="connsiteX52" fmla="*/ 207963 w 1789743"/>
                <a:gd name="connsiteY52" fmla="*/ 399433 h 1941133"/>
                <a:gd name="connsiteX53" fmla="*/ 189442 w 1789743"/>
                <a:gd name="connsiteY53" fmla="*/ 353888 h 1941133"/>
                <a:gd name="connsiteX54" fmla="*/ 151871 w 1789743"/>
                <a:gd name="connsiteY54" fmla="*/ 438623 h 1941133"/>
                <a:gd name="connsiteX55" fmla="*/ 0 w 1789743"/>
                <a:gd name="connsiteY55" fmla="*/ 479401 h 1941133"/>
                <a:gd name="connsiteX56" fmla="*/ 133879 w 1789743"/>
                <a:gd name="connsiteY56" fmla="*/ 186008 h 1941133"/>
                <a:gd name="connsiteX57" fmla="*/ 203200 w 1789743"/>
                <a:gd name="connsiteY57" fmla="*/ 34545 h 1941133"/>
                <a:gd name="connsiteX58" fmla="*/ 329671 w 1789743"/>
                <a:gd name="connsiteY58" fmla="*/ 121398 h 1941133"/>
                <a:gd name="connsiteX59" fmla="*/ 606425 w 1789743"/>
                <a:gd name="connsiteY59" fmla="*/ 313639 h 1941133"/>
                <a:gd name="connsiteX60" fmla="*/ 454554 w 1789743"/>
                <a:gd name="connsiteY60" fmla="*/ 354418 h 1941133"/>
                <a:gd name="connsiteX61" fmla="*/ 395288 w 1789743"/>
                <a:gd name="connsiteY61" fmla="*/ 314169 h 1941133"/>
                <a:gd name="connsiteX62" fmla="*/ 410634 w 1789743"/>
                <a:gd name="connsiteY62" fmla="*/ 350711 h 1941133"/>
                <a:gd name="connsiteX63" fmla="*/ 445029 w 1789743"/>
                <a:gd name="connsiteY63" fmla="*/ 422205 h 1941133"/>
                <a:gd name="connsiteX64" fmla="*/ 501121 w 1789743"/>
                <a:gd name="connsiteY64" fmla="*/ 527064 h 1941133"/>
                <a:gd name="connsiteX65" fmla="*/ 542925 w 1789743"/>
                <a:gd name="connsiteY65" fmla="*/ 593793 h 1941133"/>
                <a:gd name="connsiteX66" fmla="*/ 383766 w 1789743"/>
                <a:gd name="connsiteY66" fmla="*/ 685762 h 1941133"/>
                <a:gd name="connsiteX67" fmla="*/ 774931 w 1789743"/>
                <a:gd name="connsiteY67" fmla="*/ 459987 h 1941133"/>
                <a:gd name="connsiteX68" fmla="*/ 795577 w 1789743"/>
                <a:gd name="connsiteY68" fmla="*/ 449408 h 1941133"/>
                <a:gd name="connsiteX69" fmla="*/ 839515 w 1789743"/>
                <a:gd name="connsiteY69" fmla="*/ 437770 h 1941133"/>
                <a:gd name="connsiteX70" fmla="*/ 884512 w 1789743"/>
                <a:gd name="connsiteY70" fmla="*/ 437770 h 1941133"/>
                <a:gd name="connsiteX71" fmla="*/ 928979 w 1789743"/>
                <a:gd name="connsiteY71" fmla="*/ 449408 h 1941133"/>
                <a:gd name="connsiteX72" fmla="*/ 949625 w 1789743"/>
                <a:gd name="connsiteY72" fmla="*/ 459987 h 1941133"/>
                <a:gd name="connsiteX73" fmla="*/ 1053116 w 1789743"/>
                <a:gd name="connsiteY73" fmla="*/ 519658 h 1941133"/>
                <a:gd name="connsiteX74" fmla="*/ 1183302 w 1789743"/>
                <a:gd name="connsiteY74" fmla="*/ 298914 h 1941133"/>
                <a:gd name="connsiteX75" fmla="*/ 1271179 w 1789743"/>
                <a:gd name="connsiteY75" fmla="*/ 134283 h 1941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</a:cxnLst>
              <a:rect l="l" t="t" r="r" b="b"/>
              <a:pathLst>
                <a:path w="1789743" h="1941133">
                  <a:moveTo>
                    <a:pt x="1335774" y="0"/>
                  </a:moveTo>
                  <a:lnTo>
                    <a:pt x="1368335" y="59988"/>
                  </a:lnTo>
                  <a:lnTo>
                    <a:pt x="1368343" y="59998"/>
                  </a:lnTo>
                  <a:lnTo>
                    <a:pt x="1428149" y="136114"/>
                  </a:lnTo>
                  <a:lnTo>
                    <a:pt x="1442185" y="149495"/>
                  </a:lnTo>
                  <a:lnTo>
                    <a:pt x="1450402" y="159454"/>
                  </a:lnTo>
                  <a:lnTo>
                    <a:pt x="1466964" y="173119"/>
                  </a:lnTo>
                  <a:lnTo>
                    <a:pt x="1498130" y="202832"/>
                  </a:lnTo>
                  <a:lnTo>
                    <a:pt x="1533173" y="227747"/>
                  </a:lnTo>
                  <a:lnTo>
                    <a:pt x="1549869" y="241522"/>
                  </a:lnTo>
                  <a:lnTo>
                    <a:pt x="1561197" y="247671"/>
                  </a:lnTo>
                  <a:lnTo>
                    <a:pt x="1577137" y="259004"/>
                  </a:lnTo>
                  <a:cubicBezTo>
                    <a:pt x="1604851" y="275843"/>
                    <a:pt x="1633879" y="290735"/>
                    <a:pt x="1664032" y="303488"/>
                  </a:cubicBezTo>
                  <a:lnTo>
                    <a:pt x="1735421" y="325648"/>
                  </a:lnTo>
                  <a:lnTo>
                    <a:pt x="1789743" y="342510"/>
                  </a:lnTo>
                  <a:lnTo>
                    <a:pt x="1689390" y="438136"/>
                  </a:lnTo>
                  <a:lnTo>
                    <a:pt x="1560750" y="572065"/>
                  </a:lnTo>
                  <a:lnTo>
                    <a:pt x="1419692" y="731016"/>
                  </a:lnTo>
                  <a:lnTo>
                    <a:pt x="1451471" y="749340"/>
                  </a:lnTo>
                  <a:lnTo>
                    <a:pt x="1470528" y="761506"/>
                  </a:lnTo>
                  <a:lnTo>
                    <a:pt x="1503350" y="794303"/>
                  </a:lnTo>
                  <a:lnTo>
                    <a:pt x="1525583" y="832919"/>
                  </a:lnTo>
                  <a:lnTo>
                    <a:pt x="1537759" y="876824"/>
                  </a:lnTo>
                  <a:lnTo>
                    <a:pt x="1538288" y="900099"/>
                  </a:lnTo>
                  <a:lnTo>
                    <a:pt x="1538288" y="1478275"/>
                  </a:lnTo>
                  <a:lnTo>
                    <a:pt x="1537759" y="1502079"/>
                  </a:lnTo>
                  <a:lnTo>
                    <a:pt x="1525583" y="1545985"/>
                  </a:lnTo>
                  <a:lnTo>
                    <a:pt x="1503350" y="1585129"/>
                  </a:lnTo>
                  <a:lnTo>
                    <a:pt x="1471587" y="1616868"/>
                  </a:lnTo>
                  <a:lnTo>
                    <a:pt x="1451471" y="1629564"/>
                  </a:lnTo>
                  <a:lnTo>
                    <a:pt x="950154" y="1918916"/>
                  </a:lnTo>
                  <a:lnTo>
                    <a:pt x="928979" y="1929496"/>
                  </a:lnTo>
                  <a:lnTo>
                    <a:pt x="885570" y="1941133"/>
                  </a:lnTo>
                  <a:lnTo>
                    <a:pt x="839515" y="1941133"/>
                  </a:lnTo>
                  <a:lnTo>
                    <a:pt x="796106" y="1929496"/>
                  </a:lnTo>
                  <a:lnTo>
                    <a:pt x="775461" y="1918916"/>
                  </a:lnTo>
                  <a:lnTo>
                    <a:pt x="273614" y="1629564"/>
                  </a:lnTo>
                  <a:lnTo>
                    <a:pt x="253498" y="1617397"/>
                  </a:lnTo>
                  <a:lnTo>
                    <a:pt x="221736" y="1585129"/>
                  </a:lnTo>
                  <a:lnTo>
                    <a:pt x="199502" y="1545985"/>
                  </a:lnTo>
                  <a:lnTo>
                    <a:pt x="187326" y="1502079"/>
                  </a:lnTo>
                  <a:lnTo>
                    <a:pt x="186797" y="1479333"/>
                  </a:lnTo>
                  <a:lnTo>
                    <a:pt x="185738" y="900628"/>
                  </a:lnTo>
                  <a:lnTo>
                    <a:pt x="187326" y="876824"/>
                  </a:lnTo>
                  <a:lnTo>
                    <a:pt x="198973" y="832919"/>
                  </a:lnTo>
                  <a:lnTo>
                    <a:pt x="221736" y="794303"/>
                  </a:lnTo>
                  <a:lnTo>
                    <a:pt x="253498" y="762035"/>
                  </a:lnTo>
                  <a:lnTo>
                    <a:pt x="273614" y="749340"/>
                  </a:lnTo>
                  <a:lnTo>
                    <a:pt x="365120" y="696524"/>
                  </a:lnTo>
                  <a:lnTo>
                    <a:pt x="339196" y="656284"/>
                  </a:lnTo>
                  <a:lnTo>
                    <a:pt x="291042" y="573139"/>
                  </a:lnTo>
                  <a:lnTo>
                    <a:pt x="247650" y="487345"/>
                  </a:lnTo>
                  <a:lnTo>
                    <a:pt x="207963" y="399433"/>
                  </a:lnTo>
                  <a:lnTo>
                    <a:pt x="189442" y="353888"/>
                  </a:lnTo>
                  <a:lnTo>
                    <a:pt x="151871" y="438623"/>
                  </a:lnTo>
                  <a:lnTo>
                    <a:pt x="0" y="479401"/>
                  </a:lnTo>
                  <a:lnTo>
                    <a:pt x="133879" y="186008"/>
                  </a:lnTo>
                  <a:lnTo>
                    <a:pt x="203200" y="34545"/>
                  </a:lnTo>
                  <a:lnTo>
                    <a:pt x="329671" y="121398"/>
                  </a:lnTo>
                  <a:lnTo>
                    <a:pt x="606425" y="313639"/>
                  </a:lnTo>
                  <a:lnTo>
                    <a:pt x="454554" y="354418"/>
                  </a:lnTo>
                  <a:lnTo>
                    <a:pt x="395288" y="314169"/>
                  </a:lnTo>
                  <a:lnTo>
                    <a:pt x="410634" y="350711"/>
                  </a:lnTo>
                  <a:lnTo>
                    <a:pt x="445029" y="422205"/>
                  </a:lnTo>
                  <a:lnTo>
                    <a:pt x="501121" y="527064"/>
                  </a:lnTo>
                  <a:lnTo>
                    <a:pt x="542925" y="593793"/>
                  </a:lnTo>
                  <a:lnTo>
                    <a:pt x="383766" y="685762"/>
                  </a:lnTo>
                  <a:lnTo>
                    <a:pt x="774931" y="459987"/>
                  </a:lnTo>
                  <a:lnTo>
                    <a:pt x="795577" y="449408"/>
                  </a:lnTo>
                  <a:lnTo>
                    <a:pt x="839515" y="437770"/>
                  </a:lnTo>
                  <a:lnTo>
                    <a:pt x="884512" y="437770"/>
                  </a:lnTo>
                  <a:lnTo>
                    <a:pt x="928979" y="449408"/>
                  </a:lnTo>
                  <a:lnTo>
                    <a:pt x="949625" y="459987"/>
                  </a:lnTo>
                  <a:lnTo>
                    <a:pt x="1053116" y="519658"/>
                  </a:lnTo>
                  <a:lnTo>
                    <a:pt x="1183302" y="298914"/>
                  </a:lnTo>
                  <a:lnTo>
                    <a:pt x="1271179" y="134283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59" name="Freeform 340"/>
            <p:cNvSpPr>
              <a:spLocks/>
            </p:cNvSpPr>
            <p:nvPr/>
          </p:nvSpPr>
          <p:spPr bwMode="auto">
            <a:xfrm>
              <a:off x="3502596" y="1203645"/>
              <a:ext cx="1335689" cy="1434836"/>
            </a:xfrm>
            <a:custGeom>
              <a:avLst/>
              <a:gdLst>
                <a:gd name="T0" fmla="*/ 1881 w 1881"/>
                <a:gd name="T1" fmla="*/ 1628 h 2171"/>
                <a:gd name="T2" fmla="*/ 940 w 1881"/>
                <a:gd name="T3" fmla="*/ 2171 h 2171"/>
                <a:gd name="T4" fmla="*/ 0 w 1881"/>
                <a:gd name="T5" fmla="*/ 1628 h 2171"/>
                <a:gd name="T6" fmla="*/ 0 w 1881"/>
                <a:gd name="T7" fmla="*/ 542 h 2171"/>
                <a:gd name="T8" fmla="*/ 941 w 1881"/>
                <a:gd name="T9" fmla="*/ 0 h 2171"/>
                <a:gd name="T10" fmla="*/ 1881 w 1881"/>
                <a:gd name="T11" fmla="*/ 542 h 2171"/>
                <a:gd name="T12" fmla="*/ 1881 w 1881"/>
                <a:gd name="T13" fmla="*/ 1628 h 2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81" h="2171">
                  <a:moveTo>
                    <a:pt x="1881" y="1628"/>
                  </a:moveTo>
                  <a:lnTo>
                    <a:pt x="940" y="2171"/>
                  </a:lnTo>
                  <a:lnTo>
                    <a:pt x="0" y="1628"/>
                  </a:lnTo>
                  <a:lnTo>
                    <a:pt x="0" y="542"/>
                  </a:lnTo>
                  <a:lnTo>
                    <a:pt x="941" y="0"/>
                  </a:lnTo>
                  <a:lnTo>
                    <a:pt x="1881" y="542"/>
                  </a:lnTo>
                  <a:lnTo>
                    <a:pt x="1881" y="16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376"/>
            <p:cNvSpPr>
              <a:spLocks/>
            </p:cNvSpPr>
            <p:nvPr/>
          </p:nvSpPr>
          <p:spPr bwMode="auto">
            <a:xfrm>
              <a:off x="1292461" y="2673809"/>
              <a:ext cx="1371581" cy="1459425"/>
            </a:xfrm>
            <a:custGeom>
              <a:avLst/>
              <a:gdLst>
                <a:gd name="T0" fmla="*/ 1880 w 1897"/>
                <a:gd name="T1" fmla="*/ 1642 h 2171"/>
                <a:gd name="T2" fmla="*/ 931 w 1897"/>
                <a:gd name="T3" fmla="*/ 2171 h 2171"/>
                <a:gd name="T4" fmla="*/ 0 w 1897"/>
                <a:gd name="T5" fmla="*/ 1614 h 2171"/>
                <a:gd name="T6" fmla="*/ 15 w 1897"/>
                <a:gd name="T7" fmla="*/ 530 h 2171"/>
                <a:gd name="T8" fmla="*/ 964 w 1897"/>
                <a:gd name="T9" fmla="*/ 0 h 2171"/>
                <a:gd name="T10" fmla="*/ 1897 w 1897"/>
                <a:gd name="T11" fmla="*/ 557 h 2171"/>
                <a:gd name="T12" fmla="*/ 1880 w 1897"/>
                <a:gd name="T13" fmla="*/ 1642 h 2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97" h="2171">
                  <a:moveTo>
                    <a:pt x="1880" y="1642"/>
                  </a:moveTo>
                  <a:lnTo>
                    <a:pt x="931" y="2171"/>
                  </a:lnTo>
                  <a:lnTo>
                    <a:pt x="0" y="1614"/>
                  </a:lnTo>
                  <a:lnTo>
                    <a:pt x="15" y="530"/>
                  </a:lnTo>
                  <a:lnTo>
                    <a:pt x="964" y="0"/>
                  </a:lnTo>
                  <a:lnTo>
                    <a:pt x="1897" y="557"/>
                  </a:lnTo>
                  <a:lnTo>
                    <a:pt x="1880" y="16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391"/>
            <p:cNvSpPr>
              <a:spLocks/>
            </p:cNvSpPr>
            <p:nvPr/>
          </p:nvSpPr>
          <p:spPr bwMode="auto">
            <a:xfrm>
              <a:off x="2234268" y="4885432"/>
              <a:ext cx="1338372" cy="1437718"/>
            </a:xfrm>
            <a:custGeom>
              <a:avLst/>
              <a:gdLst>
                <a:gd name="T0" fmla="*/ 0 w 1880"/>
                <a:gd name="T1" fmla="*/ 543 h 2172"/>
                <a:gd name="T2" fmla="*/ 940 w 1880"/>
                <a:gd name="T3" fmla="*/ 0 h 2172"/>
                <a:gd name="T4" fmla="*/ 1880 w 1880"/>
                <a:gd name="T5" fmla="*/ 543 h 2172"/>
                <a:gd name="T6" fmla="*/ 1880 w 1880"/>
                <a:gd name="T7" fmla="*/ 1629 h 2172"/>
                <a:gd name="T8" fmla="*/ 940 w 1880"/>
                <a:gd name="T9" fmla="*/ 2172 h 2172"/>
                <a:gd name="T10" fmla="*/ 0 w 1880"/>
                <a:gd name="T11" fmla="*/ 1629 h 2172"/>
                <a:gd name="T12" fmla="*/ 0 w 1880"/>
                <a:gd name="T13" fmla="*/ 543 h 2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80" h="2172">
                  <a:moveTo>
                    <a:pt x="0" y="543"/>
                  </a:moveTo>
                  <a:lnTo>
                    <a:pt x="940" y="0"/>
                  </a:lnTo>
                  <a:lnTo>
                    <a:pt x="1880" y="543"/>
                  </a:lnTo>
                  <a:lnTo>
                    <a:pt x="1880" y="1629"/>
                  </a:lnTo>
                  <a:lnTo>
                    <a:pt x="940" y="2172"/>
                  </a:lnTo>
                  <a:lnTo>
                    <a:pt x="0" y="1629"/>
                  </a:lnTo>
                  <a:lnTo>
                    <a:pt x="0" y="5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411"/>
            <p:cNvSpPr>
              <a:spLocks/>
            </p:cNvSpPr>
            <p:nvPr/>
          </p:nvSpPr>
          <p:spPr bwMode="auto">
            <a:xfrm>
              <a:off x="4773776" y="4865867"/>
              <a:ext cx="1380483" cy="1478240"/>
            </a:xfrm>
            <a:custGeom>
              <a:avLst/>
              <a:gdLst>
                <a:gd name="T0" fmla="*/ 5 w 1887"/>
                <a:gd name="T1" fmla="*/ 539 h 2172"/>
                <a:gd name="T2" fmla="*/ 948 w 1887"/>
                <a:gd name="T3" fmla="*/ 0 h 2172"/>
                <a:gd name="T4" fmla="*/ 1887 w 1887"/>
                <a:gd name="T5" fmla="*/ 547 h 2172"/>
                <a:gd name="T6" fmla="*/ 1881 w 1887"/>
                <a:gd name="T7" fmla="*/ 1634 h 2172"/>
                <a:gd name="T8" fmla="*/ 938 w 1887"/>
                <a:gd name="T9" fmla="*/ 2172 h 2172"/>
                <a:gd name="T10" fmla="*/ 0 w 1887"/>
                <a:gd name="T11" fmla="*/ 1625 h 2172"/>
                <a:gd name="T12" fmla="*/ 5 w 1887"/>
                <a:gd name="T13" fmla="*/ 539 h 2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87" h="2172">
                  <a:moveTo>
                    <a:pt x="5" y="539"/>
                  </a:moveTo>
                  <a:lnTo>
                    <a:pt x="948" y="0"/>
                  </a:lnTo>
                  <a:lnTo>
                    <a:pt x="1887" y="547"/>
                  </a:lnTo>
                  <a:lnTo>
                    <a:pt x="1881" y="1634"/>
                  </a:lnTo>
                  <a:lnTo>
                    <a:pt x="938" y="2172"/>
                  </a:lnTo>
                  <a:lnTo>
                    <a:pt x="0" y="1625"/>
                  </a:lnTo>
                  <a:lnTo>
                    <a:pt x="5" y="5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469"/>
            <p:cNvSpPr>
              <a:spLocks/>
            </p:cNvSpPr>
            <p:nvPr/>
          </p:nvSpPr>
          <p:spPr bwMode="auto">
            <a:xfrm>
              <a:off x="5717575" y="2675834"/>
              <a:ext cx="1353084" cy="1453522"/>
            </a:xfrm>
            <a:custGeom>
              <a:avLst/>
              <a:gdLst>
                <a:gd name="T0" fmla="*/ 0 w 1882"/>
                <a:gd name="T1" fmla="*/ 544 h 2171"/>
                <a:gd name="T2" fmla="*/ 939 w 1882"/>
                <a:gd name="T3" fmla="*/ 0 h 2171"/>
                <a:gd name="T4" fmla="*/ 1880 w 1882"/>
                <a:gd name="T5" fmla="*/ 542 h 2171"/>
                <a:gd name="T6" fmla="*/ 1882 w 1882"/>
                <a:gd name="T7" fmla="*/ 1627 h 2171"/>
                <a:gd name="T8" fmla="*/ 942 w 1882"/>
                <a:gd name="T9" fmla="*/ 2171 h 2171"/>
                <a:gd name="T10" fmla="*/ 0 w 1882"/>
                <a:gd name="T11" fmla="*/ 1630 h 2171"/>
                <a:gd name="T12" fmla="*/ 0 w 1882"/>
                <a:gd name="T13" fmla="*/ 544 h 2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82" h="2171">
                  <a:moveTo>
                    <a:pt x="0" y="544"/>
                  </a:moveTo>
                  <a:lnTo>
                    <a:pt x="939" y="0"/>
                  </a:lnTo>
                  <a:lnTo>
                    <a:pt x="1880" y="542"/>
                  </a:lnTo>
                  <a:lnTo>
                    <a:pt x="1882" y="1627"/>
                  </a:lnTo>
                  <a:lnTo>
                    <a:pt x="942" y="2171"/>
                  </a:lnTo>
                  <a:lnTo>
                    <a:pt x="0" y="1630"/>
                  </a:lnTo>
                  <a:lnTo>
                    <a:pt x="0" y="5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: Shape 786"/>
            <p:cNvSpPr>
              <a:spLocks/>
            </p:cNvSpPr>
            <p:nvPr/>
          </p:nvSpPr>
          <p:spPr bwMode="auto">
            <a:xfrm>
              <a:off x="3309195" y="4133234"/>
              <a:ext cx="861484" cy="604661"/>
            </a:xfrm>
            <a:custGeom>
              <a:avLst/>
              <a:gdLst>
                <a:gd name="connsiteX0" fmla="*/ 322734 w 711201"/>
                <a:gd name="connsiteY0" fmla="*/ 328613 h 536576"/>
                <a:gd name="connsiteX1" fmla="*/ 342818 w 711201"/>
                <a:gd name="connsiteY1" fmla="*/ 342974 h 536576"/>
                <a:gd name="connsiteX2" fmla="*/ 386157 w 711201"/>
                <a:gd name="connsiteY2" fmla="*/ 370099 h 536576"/>
                <a:gd name="connsiteX3" fmla="*/ 431082 w 711201"/>
                <a:gd name="connsiteY3" fmla="*/ 392970 h 536576"/>
                <a:gd name="connsiteX4" fmla="*/ 478650 w 711201"/>
                <a:gd name="connsiteY4" fmla="*/ 412649 h 536576"/>
                <a:gd name="connsiteX5" fmla="*/ 527274 w 711201"/>
                <a:gd name="connsiteY5" fmla="*/ 428606 h 536576"/>
                <a:gd name="connsiteX6" fmla="*/ 577484 w 711201"/>
                <a:gd name="connsiteY6" fmla="*/ 440839 h 536576"/>
                <a:gd name="connsiteX7" fmla="*/ 629280 w 711201"/>
                <a:gd name="connsiteY7" fmla="*/ 449349 h 536576"/>
                <a:gd name="connsiteX8" fmla="*/ 682132 w 711201"/>
                <a:gd name="connsiteY8" fmla="*/ 453072 h 536576"/>
                <a:gd name="connsiteX9" fmla="*/ 709087 w 711201"/>
                <a:gd name="connsiteY9" fmla="*/ 454136 h 536576"/>
                <a:gd name="connsiteX10" fmla="*/ 711201 w 711201"/>
                <a:gd name="connsiteY10" fmla="*/ 454136 h 536576"/>
                <a:gd name="connsiteX11" fmla="*/ 711201 w 711201"/>
                <a:gd name="connsiteY11" fmla="*/ 536576 h 536576"/>
                <a:gd name="connsiteX12" fmla="*/ 709087 w 711201"/>
                <a:gd name="connsiteY12" fmla="*/ 536576 h 536576"/>
                <a:gd name="connsiteX13" fmla="*/ 678433 w 711201"/>
                <a:gd name="connsiteY13" fmla="*/ 536576 h 536576"/>
                <a:gd name="connsiteX14" fmla="*/ 619238 w 711201"/>
                <a:gd name="connsiteY14" fmla="*/ 531257 h 536576"/>
                <a:gd name="connsiteX15" fmla="*/ 560571 w 711201"/>
                <a:gd name="connsiteY15" fmla="*/ 522216 h 536576"/>
                <a:gd name="connsiteX16" fmla="*/ 504547 w 711201"/>
                <a:gd name="connsiteY16" fmla="*/ 508387 h 536576"/>
                <a:gd name="connsiteX17" fmla="*/ 449581 w 711201"/>
                <a:gd name="connsiteY17" fmla="*/ 489771 h 536576"/>
                <a:gd name="connsiteX18" fmla="*/ 396199 w 711201"/>
                <a:gd name="connsiteY18" fmla="*/ 467964 h 536576"/>
                <a:gd name="connsiteX19" fmla="*/ 345989 w 711201"/>
                <a:gd name="connsiteY19" fmla="*/ 441902 h 536576"/>
                <a:gd name="connsiteX20" fmla="*/ 297365 w 711201"/>
                <a:gd name="connsiteY20" fmla="*/ 412117 h 536576"/>
                <a:gd name="connsiteX21" fmla="*/ 274638 w 711201"/>
                <a:gd name="connsiteY21" fmla="*/ 395629 h 536576"/>
                <a:gd name="connsiteX22" fmla="*/ 78445 w 711201"/>
                <a:gd name="connsiteY22" fmla="*/ 0 h 536576"/>
                <a:gd name="connsiteX23" fmla="*/ 87986 w 711201"/>
                <a:gd name="connsiteY23" fmla="*/ 24804 h 536576"/>
                <a:gd name="connsiteX24" fmla="*/ 108127 w 711201"/>
                <a:gd name="connsiteY24" fmla="*/ 73358 h 536576"/>
                <a:gd name="connsiteX25" fmla="*/ 131979 w 711201"/>
                <a:gd name="connsiteY25" fmla="*/ 119272 h 536576"/>
                <a:gd name="connsiteX26" fmla="*/ 160071 w 711201"/>
                <a:gd name="connsiteY26" fmla="*/ 163076 h 536576"/>
                <a:gd name="connsiteX27" fmla="*/ 190813 w 711201"/>
                <a:gd name="connsiteY27" fmla="*/ 204769 h 536576"/>
                <a:gd name="connsiteX28" fmla="*/ 225266 w 711201"/>
                <a:gd name="connsiteY28" fmla="*/ 243822 h 536576"/>
                <a:gd name="connsiteX29" fmla="*/ 261838 w 711201"/>
                <a:gd name="connsiteY29" fmla="*/ 280237 h 536576"/>
                <a:gd name="connsiteX30" fmla="*/ 301592 w 711201"/>
                <a:gd name="connsiteY30" fmla="*/ 313486 h 536576"/>
                <a:gd name="connsiteX31" fmla="*/ 322263 w 711201"/>
                <a:gd name="connsiteY31" fmla="*/ 328791 h 536576"/>
                <a:gd name="connsiteX32" fmla="*/ 274029 w 711201"/>
                <a:gd name="connsiteY32" fmla="*/ 395288 h 536576"/>
                <a:gd name="connsiteX33" fmla="*/ 250178 w 711201"/>
                <a:gd name="connsiteY33" fmla="*/ 377872 h 536576"/>
                <a:gd name="connsiteX34" fmla="*/ 205124 w 711201"/>
                <a:gd name="connsiteY34" fmla="*/ 340929 h 536576"/>
                <a:gd name="connsiteX35" fmla="*/ 164311 w 711201"/>
                <a:gd name="connsiteY35" fmla="*/ 299764 h 536576"/>
                <a:gd name="connsiteX36" fmla="*/ 126149 w 711201"/>
                <a:gd name="connsiteY36" fmla="*/ 255961 h 536576"/>
                <a:gd name="connsiteX37" fmla="*/ 90636 w 711201"/>
                <a:gd name="connsiteY37" fmla="*/ 209518 h 536576"/>
                <a:gd name="connsiteX38" fmla="*/ 60424 w 711201"/>
                <a:gd name="connsiteY38" fmla="*/ 159909 h 536576"/>
                <a:gd name="connsiteX39" fmla="*/ 32862 w 711201"/>
                <a:gd name="connsiteY39" fmla="*/ 107662 h 536576"/>
                <a:gd name="connsiteX40" fmla="*/ 10070 w 711201"/>
                <a:gd name="connsiteY40" fmla="*/ 53831 h 536576"/>
                <a:gd name="connsiteX41" fmla="*/ 0 w 711201"/>
                <a:gd name="connsiteY41" fmla="*/ 25860 h 536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711201" h="536576">
                  <a:moveTo>
                    <a:pt x="322734" y="328613"/>
                  </a:moveTo>
                  <a:lnTo>
                    <a:pt x="342818" y="342974"/>
                  </a:lnTo>
                  <a:lnTo>
                    <a:pt x="386157" y="370099"/>
                  </a:lnTo>
                  <a:lnTo>
                    <a:pt x="431082" y="392970"/>
                  </a:lnTo>
                  <a:lnTo>
                    <a:pt x="478650" y="412649"/>
                  </a:lnTo>
                  <a:lnTo>
                    <a:pt x="527274" y="428606"/>
                  </a:lnTo>
                  <a:lnTo>
                    <a:pt x="577484" y="440839"/>
                  </a:lnTo>
                  <a:lnTo>
                    <a:pt x="629280" y="449349"/>
                  </a:lnTo>
                  <a:lnTo>
                    <a:pt x="682132" y="453072"/>
                  </a:lnTo>
                  <a:lnTo>
                    <a:pt x="709087" y="454136"/>
                  </a:lnTo>
                  <a:lnTo>
                    <a:pt x="711201" y="454136"/>
                  </a:lnTo>
                  <a:lnTo>
                    <a:pt x="711201" y="536576"/>
                  </a:lnTo>
                  <a:lnTo>
                    <a:pt x="709087" y="536576"/>
                  </a:lnTo>
                  <a:lnTo>
                    <a:pt x="678433" y="536576"/>
                  </a:lnTo>
                  <a:lnTo>
                    <a:pt x="619238" y="531257"/>
                  </a:lnTo>
                  <a:lnTo>
                    <a:pt x="560571" y="522216"/>
                  </a:lnTo>
                  <a:lnTo>
                    <a:pt x="504547" y="508387"/>
                  </a:lnTo>
                  <a:lnTo>
                    <a:pt x="449581" y="489771"/>
                  </a:lnTo>
                  <a:lnTo>
                    <a:pt x="396199" y="467964"/>
                  </a:lnTo>
                  <a:lnTo>
                    <a:pt x="345989" y="441902"/>
                  </a:lnTo>
                  <a:lnTo>
                    <a:pt x="297365" y="412117"/>
                  </a:lnTo>
                  <a:lnTo>
                    <a:pt x="274638" y="395629"/>
                  </a:lnTo>
                  <a:close/>
                  <a:moveTo>
                    <a:pt x="78445" y="0"/>
                  </a:moveTo>
                  <a:lnTo>
                    <a:pt x="87986" y="24804"/>
                  </a:lnTo>
                  <a:lnTo>
                    <a:pt x="108127" y="73358"/>
                  </a:lnTo>
                  <a:lnTo>
                    <a:pt x="131979" y="119272"/>
                  </a:lnTo>
                  <a:lnTo>
                    <a:pt x="160071" y="163076"/>
                  </a:lnTo>
                  <a:lnTo>
                    <a:pt x="190813" y="204769"/>
                  </a:lnTo>
                  <a:lnTo>
                    <a:pt x="225266" y="243822"/>
                  </a:lnTo>
                  <a:lnTo>
                    <a:pt x="261838" y="280237"/>
                  </a:lnTo>
                  <a:lnTo>
                    <a:pt x="301592" y="313486"/>
                  </a:lnTo>
                  <a:lnTo>
                    <a:pt x="322263" y="328791"/>
                  </a:lnTo>
                  <a:lnTo>
                    <a:pt x="274029" y="395288"/>
                  </a:lnTo>
                  <a:lnTo>
                    <a:pt x="250178" y="377872"/>
                  </a:lnTo>
                  <a:lnTo>
                    <a:pt x="205124" y="340929"/>
                  </a:lnTo>
                  <a:lnTo>
                    <a:pt x="164311" y="299764"/>
                  </a:lnTo>
                  <a:lnTo>
                    <a:pt x="126149" y="255961"/>
                  </a:lnTo>
                  <a:lnTo>
                    <a:pt x="90636" y="209518"/>
                  </a:lnTo>
                  <a:lnTo>
                    <a:pt x="60424" y="159909"/>
                  </a:lnTo>
                  <a:lnTo>
                    <a:pt x="32862" y="107662"/>
                  </a:lnTo>
                  <a:lnTo>
                    <a:pt x="10070" y="53831"/>
                  </a:lnTo>
                  <a:lnTo>
                    <a:pt x="0" y="2586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70" name="Oval 845"/>
            <p:cNvSpPr/>
            <p:nvPr/>
          </p:nvSpPr>
          <p:spPr>
            <a:xfrm>
              <a:off x="3356576" y="3136732"/>
              <a:ext cx="1628200" cy="151472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3" name="Прямоугольник 5"/>
          <p:cNvSpPr>
            <a:spLocks noChangeArrowheads="1"/>
          </p:cNvSpPr>
          <p:nvPr/>
        </p:nvSpPr>
        <p:spPr bwMode="auto">
          <a:xfrm>
            <a:off x="8352949" y="4866199"/>
            <a:ext cx="315215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marL="0" lvl="1" indent="180000" algn="just">
              <a:spcBef>
                <a:spcPts val="0"/>
              </a:spcBef>
              <a:buNone/>
            </a:pPr>
            <a:r>
              <a:rPr lang="ru-RU" sz="1600" b="1" dirty="0">
                <a:latin typeface="Calibri" panose="020F0502020204030204" pitchFamily="34" charset="0"/>
              </a:rPr>
              <a:t>Сложная для мужского восприятия навигация по выбору книг для ребенка и проведения досуга в </a:t>
            </a:r>
            <a:r>
              <a:rPr lang="ru-RU" sz="1600" b="1" dirty="0" smtClean="0">
                <a:latin typeface="Calibri" panose="020F0502020204030204" pitchFamily="34" charset="0"/>
              </a:rPr>
              <a:t>библиотеках</a:t>
            </a:r>
            <a:endParaRPr lang="ru-RU" sz="1600" b="1" dirty="0">
              <a:latin typeface="Calibri" panose="020F0502020204030204" pitchFamily="34" charset="0"/>
            </a:endParaRPr>
          </a:p>
        </p:txBody>
      </p:sp>
      <p:sp>
        <p:nvSpPr>
          <p:cNvPr id="74" name="Прямоугольник 5"/>
          <p:cNvSpPr>
            <a:spLocks noChangeArrowheads="1"/>
          </p:cNvSpPr>
          <p:nvPr/>
        </p:nvSpPr>
        <p:spPr bwMode="auto">
          <a:xfrm>
            <a:off x="734538" y="4979428"/>
            <a:ext cx="272132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indent="180000" algn="just">
              <a:spcBef>
                <a:spcPts val="0"/>
              </a:spcBef>
              <a:buNone/>
            </a:pPr>
            <a:r>
              <a:rPr lang="ru-RU" altLang="ko-KR" sz="1600" b="1" dirty="0">
                <a:latin typeface="Calibri" panose="020F0502020204030204" pitchFamily="34" charset="0"/>
              </a:rPr>
              <a:t>Отсутствие у отцов </a:t>
            </a:r>
            <a:r>
              <a:rPr lang="ru-RU" altLang="ko-KR" sz="1600" b="1" dirty="0" smtClean="0">
                <a:latin typeface="Calibri" panose="020F0502020204030204" pitchFamily="34" charset="0"/>
              </a:rPr>
              <a:t>устойчивой мотивации </a:t>
            </a:r>
            <a:r>
              <a:rPr lang="ru-RU" altLang="ko-KR" sz="1600" b="1" dirty="0">
                <a:latin typeface="Calibri" panose="020F0502020204030204" pitchFamily="34" charset="0"/>
              </a:rPr>
              <a:t>в посещении </a:t>
            </a:r>
            <a:r>
              <a:rPr lang="ru-RU" altLang="ko-KR" sz="1600" b="1" dirty="0" smtClean="0">
                <a:latin typeface="Calibri" panose="020F0502020204030204" pitchFamily="34" charset="0"/>
              </a:rPr>
              <a:t>библиотеки</a:t>
            </a:r>
            <a:endParaRPr lang="ru-RU" altLang="ko-KR" sz="1600" b="1" dirty="0">
              <a:latin typeface="Calibri" panose="020F0502020204030204" pitchFamily="34" charset="0"/>
            </a:endParaRPr>
          </a:p>
        </p:txBody>
      </p:sp>
      <p:sp>
        <p:nvSpPr>
          <p:cNvPr id="75" name="Прямоугольник 5"/>
          <p:cNvSpPr>
            <a:spLocks noChangeArrowheads="1"/>
          </p:cNvSpPr>
          <p:nvPr/>
        </p:nvSpPr>
        <p:spPr bwMode="auto">
          <a:xfrm>
            <a:off x="9037223" y="2979730"/>
            <a:ext cx="260339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marL="0" lvl="1" indent="180000" algn="just">
              <a:spcBef>
                <a:spcPts val="0"/>
              </a:spcBef>
              <a:buNone/>
            </a:pPr>
            <a:r>
              <a:rPr lang="ru-RU" sz="1600" b="1" dirty="0">
                <a:latin typeface="Calibri" panose="020F0502020204030204" pitchFamily="34" charset="0"/>
                <a:cs typeface="Calibri" panose="020F0502020204030204" pitchFamily="34" charset="0"/>
              </a:rPr>
              <a:t>Отсутствие </a:t>
            </a:r>
            <a:r>
              <a:rPr lang="ru-RU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механизма </a:t>
            </a:r>
          </a:p>
          <a:p>
            <a:pPr marL="0" lvl="1" indent="180000" algn="just">
              <a:spcBef>
                <a:spcPts val="0"/>
              </a:spcBef>
              <a:buNone/>
            </a:pPr>
            <a:r>
              <a:rPr lang="ru-RU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обратной </a:t>
            </a:r>
            <a:r>
              <a:rPr lang="ru-RU" sz="1600" b="1" dirty="0">
                <a:latin typeface="Calibri" panose="020F0502020204030204" pitchFamily="34" charset="0"/>
                <a:cs typeface="Calibri" panose="020F0502020204030204" pitchFamily="34" charset="0"/>
              </a:rPr>
              <a:t>связи </a:t>
            </a:r>
            <a:endParaRPr lang="ru-RU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6" name="Прямоугольник 5"/>
          <p:cNvSpPr>
            <a:spLocks noChangeArrowheads="1"/>
          </p:cNvSpPr>
          <p:nvPr/>
        </p:nvSpPr>
        <p:spPr bwMode="auto">
          <a:xfrm>
            <a:off x="528103" y="1774704"/>
            <a:ext cx="343515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lvl="0" indent="180000" algn="just">
              <a:buNone/>
            </a:pPr>
            <a:r>
              <a:rPr lang="ru-RU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Отсутствие  специализированных </a:t>
            </a:r>
            <a:r>
              <a:rPr lang="ru-RU" sz="1600" b="1" dirty="0">
                <a:latin typeface="Calibri" panose="020F0502020204030204" pitchFamily="34" charset="0"/>
                <a:cs typeface="Calibri" panose="020F0502020204030204" pitchFamily="34" charset="0"/>
              </a:rPr>
              <a:t>мероприятий для  </a:t>
            </a:r>
            <a:r>
              <a:rPr lang="ru-RU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пап и </a:t>
            </a:r>
            <a:r>
              <a:rPr lang="ru-RU" sz="1600" b="1" dirty="0">
                <a:latin typeface="Calibri" panose="020F0502020204030204" pitchFamily="34" charset="0"/>
                <a:cs typeface="Calibri" panose="020F0502020204030204" pitchFamily="34" charset="0"/>
              </a:rPr>
              <a:t>методики работы с </a:t>
            </a:r>
            <a:r>
              <a:rPr lang="ru-RU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ними, как </a:t>
            </a:r>
            <a:r>
              <a:rPr lang="ru-RU" sz="1600" b="1" dirty="0">
                <a:latin typeface="Calibri" panose="020F0502020204030204" pitchFamily="34" charset="0"/>
                <a:cs typeface="Calibri" panose="020F0502020204030204" pitchFamily="34" charset="0"/>
              </a:rPr>
              <a:t>руководителями детского </a:t>
            </a:r>
            <a:r>
              <a:rPr lang="ru-RU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чтения</a:t>
            </a:r>
            <a:endParaRPr lang="ru-RU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0" name="Рисунок 7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09" t="20425" r="45875" b="14220"/>
          <a:stretch/>
        </p:blipFill>
        <p:spPr>
          <a:xfrm>
            <a:off x="5551190" y="3125840"/>
            <a:ext cx="746956" cy="1617047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403" y="1407494"/>
            <a:ext cx="1014896" cy="101489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rgbClr val="2E6CA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7772" y="5174377"/>
            <a:ext cx="1068577" cy="86728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7" cstate="print">
            <a:duotone>
              <a:prstClr val="black"/>
              <a:srgbClr val="2E6CA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0" t="16800" r="4450" b="-2478"/>
          <a:stretch/>
        </p:blipFill>
        <p:spPr>
          <a:xfrm>
            <a:off x="3198471" y="2968633"/>
            <a:ext cx="1177201" cy="1091580"/>
          </a:xfrm>
          <a:prstGeom prst="rect">
            <a:avLst/>
          </a:prstGeom>
        </p:spPr>
      </p:pic>
      <p:sp>
        <p:nvSpPr>
          <p:cNvPr id="29" name="Freeform: Shape 149">
            <a:extLst>
              <a:ext uri="{FF2B5EF4-FFF2-40B4-BE49-F238E27FC236}">
                <a16:creationId xmlns:a16="http://schemas.microsoft.com/office/drawing/2014/main" xmlns="" id="{3B666674-5707-497B-B1C7-C142102F8D76}"/>
              </a:ext>
            </a:extLst>
          </p:cNvPr>
          <p:cNvSpPr/>
          <p:nvPr/>
        </p:nvSpPr>
        <p:spPr>
          <a:xfrm>
            <a:off x="7684139" y="2999602"/>
            <a:ext cx="984627" cy="754860"/>
          </a:xfrm>
          <a:custGeom>
            <a:avLst/>
            <a:gdLst>
              <a:gd name="connsiteX0" fmla="*/ 223564 w 719515"/>
              <a:gd name="connsiteY0" fmla="*/ 371756 h 515997"/>
              <a:gd name="connsiteX1" fmla="*/ 473682 w 719515"/>
              <a:gd name="connsiteY1" fmla="*/ 384604 h 515997"/>
              <a:gd name="connsiteX2" fmla="*/ 478821 w 719515"/>
              <a:gd name="connsiteY2" fmla="*/ 389744 h 515997"/>
              <a:gd name="connsiteX3" fmla="*/ 499379 w 719515"/>
              <a:gd name="connsiteY3" fmla="*/ 438569 h 515997"/>
              <a:gd name="connsiteX4" fmla="*/ 513941 w 719515"/>
              <a:gd name="connsiteY4" fmla="*/ 453131 h 515997"/>
              <a:gd name="connsiteX5" fmla="*/ 513941 w 719515"/>
              <a:gd name="connsiteY5" fmla="*/ 480541 h 515997"/>
              <a:gd name="connsiteX6" fmla="*/ 205576 w 719515"/>
              <a:gd name="connsiteY6" fmla="*/ 480541 h 515997"/>
              <a:gd name="connsiteX7" fmla="*/ 205576 w 719515"/>
              <a:gd name="connsiteY7" fmla="*/ 403450 h 515997"/>
              <a:gd name="connsiteX8" fmla="*/ 220994 w 719515"/>
              <a:gd name="connsiteY8" fmla="*/ 373469 h 515997"/>
              <a:gd name="connsiteX9" fmla="*/ 578182 w 719515"/>
              <a:gd name="connsiteY9" fmla="*/ 207295 h 515997"/>
              <a:gd name="connsiteX10" fmla="*/ 628719 w 719515"/>
              <a:gd name="connsiteY10" fmla="*/ 216717 h 515997"/>
              <a:gd name="connsiteX11" fmla="*/ 704097 w 719515"/>
              <a:gd name="connsiteY11" fmla="*/ 252693 h 515997"/>
              <a:gd name="connsiteX12" fmla="*/ 719515 w 719515"/>
              <a:gd name="connsiteY12" fmla="*/ 283529 h 515997"/>
              <a:gd name="connsiteX13" fmla="*/ 719515 w 719515"/>
              <a:gd name="connsiteY13" fmla="*/ 360620 h 515997"/>
              <a:gd name="connsiteX14" fmla="*/ 622723 w 719515"/>
              <a:gd name="connsiteY14" fmla="*/ 360620 h 515997"/>
              <a:gd name="connsiteX15" fmla="*/ 599596 w 719515"/>
              <a:gd name="connsiteY15" fmla="*/ 337493 h 515997"/>
              <a:gd name="connsiteX16" fmla="*/ 550771 w 719515"/>
              <a:gd name="connsiteY16" fmla="*/ 316935 h 515997"/>
              <a:gd name="connsiteX17" fmla="*/ 545632 w 719515"/>
              <a:gd name="connsiteY17" fmla="*/ 311796 h 515997"/>
              <a:gd name="connsiteX18" fmla="*/ 578182 w 719515"/>
              <a:gd name="connsiteY18" fmla="*/ 207295 h 515997"/>
              <a:gd name="connsiteX19" fmla="*/ 137051 w 719515"/>
              <a:gd name="connsiteY19" fmla="*/ 207295 h 515997"/>
              <a:gd name="connsiteX20" fmla="*/ 197867 w 719515"/>
              <a:gd name="connsiteY20" fmla="*/ 347772 h 515997"/>
              <a:gd name="connsiteX21" fmla="*/ 185018 w 719515"/>
              <a:gd name="connsiteY21" fmla="*/ 360620 h 515997"/>
              <a:gd name="connsiteX22" fmla="*/ 0 w 719515"/>
              <a:gd name="connsiteY22" fmla="*/ 360620 h 515997"/>
              <a:gd name="connsiteX23" fmla="*/ 0 w 719515"/>
              <a:gd name="connsiteY23" fmla="*/ 283529 h 515997"/>
              <a:gd name="connsiteX24" fmla="*/ 15418 w 719515"/>
              <a:gd name="connsiteY24" fmla="*/ 252693 h 515997"/>
              <a:gd name="connsiteX25" fmla="*/ 90796 w 719515"/>
              <a:gd name="connsiteY25" fmla="*/ 216717 h 515997"/>
              <a:gd name="connsiteX26" fmla="*/ 137051 w 719515"/>
              <a:gd name="connsiteY26" fmla="*/ 207295 h 515997"/>
              <a:gd name="connsiteX27" fmla="*/ 356331 w 719515"/>
              <a:gd name="connsiteY27" fmla="*/ 75384 h 515997"/>
              <a:gd name="connsiteX28" fmla="*/ 442844 w 719515"/>
              <a:gd name="connsiteY28" fmla="*/ 161897 h 515997"/>
              <a:gd name="connsiteX29" fmla="*/ 356331 w 719515"/>
              <a:gd name="connsiteY29" fmla="*/ 248410 h 515997"/>
              <a:gd name="connsiteX30" fmla="*/ 269818 w 719515"/>
              <a:gd name="connsiteY30" fmla="*/ 161897 h 515997"/>
              <a:gd name="connsiteX31" fmla="*/ 356331 w 719515"/>
              <a:gd name="connsiteY31" fmla="*/ 75384 h 515997"/>
              <a:gd name="connsiteX32" fmla="*/ 358045 w 719515"/>
              <a:gd name="connsiteY32" fmla="*/ 40265 h 515997"/>
              <a:gd name="connsiteX33" fmla="*/ 256113 w 719515"/>
              <a:gd name="connsiteY33" fmla="*/ 77954 h 515997"/>
              <a:gd name="connsiteX34" fmla="*/ 238982 w 719515"/>
              <a:gd name="connsiteY34" fmla="*/ 297235 h 515997"/>
              <a:gd name="connsiteX35" fmla="*/ 285236 w 719515"/>
              <a:gd name="connsiteY35" fmla="*/ 278390 h 515997"/>
              <a:gd name="connsiteX36" fmla="*/ 356331 w 719515"/>
              <a:gd name="connsiteY36" fmla="*/ 267255 h 515997"/>
              <a:gd name="connsiteX37" fmla="*/ 427426 w 719515"/>
              <a:gd name="connsiteY37" fmla="*/ 278390 h 515997"/>
              <a:gd name="connsiteX38" fmla="*/ 477107 w 719515"/>
              <a:gd name="connsiteY38" fmla="*/ 296378 h 515997"/>
              <a:gd name="connsiteX39" fmla="*/ 513939 w 719515"/>
              <a:gd name="connsiteY39" fmla="*/ 196160 h 515997"/>
              <a:gd name="connsiteX40" fmla="*/ 358045 w 719515"/>
              <a:gd name="connsiteY40" fmla="*/ 40265 h 515997"/>
              <a:gd name="connsiteX41" fmla="*/ 168837 w 719515"/>
              <a:gd name="connsiteY41" fmla="*/ 32716 h 515997"/>
              <a:gd name="connsiteX42" fmla="*/ 197010 w 719515"/>
              <a:gd name="connsiteY42" fmla="*/ 44547 h 515997"/>
              <a:gd name="connsiteX43" fmla="*/ 137050 w 719515"/>
              <a:gd name="connsiteY43" fmla="*/ 184167 h 515997"/>
              <a:gd name="connsiteX44" fmla="*/ 111353 w 719515"/>
              <a:gd name="connsiteY44" fmla="*/ 173032 h 515997"/>
              <a:gd name="connsiteX45" fmla="*/ 89939 w 719515"/>
              <a:gd name="connsiteY45" fmla="*/ 65961 h 515997"/>
              <a:gd name="connsiteX46" fmla="*/ 168837 w 719515"/>
              <a:gd name="connsiteY46" fmla="*/ 32716 h 515997"/>
              <a:gd name="connsiteX47" fmla="*/ 552485 w 719515"/>
              <a:gd name="connsiteY47" fmla="*/ 32556 h 515997"/>
              <a:gd name="connsiteX48" fmla="*/ 641567 w 719515"/>
              <a:gd name="connsiteY48" fmla="*/ 95941 h 515997"/>
              <a:gd name="connsiteX49" fmla="*/ 578181 w 719515"/>
              <a:gd name="connsiteY49" fmla="*/ 185024 h 515997"/>
              <a:gd name="connsiteX50" fmla="*/ 519935 w 719515"/>
              <a:gd name="connsiteY50" fmla="*/ 46261 h 515997"/>
              <a:gd name="connsiteX51" fmla="*/ 552485 w 719515"/>
              <a:gd name="connsiteY51" fmla="*/ 32556 h 515997"/>
              <a:gd name="connsiteX52" fmla="*/ 357188 w 719515"/>
              <a:gd name="connsiteY52" fmla="*/ 6 h 515997"/>
              <a:gd name="connsiteX53" fmla="*/ 552485 w 719515"/>
              <a:gd name="connsiteY53" fmla="*/ 197016 h 515997"/>
              <a:gd name="connsiteX54" fmla="*/ 512226 w 719515"/>
              <a:gd name="connsiteY54" fmla="*/ 315222 h 515997"/>
              <a:gd name="connsiteX55" fmla="*/ 541350 w 719515"/>
              <a:gd name="connsiteY55" fmla="*/ 343489 h 515997"/>
              <a:gd name="connsiteX56" fmla="*/ 582465 w 719515"/>
              <a:gd name="connsiteY56" fmla="*/ 355481 h 515997"/>
              <a:gd name="connsiteX57" fmla="*/ 662982 w 719515"/>
              <a:gd name="connsiteY57" fmla="*/ 436855 h 515997"/>
              <a:gd name="connsiteX58" fmla="*/ 665552 w 719515"/>
              <a:gd name="connsiteY58" fmla="*/ 439424 h 515997"/>
              <a:gd name="connsiteX59" fmla="*/ 663838 w 719515"/>
              <a:gd name="connsiteY59" fmla="*/ 503667 h 515997"/>
              <a:gd name="connsiteX60" fmla="*/ 599596 w 719515"/>
              <a:gd name="connsiteY60" fmla="*/ 501954 h 515997"/>
              <a:gd name="connsiteX61" fmla="*/ 518222 w 719515"/>
              <a:gd name="connsiteY61" fmla="*/ 420580 h 515997"/>
              <a:gd name="connsiteX62" fmla="*/ 506230 w 719515"/>
              <a:gd name="connsiteY62" fmla="*/ 379465 h 515997"/>
              <a:gd name="connsiteX63" fmla="*/ 477107 w 719515"/>
              <a:gd name="connsiteY63" fmla="*/ 351198 h 515997"/>
              <a:gd name="connsiteX64" fmla="*/ 357188 w 719515"/>
              <a:gd name="connsiteY64" fmla="*/ 391457 h 515997"/>
              <a:gd name="connsiteX65" fmla="*/ 161891 w 719515"/>
              <a:gd name="connsiteY65" fmla="*/ 194447 h 515997"/>
              <a:gd name="connsiteX66" fmla="*/ 357188 w 719515"/>
              <a:gd name="connsiteY66" fmla="*/ 6 h 515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719515" h="515997">
                <a:moveTo>
                  <a:pt x="223564" y="371756"/>
                </a:moveTo>
                <a:cubicBezTo>
                  <a:pt x="296373" y="427434"/>
                  <a:pt x="395735" y="432573"/>
                  <a:pt x="473682" y="384604"/>
                </a:cubicBezTo>
                <a:lnTo>
                  <a:pt x="478821" y="389744"/>
                </a:lnTo>
                <a:cubicBezTo>
                  <a:pt x="478821" y="407733"/>
                  <a:pt x="486531" y="425721"/>
                  <a:pt x="499379" y="438569"/>
                </a:cubicBezTo>
                <a:lnTo>
                  <a:pt x="513941" y="453131"/>
                </a:lnTo>
                <a:lnTo>
                  <a:pt x="513941" y="480541"/>
                </a:lnTo>
                <a:lnTo>
                  <a:pt x="205576" y="480541"/>
                </a:lnTo>
                <a:lnTo>
                  <a:pt x="205576" y="403450"/>
                </a:lnTo>
                <a:cubicBezTo>
                  <a:pt x="205576" y="391457"/>
                  <a:pt x="211572" y="380322"/>
                  <a:pt x="220994" y="373469"/>
                </a:cubicBezTo>
                <a:close/>
                <a:moveTo>
                  <a:pt x="578182" y="207295"/>
                </a:moveTo>
                <a:cubicBezTo>
                  <a:pt x="595313" y="209008"/>
                  <a:pt x="612444" y="211578"/>
                  <a:pt x="628719" y="216717"/>
                </a:cubicBezTo>
                <a:cubicBezTo>
                  <a:pt x="656129" y="222713"/>
                  <a:pt x="681826" y="235562"/>
                  <a:pt x="704097" y="252693"/>
                </a:cubicBezTo>
                <a:cubicBezTo>
                  <a:pt x="714375" y="259546"/>
                  <a:pt x="719515" y="271537"/>
                  <a:pt x="719515" y="283529"/>
                </a:cubicBezTo>
                <a:lnTo>
                  <a:pt x="719515" y="360620"/>
                </a:lnTo>
                <a:lnTo>
                  <a:pt x="622723" y="360620"/>
                </a:lnTo>
                <a:lnTo>
                  <a:pt x="599596" y="337493"/>
                </a:lnTo>
                <a:cubicBezTo>
                  <a:pt x="586747" y="324645"/>
                  <a:pt x="568759" y="316935"/>
                  <a:pt x="550771" y="316935"/>
                </a:cubicBezTo>
                <a:lnTo>
                  <a:pt x="545632" y="311796"/>
                </a:lnTo>
                <a:cubicBezTo>
                  <a:pt x="565333" y="280103"/>
                  <a:pt x="576468" y="244127"/>
                  <a:pt x="578182" y="207295"/>
                </a:cubicBezTo>
                <a:close/>
                <a:moveTo>
                  <a:pt x="137051" y="207295"/>
                </a:moveTo>
                <a:cubicBezTo>
                  <a:pt x="139620" y="259546"/>
                  <a:pt x="161034" y="309226"/>
                  <a:pt x="197867" y="347772"/>
                </a:cubicBezTo>
                <a:cubicBezTo>
                  <a:pt x="192727" y="351198"/>
                  <a:pt x="188444" y="355481"/>
                  <a:pt x="185018" y="360620"/>
                </a:cubicBezTo>
                <a:lnTo>
                  <a:pt x="0" y="360620"/>
                </a:lnTo>
                <a:lnTo>
                  <a:pt x="0" y="283529"/>
                </a:lnTo>
                <a:cubicBezTo>
                  <a:pt x="0" y="271537"/>
                  <a:pt x="5139" y="259546"/>
                  <a:pt x="15418" y="252693"/>
                </a:cubicBezTo>
                <a:cubicBezTo>
                  <a:pt x="38545" y="237275"/>
                  <a:pt x="64242" y="224426"/>
                  <a:pt x="90796" y="216717"/>
                </a:cubicBezTo>
                <a:cubicBezTo>
                  <a:pt x="106214" y="211578"/>
                  <a:pt x="121632" y="209008"/>
                  <a:pt x="137051" y="207295"/>
                </a:cubicBezTo>
                <a:close/>
                <a:moveTo>
                  <a:pt x="356331" y="75384"/>
                </a:moveTo>
                <a:cubicBezTo>
                  <a:pt x="404111" y="75384"/>
                  <a:pt x="442844" y="114117"/>
                  <a:pt x="442844" y="161897"/>
                </a:cubicBezTo>
                <a:cubicBezTo>
                  <a:pt x="442844" y="209677"/>
                  <a:pt x="404111" y="248410"/>
                  <a:pt x="356331" y="248410"/>
                </a:cubicBezTo>
                <a:cubicBezTo>
                  <a:pt x="308551" y="248410"/>
                  <a:pt x="269818" y="209677"/>
                  <a:pt x="269818" y="161897"/>
                </a:cubicBezTo>
                <a:cubicBezTo>
                  <a:pt x="269818" y="114117"/>
                  <a:pt x="308551" y="75384"/>
                  <a:pt x="356331" y="75384"/>
                </a:cubicBezTo>
                <a:close/>
                <a:moveTo>
                  <a:pt x="358045" y="40265"/>
                </a:moveTo>
                <a:cubicBezTo>
                  <a:pt x="320356" y="40265"/>
                  <a:pt x="284380" y="53113"/>
                  <a:pt x="256113" y="77954"/>
                </a:cubicBezTo>
                <a:cubicBezTo>
                  <a:pt x="191014" y="133630"/>
                  <a:pt x="183305" y="232136"/>
                  <a:pt x="238982" y="297235"/>
                </a:cubicBezTo>
                <a:cubicBezTo>
                  <a:pt x="253544" y="288669"/>
                  <a:pt x="268962" y="282673"/>
                  <a:pt x="285236" y="278390"/>
                </a:cubicBezTo>
                <a:cubicBezTo>
                  <a:pt x="308364" y="271538"/>
                  <a:pt x="332348" y="267255"/>
                  <a:pt x="356331" y="267255"/>
                </a:cubicBezTo>
                <a:cubicBezTo>
                  <a:pt x="380315" y="267255"/>
                  <a:pt x="404299" y="271538"/>
                  <a:pt x="427426" y="278390"/>
                </a:cubicBezTo>
                <a:cubicBezTo>
                  <a:pt x="444558" y="282673"/>
                  <a:pt x="460832" y="288669"/>
                  <a:pt x="477107" y="296378"/>
                </a:cubicBezTo>
                <a:cubicBezTo>
                  <a:pt x="501091" y="268968"/>
                  <a:pt x="513939" y="232992"/>
                  <a:pt x="513939" y="196160"/>
                </a:cubicBezTo>
                <a:cubicBezTo>
                  <a:pt x="513939" y="109647"/>
                  <a:pt x="444558" y="40265"/>
                  <a:pt x="358045" y="40265"/>
                </a:cubicBezTo>
                <a:close/>
                <a:moveTo>
                  <a:pt x="168837" y="32716"/>
                </a:moveTo>
                <a:cubicBezTo>
                  <a:pt x="178648" y="34643"/>
                  <a:pt x="188231" y="38551"/>
                  <a:pt x="197010" y="44547"/>
                </a:cubicBezTo>
                <a:cubicBezTo>
                  <a:pt x="161034" y="83093"/>
                  <a:pt x="139620" y="131917"/>
                  <a:pt x="137050" y="184167"/>
                </a:cubicBezTo>
                <a:cubicBezTo>
                  <a:pt x="127628" y="181598"/>
                  <a:pt x="119063" y="178172"/>
                  <a:pt x="111353" y="173032"/>
                </a:cubicBezTo>
                <a:cubicBezTo>
                  <a:pt x="75378" y="149048"/>
                  <a:pt x="65955" y="101937"/>
                  <a:pt x="89939" y="65961"/>
                </a:cubicBezTo>
                <a:cubicBezTo>
                  <a:pt x="107927" y="38980"/>
                  <a:pt x="139406" y="26934"/>
                  <a:pt x="168837" y="32716"/>
                </a:cubicBezTo>
                <a:close/>
                <a:moveTo>
                  <a:pt x="552485" y="32556"/>
                </a:moveTo>
                <a:cubicBezTo>
                  <a:pt x="594456" y="25703"/>
                  <a:pt x="634715" y="53970"/>
                  <a:pt x="641567" y="95941"/>
                </a:cubicBezTo>
                <a:cubicBezTo>
                  <a:pt x="648420" y="137913"/>
                  <a:pt x="620153" y="178172"/>
                  <a:pt x="578181" y="185024"/>
                </a:cubicBezTo>
                <a:cubicBezTo>
                  <a:pt x="575612" y="132774"/>
                  <a:pt x="555054" y="83950"/>
                  <a:pt x="519935" y="46261"/>
                </a:cubicBezTo>
                <a:cubicBezTo>
                  <a:pt x="529357" y="39408"/>
                  <a:pt x="540493" y="34269"/>
                  <a:pt x="552485" y="32556"/>
                </a:cubicBezTo>
                <a:close/>
                <a:moveTo>
                  <a:pt x="357188" y="6"/>
                </a:moveTo>
                <a:cubicBezTo>
                  <a:pt x="465972" y="863"/>
                  <a:pt x="553341" y="89089"/>
                  <a:pt x="552485" y="197016"/>
                </a:cubicBezTo>
                <a:cubicBezTo>
                  <a:pt x="552485" y="239845"/>
                  <a:pt x="538780" y="280960"/>
                  <a:pt x="512226" y="315222"/>
                </a:cubicBezTo>
                <a:lnTo>
                  <a:pt x="541350" y="343489"/>
                </a:lnTo>
                <a:cubicBezTo>
                  <a:pt x="556768" y="340063"/>
                  <a:pt x="571329" y="345202"/>
                  <a:pt x="582465" y="355481"/>
                </a:cubicBezTo>
                <a:lnTo>
                  <a:pt x="662982" y="436855"/>
                </a:lnTo>
                <a:cubicBezTo>
                  <a:pt x="663838" y="437711"/>
                  <a:pt x="664695" y="438568"/>
                  <a:pt x="665552" y="439424"/>
                </a:cubicBezTo>
                <a:cubicBezTo>
                  <a:pt x="682683" y="457412"/>
                  <a:pt x="681826" y="486536"/>
                  <a:pt x="663838" y="503667"/>
                </a:cubicBezTo>
                <a:cubicBezTo>
                  <a:pt x="645851" y="520798"/>
                  <a:pt x="616727" y="519942"/>
                  <a:pt x="599596" y="501954"/>
                </a:cubicBezTo>
                <a:lnTo>
                  <a:pt x="518222" y="420580"/>
                </a:lnTo>
                <a:cubicBezTo>
                  <a:pt x="507944" y="409445"/>
                  <a:pt x="503661" y="394026"/>
                  <a:pt x="506230" y="379465"/>
                </a:cubicBezTo>
                <a:lnTo>
                  <a:pt x="477107" y="351198"/>
                </a:lnTo>
                <a:cubicBezTo>
                  <a:pt x="441988" y="377752"/>
                  <a:pt x="400016" y="391457"/>
                  <a:pt x="357188" y="391457"/>
                </a:cubicBezTo>
                <a:cubicBezTo>
                  <a:pt x="248404" y="390600"/>
                  <a:pt x="161891" y="302374"/>
                  <a:pt x="161891" y="194447"/>
                </a:cubicBezTo>
                <a:cubicBezTo>
                  <a:pt x="161891" y="86519"/>
                  <a:pt x="248404" y="-850"/>
                  <a:pt x="357188" y="6"/>
                </a:cubicBezTo>
                <a:close/>
              </a:path>
            </a:pathLst>
          </a:custGeom>
          <a:solidFill>
            <a:srgbClr val="2E6CA4">
              <a:alpha val="70000"/>
            </a:srgbClr>
          </a:solidFill>
          <a:ln w="853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0" name="Freeform: Shape 67">
            <a:extLst>
              <a:ext uri="{FF2B5EF4-FFF2-40B4-BE49-F238E27FC236}">
                <a16:creationId xmlns="" xmlns:a16="http://schemas.microsoft.com/office/drawing/2014/main" id="{F1DFD63A-00A9-495F-B85D-C8F1D2B3E289}"/>
              </a:ext>
            </a:extLst>
          </p:cNvPr>
          <p:cNvSpPr/>
          <p:nvPr/>
        </p:nvSpPr>
        <p:spPr>
          <a:xfrm>
            <a:off x="4313475" y="5249618"/>
            <a:ext cx="752475" cy="752475"/>
          </a:xfrm>
          <a:custGeom>
            <a:avLst/>
            <a:gdLst>
              <a:gd name="connsiteX0" fmla="*/ 361950 w 752475"/>
              <a:gd name="connsiteY0" fmla="*/ 161925 h 752475"/>
              <a:gd name="connsiteX1" fmla="*/ 469583 w 752475"/>
              <a:gd name="connsiteY1" fmla="*/ 188595 h 752475"/>
              <a:gd name="connsiteX2" fmla="*/ 426720 w 752475"/>
              <a:gd name="connsiteY2" fmla="*/ 231457 h 752475"/>
              <a:gd name="connsiteX3" fmla="*/ 361950 w 752475"/>
              <a:gd name="connsiteY3" fmla="*/ 219075 h 752475"/>
              <a:gd name="connsiteX4" fmla="*/ 190500 w 752475"/>
              <a:gd name="connsiteY4" fmla="*/ 390525 h 752475"/>
              <a:gd name="connsiteX5" fmla="*/ 361950 w 752475"/>
              <a:gd name="connsiteY5" fmla="*/ 561975 h 752475"/>
              <a:gd name="connsiteX6" fmla="*/ 533400 w 752475"/>
              <a:gd name="connsiteY6" fmla="*/ 390525 h 752475"/>
              <a:gd name="connsiteX7" fmla="*/ 521018 w 752475"/>
              <a:gd name="connsiteY7" fmla="*/ 325755 h 752475"/>
              <a:gd name="connsiteX8" fmla="*/ 563880 w 752475"/>
              <a:gd name="connsiteY8" fmla="*/ 282893 h 752475"/>
              <a:gd name="connsiteX9" fmla="*/ 590550 w 752475"/>
              <a:gd name="connsiteY9" fmla="*/ 390525 h 752475"/>
              <a:gd name="connsiteX10" fmla="*/ 361950 w 752475"/>
              <a:gd name="connsiteY10" fmla="*/ 619125 h 752475"/>
              <a:gd name="connsiteX11" fmla="*/ 133350 w 752475"/>
              <a:gd name="connsiteY11" fmla="*/ 390525 h 752475"/>
              <a:gd name="connsiteX12" fmla="*/ 361950 w 752475"/>
              <a:gd name="connsiteY12" fmla="*/ 161925 h 752475"/>
              <a:gd name="connsiteX13" fmla="*/ 361950 w 752475"/>
              <a:gd name="connsiteY13" fmla="*/ 28575 h 752475"/>
              <a:gd name="connsiteX14" fmla="*/ 532448 w 752475"/>
              <a:gd name="connsiteY14" fmla="*/ 70485 h 752475"/>
              <a:gd name="connsiteX15" fmla="*/ 525780 w 752475"/>
              <a:gd name="connsiteY15" fmla="*/ 77153 h 752475"/>
              <a:gd name="connsiteX16" fmla="*/ 512445 w 752475"/>
              <a:gd name="connsiteY16" fmla="*/ 90488 h 752475"/>
              <a:gd name="connsiteX17" fmla="*/ 515303 w 752475"/>
              <a:gd name="connsiteY17" fmla="*/ 109538 h 752475"/>
              <a:gd name="connsiteX18" fmla="*/ 517208 w 752475"/>
              <a:gd name="connsiteY18" fmla="*/ 128588 h 752475"/>
              <a:gd name="connsiteX19" fmla="*/ 361950 w 752475"/>
              <a:gd name="connsiteY19" fmla="*/ 85725 h 752475"/>
              <a:gd name="connsiteX20" fmla="*/ 57150 w 752475"/>
              <a:gd name="connsiteY20" fmla="*/ 390525 h 752475"/>
              <a:gd name="connsiteX21" fmla="*/ 361950 w 752475"/>
              <a:gd name="connsiteY21" fmla="*/ 695325 h 752475"/>
              <a:gd name="connsiteX22" fmla="*/ 666750 w 752475"/>
              <a:gd name="connsiteY22" fmla="*/ 390525 h 752475"/>
              <a:gd name="connsiteX23" fmla="*/ 623888 w 752475"/>
              <a:gd name="connsiteY23" fmla="*/ 235268 h 752475"/>
              <a:gd name="connsiteX24" fmla="*/ 643890 w 752475"/>
              <a:gd name="connsiteY24" fmla="*/ 238125 h 752475"/>
              <a:gd name="connsiteX25" fmla="*/ 661988 w 752475"/>
              <a:gd name="connsiteY25" fmla="*/ 240030 h 752475"/>
              <a:gd name="connsiteX26" fmla="*/ 674370 w 752475"/>
              <a:gd name="connsiteY26" fmla="*/ 226695 h 752475"/>
              <a:gd name="connsiteX27" fmla="*/ 681038 w 752475"/>
              <a:gd name="connsiteY27" fmla="*/ 220980 h 752475"/>
              <a:gd name="connsiteX28" fmla="*/ 723900 w 752475"/>
              <a:gd name="connsiteY28" fmla="*/ 390525 h 752475"/>
              <a:gd name="connsiteX29" fmla="*/ 361950 w 752475"/>
              <a:gd name="connsiteY29" fmla="*/ 752475 h 752475"/>
              <a:gd name="connsiteX30" fmla="*/ 0 w 752475"/>
              <a:gd name="connsiteY30" fmla="*/ 390525 h 752475"/>
              <a:gd name="connsiteX31" fmla="*/ 361950 w 752475"/>
              <a:gd name="connsiteY31" fmla="*/ 28575 h 752475"/>
              <a:gd name="connsiteX32" fmla="*/ 657225 w 752475"/>
              <a:gd name="connsiteY32" fmla="*/ 0 h 752475"/>
              <a:gd name="connsiteX33" fmla="*/ 666750 w 752475"/>
              <a:gd name="connsiteY33" fmla="*/ 85725 h 752475"/>
              <a:gd name="connsiteX34" fmla="*/ 752475 w 752475"/>
              <a:gd name="connsiteY34" fmla="*/ 95250 h 752475"/>
              <a:gd name="connsiteX35" fmla="*/ 647700 w 752475"/>
              <a:gd name="connsiteY35" fmla="*/ 200025 h 752475"/>
              <a:gd name="connsiteX36" fmla="*/ 598170 w 752475"/>
              <a:gd name="connsiteY36" fmla="*/ 194310 h 752475"/>
              <a:gd name="connsiteX37" fmla="*/ 445769 w 752475"/>
              <a:gd name="connsiteY37" fmla="*/ 346710 h 752475"/>
              <a:gd name="connsiteX38" fmla="*/ 456247 w 752475"/>
              <a:gd name="connsiteY38" fmla="*/ 390525 h 752475"/>
              <a:gd name="connsiteX39" fmla="*/ 360997 w 752475"/>
              <a:gd name="connsiteY39" fmla="*/ 485775 h 752475"/>
              <a:gd name="connsiteX40" fmla="*/ 265747 w 752475"/>
              <a:gd name="connsiteY40" fmla="*/ 390525 h 752475"/>
              <a:gd name="connsiteX41" fmla="*/ 360997 w 752475"/>
              <a:gd name="connsiteY41" fmla="*/ 295275 h 752475"/>
              <a:gd name="connsiteX42" fmla="*/ 405764 w 752475"/>
              <a:gd name="connsiteY42" fmla="*/ 306705 h 752475"/>
              <a:gd name="connsiteX43" fmla="*/ 558164 w 752475"/>
              <a:gd name="connsiteY43" fmla="*/ 154305 h 752475"/>
              <a:gd name="connsiteX44" fmla="*/ 552450 w 752475"/>
              <a:gd name="connsiteY44" fmla="*/ 104775 h 752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752475" h="752475">
                <a:moveTo>
                  <a:pt x="361950" y="161925"/>
                </a:moveTo>
                <a:cubicBezTo>
                  <a:pt x="401003" y="161925"/>
                  <a:pt x="437198" y="171450"/>
                  <a:pt x="469583" y="188595"/>
                </a:cubicBezTo>
                <a:lnTo>
                  <a:pt x="426720" y="231457"/>
                </a:lnTo>
                <a:cubicBezTo>
                  <a:pt x="406718" y="223838"/>
                  <a:pt x="384810" y="219075"/>
                  <a:pt x="361950" y="219075"/>
                </a:cubicBezTo>
                <a:cubicBezTo>
                  <a:pt x="267652" y="219075"/>
                  <a:pt x="190500" y="296227"/>
                  <a:pt x="190500" y="390525"/>
                </a:cubicBezTo>
                <a:cubicBezTo>
                  <a:pt x="190500" y="484823"/>
                  <a:pt x="267652" y="561975"/>
                  <a:pt x="361950" y="561975"/>
                </a:cubicBezTo>
                <a:cubicBezTo>
                  <a:pt x="456248" y="561975"/>
                  <a:pt x="533400" y="484823"/>
                  <a:pt x="533400" y="390525"/>
                </a:cubicBezTo>
                <a:cubicBezTo>
                  <a:pt x="533400" y="367665"/>
                  <a:pt x="529590" y="345758"/>
                  <a:pt x="521018" y="325755"/>
                </a:cubicBezTo>
                <a:lnTo>
                  <a:pt x="563880" y="282893"/>
                </a:lnTo>
                <a:cubicBezTo>
                  <a:pt x="581025" y="315277"/>
                  <a:pt x="590550" y="351473"/>
                  <a:pt x="590550" y="390525"/>
                </a:cubicBezTo>
                <a:cubicBezTo>
                  <a:pt x="590550" y="516255"/>
                  <a:pt x="487680" y="619125"/>
                  <a:pt x="361950" y="619125"/>
                </a:cubicBezTo>
                <a:cubicBezTo>
                  <a:pt x="236220" y="619125"/>
                  <a:pt x="133350" y="516255"/>
                  <a:pt x="133350" y="390525"/>
                </a:cubicBezTo>
                <a:cubicBezTo>
                  <a:pt x="133350" y="264795"/>
                  <a:pt x="236220" y="161925"/>
                  <a:pt x="361950" y="161925"/>
                </a:cubicBezTo>
                <a:close/>
                <a:moveTo>
                  <a:pt x="361950" y="28575"/>
                </a:moveTo>
                <a:cubicBezTo>
                  <a:pt x="423863" y="28575"/>
                  <a:pt x="481013" y="43815"/>
                  <a:pt x="532448" y="70485"/>
                </a:cubicBezTo>
                <a:lnTo>
                  <a:pt x="525780" y="77153"/>
                </a:lnTo>
                <a:lnTo>
                  <a:pt x="512445" y="90488"/>
                </a:lnTo>
                <a:lnTo>
                  <a:pt x="515303" y="109538"/>
                </a:lnTo>
                <a:lnTo>
                  <a:pt x="517208" y="128588"/>
                </a:lnTo>
                <a:cubicBezTo>
                  <a:pt x="471488" y="100965"/>
                  <a:pt x="418148" y="85725"/>
                  <a:pt x="361950" y="85725"/>
                </a:cubicBezTo>
                <a:cubicBezTo>
                  <a:pt x="194310" y="85725"/>
                  <a:pt x="57150" y="222885"/>
                  <a:pt x="57150" y="390525"/>
                </a:cubicBezTo>
                <a:cubicBezTo>
                  <a:pt x="57150" y="558165"/>
                  <a:pt x="194310" y="695325"/>
                  <a:pt x="361950" y="695325"/>
                </a:cubicBezTo>
                <a:cubicBezTo>
                  <a:pt x="529590" y="695325"/>
                  <a:pt x="666750" y="558165"/>
                  <a:pt x="666750" y="390525"/>
                </a:cubicBezTo>
                <a:cubicBezTo>
                  <a:pt x="666750" y="333375"/>
                  <a:pt x="650558" y="280988"/>
                  <a:pt x="623888" y="235268"/>
                </a:cubicBezTo>
                <a:lnTo>
                  <a:pt x="643890" y="238125"/>
                </a:lnTo>
                <a:lnTo>
                  <a:pt x="661988" y="240030"/>
                </a:lnTo>
                <a:lnTo>
                  <a:pt x="674370" y="226695"/>
                </a:lnTo>
                <a:lnTo>
                  <a:pt x="681038" y="220980"/>
                </a:lnTo>
                <a:cubicBezTo>
                  <a:pt x="708660" y="271463"/>
                  <a:pt x="723900" y="328613"/>
                  <a:pt x="723900" y="390525"/>
                </a:cubicBezTo>
                <a:cubicBezTo>
                  <a:pt x="723900" y="590550"/>
                  <a:pt x="561975" y="752475"/>
                  <a:pt x="361950" y="752475"/>
                </a:cubicBezTo>
                <a:cubicBezTo>
                  <a:pt x="161925" y="752475"/>
                  <a:pt x="0" y="590550"/>
                  <a:pt x="0" y="390525"/>
                </a:cubicBezTo>
                <a:cubicBezTo>
                  <a:pt x="0" y="190500"/>
                  <a:pt x="161925" y="28575"/>
                  <a:pt x="361950" y="28575"/>
                </a:cubicBezTo>
                <a:close/>
                <a:moveTo>
                  <a:pt x="657225" y="0"/>
                </a:moveTo>
                <a:lnTo>
                  <a:pt x="666750" y="85725"/>
                </a:lnTo>
                <a:lnTo>
                  <a:pt x="752475" y="95250"/>
                </a:lnTo>
                <a:lnTo>
                  <a:pt x="647700" y="200025"/>
                </a:lnTo>
                <a:lnTo>
                  <a:pt x="598170" y="194310"/>
                </a:lnTo>
                <a:lnTo>
                  <a:pt x="445769" y="346710"/>
                </a:lnTo>
                <a:cubicBezTo>
                  <a:pt x="452437" y="360045"/>
                  <a:pt x="456247" y="374333"/>
                  <a:pt x="456247" y="390525"/>
                </a:cubicBezTo>
                <a:cubicBezTo>
                  <a:pt x="456247" y="442913"/>
                  <a:pt x="413385" y="485775"/>
                  <a:pt x="360997" y="485775"/>
                </a:cubicBezTo>
                <a:cubicBezTo>
                  <a:pt x="308610" y="485775"/>
                  <a:pt x="265747" y="442913"/>
                  <a:pt x="265747" y="390525"/>
                </a:cubicBezTo>
                <a:cubicBezTo>
                  <a:pt x="265747" y="338138"/>
                  <a:pt x="308610" y="295275"/>
                  <a:pt x="360997" y="295275"/>
                </a:cubicBezTo>
                <a:cubicBezTo>
                  <a:pt x="377189" y="295275"/>
                  <a:pt x="392429" y="300038"/>
                  <a:pt x="405764" y="306705"/>
                </a:cubicBezTo>
                <a:lnTo>
                  <a:pt x="558164" y="154305"/>
                </a:lnTo>
                <a:lnTo>
                  <a:pt x="552450" y="104775"/>
                </a:lnTo>
                <a:close/>
              </a:path>
            </a:pathLst>
          </a:custGeom>
          <a:solidFill>
            <a:srgbClr val="2E6CA4">
              <a:alpha val="40000"/>
            </a:srgbClr>
          </a:solidFill>
          <a:ln w="9525" cap="flat">
            <a:solidFill>
              <a:srgbClr val="2E6CA4"/>
            </a:solidFill>
            <a:prstDash val="solid"/>
            <a:miter/>
          </a:ln>
        </p:spPr>
        <p:txBody>
          <a:bodyPr rtlCol="0" anchor="ctr"/>
          <a:lstStyle/>
          <a:p>
            <a:endParaRPr lang="en-US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1" name="Номер слайда 3">
            <a:extLst>
              <a:ext uri="{FF2B5EF4-FFF2-40B4-BE49-F238E27FC236}">
                <a16:creationId xmlns="" xmlns:a16="http://schemas.microsoft.com/office/drawing/2014/main" id="{F39E0B93-D3CD-4ECE-90B2-73ABEA10C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33213" y="6519361"/>
            <a:ext cx="458787" cy="312738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b="1" dirty="0" smtClean="0">
                <a:solidFill>
                  <a:srgbClr val="23263C"/>
                </a:solidFill>
                <a:latin typeface="Calibri" panose="020F0502020204030204" pitchFamily="34" charset="0"/>
              </a:rPr>
              <a:t>3</a:t>
            </a:r>
            <a:endParaRPr lang="ru-RU" altLang="ru-RU" sz="1400" b="1" dirty="0">
              <a:solidFill>
                <a:srgbClr val="23263C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7871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674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Прямоугольник 5"/>
          <p:cNvSpPr>
            <a:spLocks noChangeArrowheads="1"/>
          </p:cNvSpPr>
          <p:nvPr/>
        </p:nvSpPr>
        <p:spPr bwMode="auto">
          <a:xfrm>
            <a:off x="6720722" y="5502648"/>
            <a:ext cx="531104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ru-RU" altLang="ru-RU" sz="140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9" name="Заголовок 1">
            <a:extLst>
              <a:ext uri="{FF2B5EF4-FFF2-40B4-BE49-F238E27FC236}">
                <a16:creationId xmlns="" xmlns:a16="http://schemas.microsoft.com/office/drawing/2014/main" id="{9BB50234-C8D5-4605-B7F0-ED36C140047B}"/>
              </a:ext>
            </a:extLst>
          </p:cNvPr>
          <p:cNvSpPr txBox="1">
            <a:spLocks/>
          </p:cNvSpPr>
          <p:nvPr/>
        </p:nvSpPr>
        <p:spPr>
          <a:xfrm>
            <a:off x="263352" y="116239"/>
            <a:ext cx="8686800" cy="8382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pPr>
              <a:defRPr/>
            </a:pPr>
            <a:r>
              <a:rPr lang="ru-RU" sz="2400" dirty="0" smtClean="0">
                <a:latin typeface="Calibri" panose="020F0502020204030204" pitchFamily="34" charset="0"/>
              </a:rPr>
              <a:t>ЦЕЛЬ И РЕЗУЛЬТАТ ПРОЕКТА</a:t>
            </a:r>
            <a:br>
              <a:rPr lang="ru-RU" sz="2400" dirty="0" smtClean="0">
                <a:latin typeface="Calibri" panose="020F0502020204030204" pitchFamily="34" charset="0"/>
              </a:rPr>
            </a:br>
            <a:endParaRPr lang="ru-RU" sz="2400" dirty="0">
              <a:latin typeface="Calibri" panose="020F050202020403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984495"/>
              </p:ext>
            </p:extLst>
          </p:nvPr>
        </p:nvGraphicFramePr>
        <p:xfrm>
          <a:off x="263352" y="662169"/>
          <a:ext cx="11768418" cy="571915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85815"/>
                <a:gridCol w="5619416"/>
                <a:gridCol w="859665"/>
                <a:gridCol w="1114044"/>
                <a:gridCol w="110092"/>
                <a:gridCol w="1080120"/>
                <a:gridCol w="1399266"/>
              </a:tblGrid>
              <a:tr h="5172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Цель проекта:</a:t>
                      </a:r>
                      <a:endParaRPr lang="ru-RU" sz="13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 anchor="ctr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К декабрю 2020 года вовлечь не менее 500 отцов в совместную читательскую деятельность с детьми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с увеличением числа посещений библиотек области на не менее чем 5000 в сравнении с 2019 годом.</a:t>
                      </a:r>
                      <a:endParaRPr lang="ru-RU" sz="13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08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>
                          <a:effectLst/>
                          <a:latin typeface="+mn-lt"/>
                        </a:rPr>
                        <a:t>Способ достижения цели:</a:t>
                      </a:r>
                      <a:endParaRPr lang="ru-RU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 anchor="ctr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Внедрение </a:t>
                      </a:r>
                      <a:r>
                        <a:rPr lang="ru-RU" sz="1300" dirty="0" smtClean="0">
                          <a:effectLst/>
                          <a:latin typeface="+mn-lt"/>
                        </a:rPr>
                        <a:t>новых </a:t>
                      </a:r>
                      <a:r>
                        <a:rPr lang="ru-RU" sz="1300" dirty="0">
                          <a:effectLst/>
                          <a:latin typeface="+mn-lt"/>
                        </a:rPr>
                        <a:t>инструментов вовлечения отцов в читательский процесс детей посредством организации программ развития библиотечных </a:t>
                      </a:r>
                      <a:r>
                        <a:rPr lang="ru-RU" sz="1300" dirty="0" err="1">
                          <a:effectLst/>
                          <a:latin typeface="+mn-lt"/>
                        </a:rPr>
                        <a:t>коворкинг</a:t>
                      </a:r>
                      <a:r>
                        <a:rPr lang="ru-RU" sz="1300" dirty="0">
                          <a:effectLst/>
                          <a:latin typeface="+mn-lt"/>
                        </a:rPr>
                        <a:t>-территорий «Читающий папа»</a:t>
                      </a:r>
                      <a:endParaRPr lang="ru-RU" sz="13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2707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>
                          <a:effectLst/>
                          <a:latin typeface="+mn-lt"/>
                        </a:rPr>
                        <a:t>Результат проекта:</a:t>
                      </a:r>
                      <a:endParaRPr lang="ru-RU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>
                          <a:effectLst/>
                          <a:latin typeface="+mn-lt"/>
                        </a:rPr>
                        <a:t>Результат:</a:t>
                      </a:r>
                      <a:endParaRPr lang="ru-RU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>
                          <a:effectLst/>
                          <a:latin typeface="+mn-lt"/>
                        </a:rPr>
                        <a:t>Базовое значение</a:t>
                      </a:r>
                      <a:endParaRPr lang="ru-RU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>
                          <a:effectLst/>
                          <a:latin typeface="+mn-lt"/>
                        </a:rPr>
                        <a:t>Период, год</a:t>
                      </a:r>
                      <a:endParaRPr lang="ru-RU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>
                          <a:effectLst/>
                          <a:latin typeface="+mn-lt"/>
                        </a:rPr>
                        <a:t>Вид подтверждения:</a:t>
                      </a:r>
                      <a:endParaRPr lang="ru-RU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 anchor="ctr"/>
                </a:tc>
              </a:tr>
              <a:tr h="4108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  <a:tabLst>
                          <a:tab pos="270510" algn="l"/>
                        </a:tabLst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2020</a:t>
                      </a:r>
                      <a:endParaRPr lang="ru-RU" sz="13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ru-RU" sz="13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ru-RU" sz="1300" dirty="0" smtClean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US" sz="1300" dirty="0" smtClean="0">
                          <a:effectLst/>
                          <a:latin typeface="+mn-lt"/>
                        </a:rPr>
                        <a:t>2021</a:t>
                      </a:r>
                      <a:endParaRPr lang="ru-RU" sz="13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33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К декабрю 2020 года сформирована группа читающих отцов в количестве не менее 500 человек и обеспечено не менее 5000 посещений </a:t>
                      </a:r>
                      <a:r>
                        <a:rPr lang="ru-RU" sz="1300" dirty="0" smtClean="0">
                          <a:effectLst/>
                          <a:latin typeface="+mn-lt"/>
                        </a:rPr>
                        <a:t>детей с родителями</a:t>
                      </a:r>
                      <a:r>
                        <a:rPr lang="ru-RU" sz="1300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ru-RU" sz="1300" dirty="0" smtClean="0">
                          <a:effectLst/>
                          <a:latin typeface="+mn-lt"/>
                        </a:rPr>
                        <a:t>в муниципальных библиотеках области</a:t>
                      </a:r>
                      <a:endParaRPr lang="ru-RU" sz="13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 </a:t>
                      </a:r>
                      <a:r>
                        <a:rPr lang="ru-RU" sz="1300" dirty="0" smtClean="0">
                          <a:effectLst/>
                          <a:latin typeface="+mn-lt"/>
                        </a:rPr>
                        <a:t>0</a:t>
                      </a:r>
                      <a:endParaRPr lang="ru-RU" sz="13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 </a:t>
                      </a:r>
                      <a:r>
                        <a:rPr lang="ru-RU" sz="1300" dirty="0" smtClean="0">
                          <a:effectLst/>
                          <a:latin typeface="+mn-lt"/>
                        </a:rPr>
                        <a:t>500</a:t>
                      </a:r>
                      <a:endParaRPr lang="ru-RU" sz="13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7150" algn="l"/>
                        </a:tabLst>
                      </a:pPr>
                      <a:endParaRPr lang="ru-RU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7150" algn="l"/>
                        </a:tabLst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 </a:t>
                      </a:r>
                      <a:r>
                        <a:rPr lang="ru-RU" sz="1300" dirty="0" smtClean="0">
                          <a:effectLst/>
                          <a:latin typeface="+mn-lt"/>
                        </a:rPr>
                        <a:t>500</a:t>
                      </a:r>
                      <a:endParaRPr lang="ru-RU" sz="13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Аналитический и статистический отчеты</a:t>
                      </a:r>
                      <a:endParaRPr lang="ru-RU" sz="13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/>
                </a:tc>
              </a:tr>
              <a:tr h="388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effectLst/>
                          <a:latin typeface="+mn-lt"/>
                        </a:rPr>
                        <a:t>815 200</a:t>
                      </a:r>
                    </a:p>
                  </a:txBody>
                  <a:tcPr marL="41099" marR="41099" marT="0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effectLst/>
                          <a:latin typeface="+mn-lt"/>
                        </a:rPr>
                        <a:t>820 000 </a:t>
                      </a:r>
                    </a:p>
                  </a:txBody>
                  <a:tcPr marL="41099" marR="41099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7150" algn="l"/>
                        </a:tabLst>
                        <a:defRPr/>
                      </a:pPr>
                      <a:r>
                        <a:rPr lang="ru-RU" sz="1300" dirty="0" smtClean="0">
                          <a:effectLst/>
                          <a:latin typeface="+mn-lt"/>
                        </a:rPr>
                        <a:t>820 200</a:t>
                      </a:r>
                    </a:p>
                  </a:txBody>
                  <a:tcPr marL="41099" marR="41099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2707">
                <a:tc row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dirty="0" smtClean="0">
                          <a:effectLst/>
                        </a:rPr>
                        <a:t>Требования к результату проекта: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dirty="0" smtClean="0">
                          <a:effectLst/>
                        </a:rPr>
                        <a:t> </a:t>
                      </a:r>
                      <a:endParaRPr lang="ru-RU" sz="1300" dirty="0" smtClean="0">
                        <a:effectLst/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dirty="0" smtClean="0">
                          <a:effectLst/>
                        </a:rPr>
                        <a:t> </a:t>
                      </a:r>
                      <a:endParaRPr lang="ru-RU" sz="1300" dirty="0" smtClean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Требования к результату</a:t>
                      </a:r>
                      <a:endParaRPr lang="ru-RU" sz="13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>
                          <a:effectLst/>
                          <a:latin typeface="+mn-lt"/>
                        </a:rPr>
                        <a:t>Базовое значение</a:t>
                      </a:r>
                      <a:endParaRPr lang="ru-RU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>
                          <a:effectLst/>
                          <a:latin typeface="+mn-lt"/>
                        </a:rPr>
                        <a:t>Период, год</a:t>
                      </a:r>
                      <a:endParaRPr lang="ru-RU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Вид подтверждения:</a:t>
                      </a:r>
                      <a:endParaRPr lang="ru-RU" sz="13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/>
                </a:tc>
              </a:tr>
              <a:tr h="3253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ru-RU" sz="1300" dirty="0" smtClean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ru-RU" sz="1300" dirty="0" smtClean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ru-RU" sz="1300" dirty="0" smtClean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ru-RU" sz="1300" dirty="0" smtClean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ru-RU" sz="1300" dirty="0" smtClean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ru-RU" sz="1300" dirty="0" smtClean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ru-RU" sz="1300" dirty="0" smtClean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ru-RU" sz="1300" dirty="0" smtClean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ru-RU" sz="1300" dirty="0" smtClean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ru-RU" sz="1300" dirty="0" smtClean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ru-RU" sz="1300" dirty="0" smtClean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ru-RU" sz="1300" dirty="0" smtClean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US" sz="1300" dirty="0" smtClean="0">
                          <a:effectLst/>
                          <a:latin typeface="+mn-lt"/>
                        </a:rPr>
                        <a:t>2020</a:t>
                      </a:r>
                      <a:endParaRPr lang="ru-RU" sz="13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dirty="0" smtClean="0">
                          <a:effectLst/>
                          <a:latin typeface="+mn-lt"/>
                        </a:rPr>
                        <a:t>2</a:t>
                      </a:r>
                      <a:r>
                        <a:rPr lang="en-US" sz="1300" dirty="0" smtClean="0">
                          <a:effectLst/>
                          <a:latin typeface="+mn-lt"/>
                        </a:rPr>
                        <a:t>021</a:t>
                      </a:r>
                      <a:endParaRPr lang="ru-RU" sz="13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dirty="0" smtClean="0">
                          <a:effectLst/>
                          <a:latin typeface="+mn-lt"/>
                        </a:rPr>
                        <a:t>Подписано соглашение с Уполномоченным по правам ребенка в Белгородской области</a:t>
                      </a:r>
                      <a:endParaRPr lang="ru-RU" sz="13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0</a:t>
                      </a:r>
                      <a:endParaRPr lang="ru-RU" sz="13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800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dirty="0" smtClean="0">
                          <a:effectLst/>
                          <a:latin typeface="+mn-lt"/>
                        </a:rPr>
                        <a:t>1</a:t>
                      </a:r>
                      <a:endParaRPr lang="ru-RU" sz="13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800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dirty="0" smtClean="0">
                          <a:effectLst/>
                          <a:latin typeface="+mn-lt"/>
                        </a:rPr>
                        <a:t>1</a:t>
                      </a:r>
                      <a:endParaRPr lang="ru-RU" sz="13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+mn-lt"/>
                        </a:rPr>
                        <a:t>Копия</a:t>
                      </a:r>
                      <a:r>
                        <a:rPr lang="ru-RU" sz="1300" baseline="0" dirty="0" smtClean="0">
                          <a:effectLst/>
                          <a:latin typeface="+mn-lt"/>
                        </a:rPr>
                        <a:t> с</a:t>
                      </a:r>
                      <a:r>
                        <a:rPr lang="ru-RU" sz="1300" dirty="0" smtClean="0">
                          <a:effectLst/>
                          <a:latin typeface="+mn-lt"/>
                        </a:rPr>
                        <a:t>оглашения</a:t>
                      </a:r>
                      <a:endParaRPr lang="ru-RU" sz="13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 anchor="ctr"/>
                </a:tc>
              </a:tr>
              <a:tr h="432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dirty="0" smtClean="0">
                          <a:effectLst/>
                          <a:latin typeface="+mn-lt"/>
                        </a:rPr>
                        <a:t>Разработано Положение </a:t>
                      </a:r>
                      <a:r>
                        <a:rPr lang="ru-RU" sz="1300" dirty="0">
                          <a:effectLst/>
                          <a:latin typeface="+mn-lt"/>
                        </a:rPr>
                        <a:t>об организации библиотечных </a:t>
                      </a:r>
                      <a:r>
                        <a:rPr lang="ru-RU" sz="1300" dirty="0" err="1">
                          <a:effectLst/>
                          <a:latin typeface="+mn-lt"/>
                        </a:rPr>
                        <a:t>коворкинг</a:t>
                      </a:r>
                      <a:r>
                        <a:rPr lang="ru-RU" sz="1300" dirty="0">
                          <a:effectLst/>
                          <a:latin typeface="+mn-lt"/>
                        </a:rPr>
                        <a:t>-площадок</a:t>
                      </a:r>
                      <a:endParaRPr lang="ru-RU" sz="13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>
                          <a:effectLst/>
                          <a:latin typeface="+mn-lt"/>
                        </a:rPr>
                        <a:t>0</a:t>
                      </a:r>
                      <a:endParaRPr lang="ru-RU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dirty="0" smtClean="0">
                          <a:effectLst/>
                          <a:latin typeface="+mn-lt"/>
                        </a:rPr>
                        <a:t>1</a:t>
                      </a:r>
                      <a:endParaRPr lang="ru-RU" sz="13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dirty="0" smtClean="0">
                          <a:effectLst/>
                          <a:latin typeface="+mn-lt"/>
                        </a:rPr>
                        <a:t>1</a:t>
                      </a:r>
                      <a:endParaRPr lang="ru-RU" sz="13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+mn-lt"/>
                        </a:rPr>
                        <a:t>Копия</a:t>
                      </a:r>
                      <a:r>
                        <a:rPr lang="ru-RU" sz="1300" baseline="0" dirty="0" smtClean="0">
                          <a:effectLst/>
                          <a:latin typeface="+mn-lt"/>
                        </a:rPr>
                        <a:t> п</a:t>
                      </a:r>
                      <a:r>
                        <a:rPr lang="ru-RU" sz="1300" dirty="0" smtClean="0">
                          <a:effectLst/>
                          <a:latin typeface="+mn-lt"/>
                        </a:rPr>
                        <a:t>оложения</a:t>
                      </a:r>
                      <a:endParaRPr lang="ru-RU" sz="13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 anchor="ctr"/>
                </a:tc>
              </a:tr>
              <a:tr h="4585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Подготовлены методические рекомендации по организации работы на библиотечных коворкинг-территориях «Читающий папа»</a:t>
                      </a:r>
                      <a:endParaRPr lang="ru-RU" sz="13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+mn-lt"/>
                        </a:rPr>
                        <a:t>0</a:t>
                      </a:r>
                      <a:endParaRPr lang="ru-RU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+mn-lt"/>
                        </a:rPr>
                        <a:t>1</a:t>
                      </a:r>
                      <a:endParaRPr lang="ru-RU" sz="13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+mn-lt"/>
                        </a:rPr>
                        <a:t>1</a:t>
                      </a:r>
                      <a:endParaRPr lang="ru-RU" sz="13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Методическая инструкция</a:t>
                      </a:r>
                      <a:endParaRPr lang="ru-RU" sz="13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 anchor="ctr"/>
                </a:tc>
              </a:tr>
              <a:tr h="3335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Издан дневник </a:t>
                      </a:r>
                      <a:r>
                        <a:rPr lang="ru-RU" sz="1300" dirty="0" smtClean="0">
                          <a:effectLst/>
                          <a:latin typeface="+mn-lt"/>
                        </a:rPr>
                        <a:t>чтения </a:t>
                      </a:r>
                      <a:endParaRPr lang="ru-RU" sz="13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>
                          <a:effectLst/>
                          <a:latin typeface="+mn-lt"/>
                        </a:rPr>
                        <a:t>0</a:t>
                      </a:r>
                      <a:endParaRPr lang="ru-RU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dirty="0" smtClean="0">
                          <a:effectLst/>
                          <a:latin typeface="+mn-lt"/>
                        </a:rPr>
                        <a:t>500</a:t>
                      </a:r>
                      <a:endParaRPr lang="ru-RU" sz="13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+mn-lt"/>
                        </a:rPr>
                        <a:t>500</a:t>
                      </a:r>
                      <a:endParaRPr lang="ru-RU" sz="13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Скан дневника</a:t>
                      </a:r>
                      <a:endParaRPr lang="ru-RU" sz="13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 anchor="ctr"/>
                </a:tc>
              </a:tr>
              <a:tr h="360040">
                <a:tc vMerge="1"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Создан аккаунт проекта «Читающий папа» в социальной сети </a:t>
                      </a:r>
                      <a:r>
                        <a:rPr lang="ru-RU" sz="1300" dirty="0" err="1" smtClean="0">
                          <a:effectLst/>
                          <a:latin typeface="+mn-lt"/>
                        </a:rPr>
                        <a:t>Вконтакте</a:t>
                      </a:r>
                      <a:endParaRPr lang="ru-RU" sz="13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0</a:t>
                      </a:r>
                      <a:endParaRPr lang="ru-RU" sz="13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dirty="0" smtClean="0">
                          <a:effectLst/>
                          <a:latin typeface="+mn-lt"/>
                        </a:rPr>
                        <a:t>1</a:t>
                      </a:r>
                      <a:endParaRPr lang="ru-RU" sz="13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+mn-lt"/>
                        </a:rPr>
                        <a:t>1</a:t>
                      </a:r>
                      <a:endParaRPr lang="ru-RU" sz="13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effectLst/>
                          <a:latin typeface="+mn-lt"/>
                        </a:rPr>
                        <a:t>Скриншот страницы группы</a:t>
                      </a:r>
                      <a:endParaRPr lang="ru-RU" sz="1300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 anchor="ctr"/>
                </a:tc>
              </a:tr>
              <a:tr h="467856">
                <a:tc vMerge="1"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1099" marR="41099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dirty="0">
                          <a:effectLst/>
                        </a:rPr>
                        <a:t>Организованы библиотечные коворкинг-территории «Читающий папа» </a:t>
                      </a:r>
                      <a:endParaRPr lang="ru-RU" sz="13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dirty="0" smtClean="0">
                          <a:effectLst/>
                        </a:rPr>
                        <a:t>в </a:t>
                      </a:r>
                      <a:r>
                        <a:rPr lang="ru-RU" sz="1300" dirty="0">
                          <a:effectLst/>
                        </a:rPr>
                        <a:t>центральных детских библиотеках области и БГДБ А.А. </a:t>
                      </a:r>
                      <a:r>
                        <a:rPr lang="ru-RU" sz="1300" dirty="0" err="1">
                          <a:effectLst/>
                        </a:rPr>
                        <a:t>Лиханова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dirty="0">
                          <a:effectLst/>
                        </a:rPr>
                        <a:t>0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dirty="0" smtClean="0">
                          <a:effectLst/>
                        </a:rPr>
                        <a:t>24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24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Отчет, фотоотчет</a:t>
                      </a:r>
                    </a:p>
                  </a:txBody>
                  <a:tcPr marL="41099" marR="41099" marT="0" marB="0" anchor="ctr"/>
                </a:tc>
              </a:tr>
            </a:tbl>
          </a:graphicData>
        </a:graphic>
      </p:graphicFrame>
      <p:sp>
        <p:nvSpPr>
          <p:cNvPr id="6" name="Номер слайда 3">
            <a:extLst>
              <a:ext uri="{FF2B5EF4-FFF2-40B4-BE49-F238E27FC236}">
                <a16:creationId xmlns="" xmlns:a16="http://schemas.microsoft.com/office/drawing/2014/main" id="{F39E0B93-D3CD-4ECE-90B2-73ABEA10C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33213" y="6461130"/>
            <a:ext cx="458787" cy="312738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b="1" dirty="0" smtClean="0">
                <a:solidFill>
                  <a:srgbClr val="23263C"/>
                </a:solidFill>
                <a:latin typeface="Calibri" panose="020F0502020204030204" pitchFamily="34" charset="0"/>
              </a:rPr>
              <a:t>4</a:t>
            </a:r>
            <a:endParaRPr lang="ru-RU" altLang="ru-RU" sz="1400" b="1" dirty="0">
              <a:solidFill>
                <a:srgbClr val="23263C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73736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955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Заголовок 1">
            <a:extLst>
              <a:ext uri="{FF2B5EF4-FFF2-40B4-BE49-F238E27FC236}">
                <a16:creationId xmlns="" xmlns:a16="http://schemas.microsoft.com/office/drawing/2014/main" id="{9BB50234-C8D5-4605-B7F0-ED36C140047B}"/>
              </a:ext>
            </a:extLst>
          </p:cNvPr>
          <p:cNvSpPr txBox="1">
            <a:spLocks/>
          </p:cNvSpPr>
          <p:nvPr/>
        </p:nvSpPr>
        <p:spPr>
          <a:xfrm>
            <a:off x="263352" y="188640"/>
            <a:ext cx="8686800" cy="8382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pPr>
              <a:defRPr/>
            </a:pPr>
            <a:r>
              <a:rPr lang="ru-RU" sz="2400" dirty="0" smtClean="0">
                <a:latin typeface="Calibri" panose="020F0502020204030204" pitchFamily="34" charset="0"/>
              </a:rPr>
              <a:t>ЦЕЛЬ И РЕЗУЛЬТАТ ПРОЕКТА</a:t>
            </a:r>
            <a:br>
              <a:rPr lang="ru-RU" sz="2400" dirty="0" smtClean="0">
                <a:latin typeface="Calibri" panose="020F0502020204030204" pitchFamily="34" charset="0"/>
              </a:rPr>
            </a:br>
            <a:endParaRPr lang="ru-RU" sz="2400" dirty="0">
              <a:latin typeface="Calibri" panose="020F050202020403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699354"/>
              </p:ext>
            </p:extLst>
          </p:nvPr>
        </p:nvGraphicFramePr>
        <p:xfrm>
          <a:off x="155211" y="900567"/>
          <a:ext cx="11881578" cy="564840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64325"/>
                <a:gridCol w="5976664"/>
                <a:gridCol w="517789"/>
                <a:gridCol w="1021976"/>
                <a:gridCol w="980515"/>
                <a:gridCol w="1620309"/>
              </a:tblGrid>
              <a:tr h="504056">
                <a:tc rowSpan="1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dirty="0">
                          <a:effectLst/>
                        </a:rPr>
                        <a:t>Требования к результату проекта: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dirty="0">
                          <a:effectLst/>
                        </a:rPr>
                        <a:t>Оформлена виртуальная выставка на сайте БГДБ </a:t>
                      </a:r>
                      <a:r>
                        <a:rPr lang="ru-RU" sz="1300" dirty="0" smtClean="0">
                          <a:effectLst/>
                        </a:rPr>
                        <a:t>А.А</a:t>
                      </a:r>
                      <a:r>
                        <a:rPr lang="ru-RU" sz="1300" dirty="0">
                          <a:effectLst/>
                        </a:rPr>
                        <a:t>. </a:t>
                      </a:r>
                      <a:r>
                        <a:rPr lang="ru-RU" sz="1300" dirty="0" err="1">
                          <a:effectLst/>
                        </a:rPr>
                        <a:t>Лиханова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dirty="0">
                          <a:effectLst/>
                        </a:rPr>
                        <a:t>0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dirty="0" smtClean="0">
                          <a:effectLst/>
                        </a:rPr>
                        <a:t>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Паспорт выставки, ссылка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</a:tr>
              <a:tr h="4808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dirty="0">
                          <a:effectLst/>
                        </a:rPr>
                        <a:t>Оформлены книжные экспозиции «Читаем вместе с папой», «Книги про пап» и «Книги для пап» в центральных детских библиотеках области и БГДБ А.А. </a:t>
                      </a:r>
                      <a:r>
                        <a:rPr lang="ru-RU" sz="1300" dirty="0" err="1">
                          <a:effectLst/>
                        </a:rPr>
                        <a:t>Лиханова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dirty="0">
                          <a:effectLst/>
                        </a:rPr>
                        <a:t>0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dirty="0" smtClean="0">
                          <a:effectLst/>
                        </a:rPr>
                        <a:t>24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24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Отчет, фотоотчет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</a:tr>
              <a:tr h="3615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dirty="0">
                          <a:effectLst/>
                        </a:rPr>
                        <a:t>Проведены массовые мероприятия на коворкинг-территориях в библиотеках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dirty="0">
                          <a:effectLst/>
                        </a:rPr>
                        <a:t>0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dirty="0" smtClean="0">
                          <a:effectLst/>
                        </a:rPr>
                        <a:t>120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120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Отчет, фотоотчет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</a:tr>
              <a:tr h="3205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Проведена областная литературная акция «Папа, почитай!»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>
                          <a:effectLst/>
                        </a:rPr>
                        <a:t>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dirty="0" smtClean="0">
                          <a:effectLst/>
                        </a:rPr>
                        <a:t>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Отчет, фотоотчет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</a:tr>
              <a:tr h="3392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 dirty="0" smtClean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600" dirty="0" smtClean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Проведен </a:t>
                      </a:r>
                      <a:r>
                        <a:rPr lang="ru-RU" sz="1300" dirty="0">
                          <a:effectLst/>
                        </a:rPr>
                        <a:t>муниципальный фотоконкурс «Неразлучные друзья - папа, книга, я»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>
                          <a:effectLst/>
                        </a:rPr>
                        <a:t>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dirty="0" smtClean="0">
                          <a:effectLst/>
                        </a:rPr>
                        <a:t>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Копия</a:t>
                      </a:r>
                      <a:r>
                        <a:rPr lang="ru-RU" sz="1300" baseline="0" dirty="0" smtClean="0">
                          <a:effectLst/>
                        </a:rPr>
                        <a:t> п</a:t>
                      </a:r>
                      <a:r>
                        <a:rPr lang="ru-RU" sz="1300" dirty="0" smtClean="0">
                          <a:effectLst/>
                        </a:rPr>
                        <a:t>ротокола</a:t>
                      </a:r>
                      <a:r>
                        <a:rPr lang="ru-RU" sz="1300" baseline="0" dirty="0" smtClean="0">
                          <a:effectLst/>
                        </a:rPr>
                        <a:t> конкурса, </a:t>
                      </a:r>
                      <a:r>
                        <a:rPr lang="ru-RU" sz="1300" dirty="0" smtClean="0">
                          <a:effectLst/>
                        </a:rPr>
                        <a:t>фоторепортаж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</a:tr>
              <a:tr h="3205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dirty="0">
                          <a:effectLst/>
                        </a:rPr>
                        <a:t>Подготовлен видеорепортаж интервью пап «Слово папы о книге и чтении»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>
                          <a:effectLst/>
                        </a:rPr>
                        <a:t>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dirty="0" smtClean="0">
                          <a:effectLst/>
                        </a:rPr>
                        <a:t>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Ссылка на видео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</a:tr>
              <a:tr h="5225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dirty="0" smtClean="0">
                          <a:effectLst/>
                        </a:rPr>
                        <a:t>Организована </a:t>
                      </a:r>
                      <a:r>
                        <a:rPr lang="ru-RU" sz="1300" dirty="0">
                          <a:effectLst/>
                        </a:rPr>
                        <a:t>библиотечная площадка в рамках областного форума </a:t>
                      </a:r>
                      <a:r>
                        <a:rPr lang="ru-RU" sz="1300" dirty="0" smtClean="0">
                          <a:effectLst/>
                        </a:rPr>
                        <a:t>отцов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>
                          <a:effectLst/>
                        </a:rPr>
                        <a:t>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dirty="0" smtClean="0">
                          <a:effectLst/>
                        </a:rPr>
                        <a:t>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Копия</a:t>
                      </a:r>
                      <a:r>
                        <a:rPr lang="ru-RU" sz="1300" baseline="0" dirty="0" smtClean="0">
                          <a:effectLst/>
                        </a:rPr>
                        <a:t> п</a:t>
                      </a:r>
                      <a:r>
                        <a:rPr lang="ru-RU" sz="1300" dirty="0" smtClean="0">
                          <a:effectLst/>
                        </a:rPr>
                        <a:t>рограммы,</a:t>
                      </a:r>
                      <a:r>
                        <a:rPr lang="ru-RU" sz="1300" baseline="0" dirty="0" smtClean="0">
                          <a:effectLst/>
                        </a:rPr>
                        <a:t> отчет, фотоотчет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</a:tr>
              <a:tr h="4808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>
                          <a:effectLst/>
                        </a:rPr>
                        <a:t>Проведена церемония награждения лучших читающих пап муниципальных районов и городских округов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>
                          <a:effectLst/>
                        </a:rPr>
                        <a:t>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dirty="0" smtClean="0">
                          <a:effectLst/>
                        </a:rPr>
                        <a:t>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Отчет, фотоотчет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</a:tr>
              <a:tr h="363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>
                          <a:effectLst/>
                        </a:rPr>
                        <a:t>Создан электронный ресурс «ПАПАТЕКА»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>
                          <a:effectLst/>
                        </a:rPr>
                        <a:t>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dirty="0" smtClean="0">
                          <a:effectLst/>
                        </a:rPr>
                        <a:t>0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Ссылка на ресурс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</a:tr>
              <a:tr h="3334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>
                          <a:effectLst/>
                        </a:rPr>
                        <a:t>Издано методическое пособие о внедрении методик проекта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>
                          <a:effectLst/>
                        </a:rPr>
                        <a:t>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dirty="0" smtClean="0">
                          <a:effectLst/>
                        </a:rPr>
                        <a:t>0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Копия пособия в формате PDF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</a:tr>
              <a:tr h="320580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3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>
                          <a:effectLst/>
                        </a:rPr>
                        <a:t>Проведена областная пиар акция «Приведи папу в библиотеку!»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>
                          <a:effectLst/>
                        </a:rPr>
                        <a:t>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dirty="0" smtClean="0">
                          <a:effectLst/>
                        </a:rPr>
                        <a:t>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 indent="-508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22860" algn="l"/>
                        </a:tabLst>
                      </a:pPr>
                      <a:r>
                        <a:rPr lang="ru-RU" sz="1300" dirty="0" smtClean="0">
                          <a:effectLst/>
                        </a:rPr>
                        <a:t>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Фоторепортаж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</a:tr>
              <a:tr h="5274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dirty="0" smtClean="0">
                          <a:effectLst/>
                        </a:rPr>
                        <a:t>Осуществлено </a:t>
                      </a:r>
                      <a:r>
                        <a:rPr lang="ru-RU" sz="1300" dirty="0">
                          <a:effectLst/>
                        </a:rPr>
                        <a:t>не менее 10 публикаций по проекту в областных СМИ и профессиональных журналах, на информационных порталах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>
                          <a:effectLst/>
                        </a:rPr>
                        <a:t>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dirty="0" smtClean="0">
                          <a:effectLst/>
                        </a:rPr>
                        <a:t>10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 indent="-508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22860" algn="l"/>
                        </a:tabLst>
                      </a:pPr>
                      <a:r>
                        <a:rPr lang="ru-RU" sz="1300" dirty="0" smtClean="0">
                          <a:effectLst/>
                        </a:rPr>
                        <a:t>10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Копии статей, ссылки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</a:tr>
              <a:tr h="3431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>
                          <a:effectLst/>
                        </a:rPr>
                        <a:t>Пользователи результатом:</a:t>
                      </a:r>
                      <a:endParaRPr lang="ru-RU" sz="13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42" marR="39542" marT="0" marB="0" anchor="ctr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300" dirty="0">
                          <a:effectLst/>
                        </a:rPr>
                        <a:t>Дети Белгородской области в возрасте до 14 лет, родители.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42" marR="3954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Номер слайда 3">
            <a:extLst>
              <a:ext uri="{FF2B5EF4-FFF2-40B4-BE49-F238E27FC236}">
                <a16:creationId xmlns="" xmlns:a16="http://schemas.microsoft.com/office/drawing/2014/main" id="{F39E0B93-D3CD-4ECE-90B2-73ABEA10C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33213" y="6545262"/>
            <a:ext cx="458787" cy="312738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b="1" dirty="0" smtClean="0">
                <a:solidFill>
                  <a:srgbClr val="23263C"/>
                </a:solidFill>
                <a:latin typeface="Calibri" panose="020F0502020204030204" pitchFamily="34" charset="0"/>
              </a:rPr>
              <a:t>5</a:t>
            </a:r>
            <a:endParaRPr lang="ru-RU" altLang="ru-RU" sz="1400" b="1" dirty="0">
              <a:solidFill>
                <a:srgbClr val="23263C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68911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58" y="-15794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0" y="908720"/>
            <a:ext cx="12192000" cy="457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ln>
                <a:solidFill>
                  <a:schemeClr val="accent1"/>
                </a:solidFill>
              </a:ln>
              <a:solidFill>
                <a:schemeClr val="tx2"/>
              </a:solidFill>
            </a:endParaRPr>
          </a:p>
        </p:txBody>
      </p:sp>
      <p:sp>
        <p:nvSpPr>
          <p:cNvPr id="43" name="Заголовок 1">
            <a:extLst>
              <a:ext uri="{FF2B5EF4-FFF2-40B4-BE49-F238E27FC236}">
                <a16:creationId xmlns="" xmlns:a16="http://schemas.microsoft.com/office/drawing/2014/main" id="{9BB50234-C8D5-4605-B7F0-ED36C140047B}"/>
              </a:ext>
            </a:extLst>
          </p:cNvPr>
          <p:cNvSpPr txBox="1">
            <a:spLocks/>
          </p:cNvSpPr>
          <p:nvPr/>
        </p:nvSpPr>
        <p:spPr>
          <a:xfrm>
            <a:off x="556089" y="188640"/>
            <a:ext cx="8686800" cy="8382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pPr>
              <a:defRPr/>
            </a:pPr>
            <a:r>
              <a:rPr lang="ru-RU" sz="2000" dirty="0" smtClean="0">
                <a:latin typeface="Calibri" panose="020F0502020204030204" pitchFamily="34" charset="0"/>
              </a:rPr>
              <a:t>Введение в предметную область</a:t>
            </a:r>
            <a:br>
              <a:rPr lang="ru-RU" sz="2000" dirty="0" smtClean="0">
                <a:latin typeface="Calibri" panose="020F0502020204030204" pitchFamily="34" charset="0"/>
              </a:rPr>
            </a:br>
            <a:r>
              <a:rPr lang="ru-RU" sz="2000" dirty="0" smtClean="0">
                <a:latin typeface="Calibri" panose="020F0502020204030204" pitchFamily="34" charset="0"/>
              </a:rPr>
              <a:t>(описание ситуации «как будет»)</a:t>
            </a:r>
            <a:br>
              <a:rPr lang="ru-RU" sz="2000" dirty="0" smtClean="0">
                <a:latin typeface="Calibri" panose="020F0502020204030204" pitchFamily="34" charset="0"/>
              </a:rPr>
            </a:br>
            <a:endParaRPr lang="ru-RU" sz="2000" dirty="0">
              <a:latin typeface="Calibri" panose="020F0502020204030204" pitchFamily="34" charset="0"/>
            </a:endParaRPr>
          </a:p>
        </p:txBody>
      </p:sp>
      <p:sp>
        <p:nvSpPr>
          <p:cNvPr id="22" name="Arrow: Pentagon 6">
            <a:extLst>
              <a:ext uri="{FF2B5EF4-FFF2-40B4-BE49-F238E27FC236}">
                <a16:creationId xmlns:a16="http://schemas.microsoft.com/office/drawing/2014/main" xmlns="" id="{CA4DAD17-777F-4545-8955-0D78C554B13D}"/>
              </a:ext>
            </a:extLst>
          </p:cNvPr>
          <p:cNvSpPr/>
          <p:nvPr/>
        </p:nvSpPr>
        <p:spPr>
          <a:xfrm>
            <a:off x="1059711" y="1485154"/>
            <a:ext cx="5251879" cy="78547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4954" y="1588020"/>
            <a:ext cx="5062812" cy="628464"/>
          </a:xfrm>
        </p:spPr>
        <p:txBody>
          <a:bodyPr>
            <a:noAutofit/>
          </a:bodyPr>
          <a:lstStyle/>
          <a:p>
            <a:pPr indent="180000"/>
            <a:r>
              <a:rPr lang="ru-RU" sz="1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Заинтересовано  творческим чтением с детьми в детских библиотеках области  500 отцов </a:t>
            </a:r>
          </a:p>
          <a:p>
            <a:pPr algn="just"/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24" name="Подзаголовок 2"/>
          <p:cNvSpPr txBox="1">
            <a:spLocks/>
          </p:cNvSpPr>
          <p:nvPr/>
        </p:nvSpPr>
        <p:spPr>
          <a:xfrm>
            <a:off x="521419" y="3478530"/>
            <a:ext cx="3957576" cy="628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</a:pPr>
            <a:endParaRPr lang="ru-RU" sz="1400" dirty="0"/>
          </a:p>
        </p:txBody>
      </p:sp>
      <p:sp>
        <p:nvSpPr>
          <p:cNvPr id="25" name="Arrow: Pentagon 6">
            <a:extLst>
              <a:ext uri="{FF2B5EF4-FFF2-40B4-BE49-F238E27FC236}">
                <a16:creationId xmlns:a16="http://schemas.microsoft.com/office/drawing/2014/main" xmlns="" id="{CA4DAD17-777F-4545-8955-0D78C554B13D}"/>
              </a:ext>
            </a:extLst>
          </p:cNvPr>
          <p:cNvSpPr/>
          <p:nvPr/>
        </p:nvSpPr>
        <p:spPr>
          <a:xfrm>
            <a:off x="1052867" y="5865786"/>
            <a:ext cx="5251879" cy="740867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/>
          </a:p>
        </p:txBody>
      </p:sp>
      <p:sp>
        <p:nvSpPr>
          <p:cNvPr id="26" name="Подзаголовок 2"/>
          <p:cNvSpPr txBox="1">
            <a:spLocks/>
          </p:cNvSpPr>
          <p:nvPr/>
        </p:nvSpPr>
        <p:spPr>
          <a:xfrm>
            <a:off x="935054" y="5919477"/>
            <a:ext cx="5160946" cy="6119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180000"/>
            <a:r>
              <a:rPr lang="ru-RU" altLang="ko-KR" sz="1800" b="1" dirty="0">
                <a:solidFill>
                  <a:schemeClr val="bg1"/>
                </a:solidFill>
                <a:latin typeface="Calibri" panose="020F0502020204030204" pitchFamily="34" charset="0"/>
                <a:cs typeface="Arial" pitchFamily="34" charset="0"/>
              </a:rPr>
              <a:t>Сформирован новый бренд Белгородской области – </a:t>
            </a:r>
            <a:r>
              <a:rPr lang="ru-RU" altLang="ko-KR" sz="1800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itchFamily="34" charset="0"/>
              </a:rPr>
              <a:t>ЧИТАЮЩИЙ ПАПА</a:t>
            </a:r>
            <a:endParaRPr lang="ru-RU" altLang="ko-KR" sz="1800" b="1" dirty="0">
              <a:solidFill>
                <a:schemeClr val="bg1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indent="180000" algn="just" fontAlgn="auto">
              <a:spcAft>
                <a:spcPts val="0"/>
              </a:spcAft>
            </a:pP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27" name="Arrow: Pentagon 6">
            <a:extLst>
              <a:ext uri="{FF2B5EF4-FFF2-40B4-BE49-F238E27FC236}">
                <a16:creationId xmlns:a16="http://schemas.microsoft.com/office/drawing/2014/main" xmlns="" id="{CA4DAD17-777F-4545-8955-0D78C554B13D}"/>
              </a:ext>
            </a:extLst>
          </p:cNvPr>
          <p:cNvSpPr/>
          <p:nvPr/>
        </p:nvSpPr>
        <p:spPr>
          <a:xfrm>
            <a:off x="1052868" y="4615978"/>
            <a:ext cx="5251879" cy="78547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/>
          </a:p>
        </p:txBody>
      </p:sp>
      <p:sp>
        <p:nvSpPr>
          <p:cNvPr id="29" name="Arrow: Pentagon 6">
            <a:extLst>
              <a:ext uri="{FF2B5EF4-FFF2-40B4-BE49-F238E27FC236}">
                <a16:creationId xmlns:a16="http://schemas.microsoft.com/office/drawing/2014/main" xmlns="" id="{CA4DAD17-777F-4545-8955-0D78C554B13D}"/>
              </a:ext>
            </a:extLst>
          </p:cNvPr>
          <p:cNvSpPr/>
          <p:nvPr/>
        </p:nvSpPr>
        <p:spPr>
          <a:xfrm>
            <a:off x="1059712" y="2384729"/>
            <a:ext cx="5276480" cy="896328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/>
          </a:p>
        </p:txBody>
      </p:sp>
      <p:sp>
        <p:nvSpPr>
          <p:cNvPr id="30" name="Подзаголовок 2"/>
          <p:cNvSpPr txBox="1">
            <a:spLocks/>
          </p:cNvSpPr>
          <p:nvPr/>
        </p:nvSpPr>
        <p:spPr>
          <a:xfrm>
            <a:off x="1073587" y="2431956"/>
            <a:ext cx="4928206" cy="7292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180000"/>
            <a:r>
              <a:rPr lang="ru-RU" sz="165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Внедрены специализированные мероприятия </a:t>
            </a:r>
            <a:r>
              <a:rPr lang="ru-RU" sz="16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для  </a:t>
            </a:r>
            <a:r>
              <a:rPr lang="ru-RU" sz="165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пап, как </a:t>
            </a:r>
            <a:r>
              <a:rPr lang="ru-RU" sz="16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руководителей детским чтением на библиотечных </a:t>
            </a:r>
            <a:r>
              <a:rPr lang="ru-RU" sz="165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коворкинг</a:t>
            </a:r>
            <a:r>
              <a:rPr lang="ru-RU" sz="16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65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территориях</a:t>
            </a:r>
            <a:endParaRPr lang="ru-RU" sz="165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indent="180000" algn="just" fontAlgn="auto">
              <a:spcAft>
                <a:spcPts val="0"/>
              </a:spcAft>
            </a:pP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62" name="Подзаголовок 2"/>
          <p:cNvSpPr txBox="1">
            <a:spLocks/>
          </p:cNvSpPr>
          <p:nvPr/>
        </p:nvSpPr>
        <p:spPr>
          <a:xfrm>
            <a:off x="1092275" y="4715504"/>
            <a:ext cx="4877245" cy="628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indent="180000"/>
            <a:r>
              <a:rPr lang="ru-RU" sz="17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Разработаны  современные интерактивные формы </a:t>
            </a:r>
            <a:r>
              <a:rPr lang="ru-RU" sz="1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визуализации и системы обратной связи </a:t>
            </a:r>
            <a:endParaRPr lang="ru-RU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180000" algn="just" fontAlgn="auto">
              <a:spcAft>
                <a:spcPts val="0"/>
              </a:spcAft>
            </a:pP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31" name="Arrow: Pentagon 6">
            <a:extLst>
              <a:ext uri="{FF2B5EF4-FFF2-40B4-BE49-F238E27FC236}">
                <a16:creationId xmlns:a16="http://schemas.microsoft.com/office/drawing/2014/main" xmlns="" id="{CA4DAD17-777F-4545-8955-0D78C554B13D}"/>
              </a:ext>
            </a:extLst>
          </p:cNvPr>
          <p:cNvSpPr/>
          <p:nvPr/>
        </p:nvSpPr>
        <p:spPr>
          <a:xfrm>
            <a:off x="1064200" y="3391161"/>
            <a:ext cx="5251879" cy="1097914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/>
          </a:p>
        </p:txBody>
      </p:sp>
      <p:sp>
        <p:nvSpPr>
          <p:cNvPr id="63" name="Подзаголовок 2"/>
          <p:cNvSpPr txBox="1">
            <a:spLocks/>
          </p:cNvSpPr>
          <p:nvPr/>
        </p:nvSpPr>
        <p:spPr>
          <a:xfrm>
            <a:off x="1031898" y="3459132"/>
            <a:ext cx="4925176" cy="9542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180000">
              <a:spcBef>
                <a:spcPts val="0"/>
              </a:spcBef>
            </a:pPr>
            <a:r>
              <a:rPr lang="ru-RU" sz="17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Усовершенствована навигация </a:t>
            </a:r>
            <a:r>
              <a:rPr lang="ru-RU" sz="1700" b="1" dirty="0">
                <a:solidFill>
                  <a:schemeClr val="bg1"/>
                </a:solidFill>
                <a:latin typeface="Calibri" panose="020F0502020204030204" pitchFamily="34" charset="0"/>
              </a:rPr>
              <a:t>по выбору </a:t>
            </a:r>
            <a:endParaRPr lang="ru-RU" sz="1700" b="1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indent="180000">
              <a:spcBef>
                <a:spcPts val="0"/>
              </a:spcBef>
            </a:pPr>
            <a:r>
              <a:rPr lang="ru-RU" sz="17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книг </a:t>
            </a:r>
            <a:r>
              <a:rPr lang="ru-RU" sz="1700" b="1" dirty="0">
                <a:solidFill>
                  <a:schemeClr val="bg1"/>
                </a:solidFill>
                <a:latin typeface="Calibri" panose="020F0502020204030204" pitchFamily="34" charset="0"/>
              </a:rPr>
              <a:t>отцами для ребенка и проведения досуга </a:t>
            </a:r>
            <a:r>
              <a:rPr lang="ru-RU" sz="17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в </a:t>
            </a:r>
            <a:r>
              <a:rPr lang="ru-RU" sz="1700" b="1" dirty="0">
                <a:solidFill>
                  <a:schemeClr val="bg1"/>
                </a:solidFill>
                <a:latin typeface="Calibri" panose="020F0502020204030204" pitchFamily="34" charset="0"/>
              </a:rPr>
              <a:t>библиотечных </a:t>
            </a:r>
            <a:r>
              <a:rPr lang="ru-RU" sz="1700" b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коворкингах</a:t>
            </a:r>
            <a:r>
              <a:rPr lang="ru-RU" sz="17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ru-RU" sz="1700" b="1" dirty="0">
                <a:solidFill>
                  <a:schemeClr val="bg1"/>
                </a:solidFill>
                <a:latin typeface="Calibri" panose="020F0502020204030204" pitchFamily="34" charset="0"/>
              </a:rPr>
              <a:t>для </a:t>
            </a:r>
            <a:endParaRPr lang="ru-RU" sz="1700" b="1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indent="180000">
              <a:spcBef>
                <a:spcPts val="0"/>
              </a:spcBef>
            </a:pPr>
            <a:r>
              <a:rPr lang="ru-RU" sz="17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творческого </a:t>
            </a:r>
            <a:r>
              <a:rPr lang="ru-RU" sz="1700" b="1" dirty="0">
                <a:solidFill>
                  <a:schemeClr val="bg1"/>
                </a:solidFill>
                <a:latin typeface="Calibri" panose="020F0502020204030204" pitchFamily="34" charset="0"/>
              </a:rPr>
              <a:t>чтения</a:t>
            </a:r>
          </a:p>
          <a:p>
            <a:pPr indent="180000" algn="just" fontAlgn="auto">
              <a:spcAft>
                <a:spcPts val="0"/>
              </a:spcAft>
            </a:pP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32" name="Подзаголовок 2"/>
          <p:cNvSpPr txBox="1">
            <a:spLocks/>
          </p:cNvSpPr>
          <p:nvPr/>
        </p:nvSpPr>
        <p:spPr>
          <a:xfrm>
            <a:off x="6284979" y="4638895"/>
            <a:ext cx="5303438" cy="345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180000" fontAlgn="auto">
              <a:spcBef>
                <a:spcPts val="0"/>
              </a:spcBef>
              <a:spcAft>
                <a:spcPts val="0"/>
              </a:spcAft>
            </a:pPr>
            <a:r>
              <a:rPr lang="ru-RU" sz="1600" b="1" i="1" dirty="0" smtClean="0">
                <a:solidFill>
                  <a:srgbClr val="2E6CA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Каждому участнику проекта - бонусы от партнеров:</a:t>
            </a:r>
          </a:p>
          <a:p>
            <a:pPr algn="just" fontAlgn="auto">
              <a:spcAft>
                <a:spcPts val="0"/>
              </a:spcAft>
            </a:pPr>
            <a:endParaRPr lang="ru-RU" sz="1600" i="1" dirty="0">
              <a:solidFill>
                <a:srgbClr val="2E6CA4"/>
              </a:solidFill>
            </a:endParaRPr>
          </a:p>
        </p:txBody>
      </p:sp>
      <p:sp>
        <p:nvSpPr>
          <p:cNvPr id="33" name="Подзаголовок 2"/>
          <p:cNvSpPr txBox="1">
            <a:spLocks/>
          </p:cNvSpPr>
          <p:nvPr/>
        </p:nvSpPr>
        <p:spPr>
          <a:xfrm>
            <a:off x="6491809" y="4990546"/>
            <a:ext cx="5015876" cy="15966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indent="-285750" algn="just">
              <a:spcBef>
                <a:spcPts val="0"/>
              </a:spcBef>
              <a:buFontTx/>
              <a:buChar char="-"/>
            </a:pPr>
            <a:r>
              <a:rPr lang="ru-RU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Билеты в кинотеатр, филармонию, театр, музей.</a:t>
            </a:r>
          </a:p>
          <a:p>
            <a:pPr lvl="0" indent="-285750" algn="just">
              <a:spcBef>
                <a:spcPts val="0"/>
              </a:spcBef>
              <a:buFontTx/>
              <a:buChar char="-"/>
            </a:pPr>
            <a:r>
              <a:rPr lang="ru-RU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Сертификат на приобретение книг.</a:t>
            </a:r>
          </a:p>
          <a:p>
            <a:pPr lvl="0" indent="-285750" algn="just">
              <a:spcBef>
                <a:spcPts val="0"/>
              </a:spcBef>
              <a:buFontTx/>
              <a:buChar char="-"/>
            </a:pPr>
            <a:r>
              <a:rPr lang="ru-RU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Сертификат на разовое посещение бассейна. </a:t>
            </a:r>
          </a:p>
          <a:p>
            <a:pPr lvl="0" indent="-285750" algn="just">
              <a:spcBef>
                <a:spcPts val="0"/>
              </a:spcBef>
              <a:buFontTx/>
              <a:buChar char="-"/>
            </a:pPr>
            <a:r>
              <a:rPr lang="ru-RU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Сертификат на разовое посещение фитнесс- </a:t>
            </a:r>
            <a:r>
              <a:rPr lang="ru-RU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зала</a:t>
            </a:r>
            <a:r>
              <a:rPr lang="ru-RU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ru-RU" sz="15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indent="-285750" algn="just">
              <a:spcBef>
                <a:spcPts val="0"/>
              </a:spcBef>
              <a:buFontTx/>
              <a:buChar char="-"/>
            </a:pPr>
            <a:r>
              <a:rPr lang="ru-RU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Сертификат на полугодовую подписку газеты «Большая переменка» или журнал «Почему?».</a:t>
            </a:r>
          </a:p>
          <a:p>
            <a:pPr lvl="0" indent="-285750" algn="just">
              <a:spcBef>
                <a:spcPts val="0"/>
              </a:spcBef>
              <a:buFontTx/>
              <a:buChar char="-"/>
            </a:pPr>
            <a:r>
              <a:rPr lang="ru-RU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Сертификат на одно занятие в языковой школе.</a:t>
            </a:r>
          </a:p>
          <a:p>
            <a:pPr marL="285750" lvl="0" indent="-285750" algn="just">
              <a:buFontTx/>
              <a:buChar char="-"/>
            </a:pPr>
            <a:endParaRPr lang="ru-RU" sz="15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180000" algn="just" fontAlgn="auto">
              <a:spcAft>
                <a:spcPts val="0"/>
              </a:spcAft>
            </a:pPr>
            <a:endParaRPr lang="ru-RU" sz="1600" dirty="0">
              <a:solidFill>
                <a:schemeClr val="bg1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6580279" y="709874"/>
            <a:ext cx="4809995" cy="3711120"/>
            <a:chOff x="6580279" y="709874"/>
            <a:chExt cx="4809995" cy="3711120"/>
          </a:xfrm>
        </p:grpSpPr>
        <p:grpSp>
          <p:nvGrpSpPr>
            <p:cNvPr id="4" name="Группа 3"/>
            <p:cNvGrpSpPr/>
            <p:nvPr/>
          </p:nvGrpSpPr>
          <p:grpSpPr>
            <a:xfrm>
              <a:off x="6580279" y="709874"/>
              <a:ext cx="4809995" cy="3711120"/>
              <a:chOff x="6072884" y="2042607"/>
              <a:chExt cx="4847652" cy="3613153"/>
            </a:xfrm>
          </p:grpSpPr>
          <p:sp>
            <p:nvSpPr>
              <p:cNvPr id="45" name="Freeform: Shape 29">
                <a:extLst>
                  <a:ext uri="{FF2B5EF4-FFF2-40B4-BE49-F238E27FC236}">
                    <a16:creationId xmlns="" xmlns:a16="http://schemas.microsoft.com/office/drawing/2014/main" id="{AE514193-7521-4FF5-8B7C-C7B6CE4EA3DE}"/>
                  </a:ext>
                </a:extLst>
              </p:cNvPr>
              <p:cNvSpPr/>
              <p:nvPr/>
            </p:nvSpPr>
            <p:spPr>
              <a:xfrm>
                <a:off x="7855979" y="2952956"/>
                <a:ext cx="3064557" cy="1513790"/>
              </a:xfrm>
              <a:custGeom>
                <a:avLst/>
                <a:gdLst>
                  <a:gd name="connsiteX0" fmla="*/ 1568352 w 3492672"/>
                  <a:gd name="connsiteY0" fmla="*/ 825 h 1791061"/>
                  <a:gd name="connsiteX1" fmla="*/ 1779418 w 3492672"/>
                  <a:gd name="connsiteY1" fmla="*/ 91900 h 1791061"/>
                  <a:gd name="connsiteX2" fmla="*/ 2159940 w 3492672"/>
                  <a:gd name="connsiteY2" fmla="*/ 443677 h 1791061"/>
                  <a:gd name="connsiteX3" fmla="*/ 2701009 w 3492672"/>
                  <a:gd name="connsiteY3" fmla="*/ 573937 h 1791061"/>
                  <a:gd name="connsiteX4" fmla="*/ 3293169 w 3492672"/>
                  <a:gd name="connsiteY4" fmla="*/ 714963 h 1791061"/>
                  <a:gd name="connsiteX5" fmla="*/ 3303899 w 3492672"/>
                  <a:gd name="connsiteY5" fmla="*/ 1617166 h 1791061"/>
                  <a:gd name="connsiteX6" fmla="*/ 2480113 w 3492672"/>
                  <a:gd name="connsiteY6" fmla="*/ 1653767 h 1791061"/>
                  <a:gd name="connsiteX7" fmla="*/ 2262912 w 3492672"/>
                  <a:gd name="connsiteY7" fmla="*/ 1047602 h 1791061"/>
                  <a:gd name="connsiteX8" fmla="*/ 2096902 w 3492672"/>
                  <a:gd name="connsiteY8" fmla="*/ 504563 h 1791061"/>
                  <a:gd name="connsiteX9" fmla="*/ 1936658 w 3492672"/>
                  <a:gd name="connsiteY9" fmla="*/ 356295 h 1791061"/>
                  <a:gd name="connsiteX10" fmla="*/ 1499784 w 3492672"/>
                  <a:gd name="connsiteY10" fmla="*/ 329262 h 1791061"/>
                  <a:gd name="connsiteX11" fmla="*/ 60487 w 3492672"/>
                  <a:gd name="connsiteY11" fmla="*/ 320522 h 1791061"/>
                  <a:gd name="connsiteX12" fmla="*/ 39514 w 3492672"/>
                  <a:gd name="connsiteY12" fmla="*/ 100891 h 1791061"/>
                  <a:gd name="connsiteX13" fmla="*/ 233823 w 3492672"/>
                  <a:gd name="connsiteY13" fmla="*/ 81313 h 1791061"/>
                  <a:gd name="connsiteX14" fmla="*/ 1346827 w 3492672"/>
                  <a:gd name="connsiteY14" fmla="*/ 62160 h 1791061"/>
                  <a:gd name="connsiteX15" fmla="*/ 1568352 w 3492672"/>
                  <a:gd name="connsiteY15" fmla="*/ 825 h 17910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492672" h="1791061">
                    <a:moveTo>
                      <a:pt x="1568352" y="825"/>
                    </a:moveTo>
                    <a:cubicBezTo>
                      <a:pt x="1644915" y="6113"/>
                      <a:pt x="1719735" y="36804"/>
                      <a:pt x="1779418" y="91900"/>
                    </a:cubicBezTo>
                    <a:lnTo>
                      <a:pt x="2159940" y="443677"/>
                    </a:lnTo>
                    <a:cubicBezTo>
                      <a:pt x="2305410" y="578281"/>
                      <a:pt x="2510224" y="627695"/>
                      <a:pt x="2701009" y="573937"/>
                    </a:cubicBezTo>
                    <a:cubicBezTo>
                      <a:pt x="2902391" y="516501"/>
                      <a:pt x="3128012" y="562378"/>
                      <a:pt x="3293169" y="714963"/>
                    </a:cubicBezTo>
                    <a:cubicBezTo>
                      <a:pt x="3553207" y="955291"/>
                      <a:pt x="3561391" y="1366677"/>
                      <a:pt x="3303899" y="1617166"/>
                    </a:cubicBezTo>
                    <a:cubicBezTo>
                      <a:pt x="3080774" y="1834113"/>
                      <a:pt x="2721468" y="1850070"/>
                      <a:pt x="2480113" y="1653767"/>
                    </a:cubicBezTo>
                    <a:cubicBezTo>
                      <a:pt x="2292369" y="1501000"/>
                      <a:pt x="2218368" y="1265128"/>
                      <a:pt x="2262912" y="1047602"/>
                    </a:cubicBezTo>
                    <a:cubicBezTo>
                      <a:pt x="2303654" y="848597"/>
                      <a:pt x="2246166" y="642227"/>
                      <a:pt x="2096902" y="504563"/>
                    </a:cubicBezTo>
                    <a:lnTo>
                      <a:pt x="1936658" y="356295"/>
                    </a:lnTo>
                    <a:cubicBezTo>
                      <a:pt x="1815791" y="244588"/>
                      <a:pt x="1634936" y="236106"/>
                      <a:pt x="1499784" y="329262"/>
                    </a:cubicBezTo>
                    <a:cubicBezTo>
                      <a:pt x="1070146" y="624799"/>
                      <a:pt x="492146" y="625990"/>
                      <a:pt x="60487" y="320522"/>
                    </a:cubicBezTo>
                    <a:cubicBezTo>
                      <a:pt x="-11281" y="269384"/>
                      <a:pt x="-20341" y="165480"/>
                      <a:pt x="39514" y="100891"/>
                    </a:cubicBezTo>
                    <a:cubicBezTo>
                      <a:pt x="89807" y="46177"/>
                      <a:pt x="173019" y="38386"/>
                      <a:pt x="233823" y="81313"/>
                    </a:cubicBezTo>
                    <a:cubicBezTo>
                      <a:pt x="556890" y="309786"/>
                      <a:pt x="984528" y="315199"/>
                      <a:pt x="1346827" y="62160"/>
                    </a:cubicBezTo>
                    <a:cubicBezTo>
                      <a:pt x="1413482" y="15649"/>
                      <a:pt x="1491789" y="-4464"/>
                      <a:pt x="1568352" y="825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Freeform: Shape 30">
                <a:extLst>
                  <a:ext uri="{FF2B5EF4-FFF2-40B4-BE49-F238E27FC236}">
                    <a16:creationId xmlns="" xmlns:a16="http://schemas.microsoft.com/office/drawing/2014/main" id="{D952FFD0-4556-403B-9285-C5948B2869F9}"/>
                  </a:ext>
                </a:extLst>
              </p:cNvPr>
              <p:cNvSpPr/>
              <p:nvPr/>
            </p:nvSpPr>
            <p:spPr>
              <a:xfrm>
                <a:off x="7768949" y="2922446"/>
                <a:ext cx="2420430" cy="2422958"/>
              </a:xfrm>
              <a:custGeom>
                <a:avLst/>
                <a:gdLst>
                  <a:gd name="connsiteX0" fmla="*/ 150295 w 2758561"/>
                  <a:gd name="connsiteY0" fmla="*/ 20 h 2866755"/>
                  <a:gd name="connsiteX1" fmla="*/ 279450 w 2758561"/>
                  <a:gd name="connsiteY1" fmla="*/ 79840 h 2866755"/>
                  <a:gd name="connsiteX2" fmla="*/ 1280419 w 2758561"/>
                  <a:gd name="connsiteY2" fmla="*/ 567425 h 2866755"/>
                  <a:gd name="connsiteX3" fmla="*/ 1652413 w 2758561"/>
                  <a:gd name="connsiteY3" fmla="*/ 789975 h 2866755"/>
                  <a:gd name="connsiteX4" fmla="*/ 1832287 w 2758561"/>
                  <a:gd name="connsiteY4" fmla="*/ 1275683 h 2866755"/>
                  <a:gd name="connsiteX5" fmla="*/ 2255685 w 2758561"/>
                  <a:gd name="connsiteY5" fmla="*/ 1636321 h 2866755"/>
                  <a:gd name="connsiteX6" fmla="*/ 2719753 w 2758561"/>
                  <a:gd name="connsiteY6" fmla="*/ 2030247 h 2866755"/>
                  <a:gd name="connsiteX7" fmla="*/ 2320472 w 2758561"/>
                  <a:gd name="connsiteY7" fmla="*/ 2839431 h 2866755"/>
                  <a:gd name="connsiteX8" fmla="*/ 1569325 w 2758561"/>
                  <a:gd name="connsiteY8" fmla="*/ 2498659 h 2866755"/>
                  <a:gd name="connsiteX9" fmla="*/ 1650496 w 2758561"/>
                  <a:gd name="connsiteY9" fmla="*/ 1859895 h 2866755"/>
                  <a:gd name="connsiteX10" fmla="*/ 1748329 w 2758561"/>
                  <a:gd name="connsiteY10" fmla="*/ 1300573 h 2866755"/>
                  <a:gd name="connsiteX11" fmla="*/ 1672520 w 2758561"/>
                  <a:gd name="connsiteY11" fmla="*/ 1096125 h 2866755"/>
                  <a:gd name="connsiteX12" fmla="*/ 1295422 w 2758561"/>
                  <a:gd name="connsiteY12" fmla="*/ 874145 h 2866755"/>
                  <a:gd name="connsiteX13" fmla="*/ 16521 w 2758561"/>
                  <a:gd name="connsiteY13" fmla="*/ 214098 h 2866755"/>
                  <a:gd name="connsiteX14" fmla="*/ 97200 w 2758561"/>
                  <a:gd name="connsiteY14" fmla="*/ 9035 h 2866755"/>
                  <a:gd name="connsiteX15" fmla="*/ 150295 w 2758561"/>
                  <a:gd name="connsiteY15" fmla="*/ 20 h 2866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758561" h="2866755">
                    <a:moveTo>
                      <a:pt x="150295" y="20"/>
                    </a:moveTo>
                    <a:cubicBezTo>
                      <a:pt x="203214" y="877"/>
                      <a:pt x="253267" y="30386"/>
                      <a:pt x="279450" y="79840"/>
                    </a:cubicBezTo>
                    <a:cubicBezTo>
                      <a:pt x="464159" y="429779"/>
                      <a:pt x="842794" y="628855"/>
                      <a:pt x="1280419" y="567425"/>
                    </a:cubicBezTo>
                    <a:cubicBezTo>
                      <a:pt x="1441141" y="544937"/>
                      <a:pt x="1595923" y="637618"/>
                      <a:pt x="1652413" y="789975"/>
                    </a:cubicBezTo>
                    <a:lnTo>
                      <a:pt x="1832287" y="1275683"/>
                    </a:lnTo>
                    <a:cubicBezTo>
                      <a:pt x="1900794" y="1461510"/>
                      <a:pt x="2060980" y="1598684"/>
                      <a:pt x="2255685" y="1636321"/>
                    </a:cubicBezTo>
                    <a:cubicBezTo>
                      <a:pt x="2461319" y="1676294"/>
                      <a:pt x="2641935" y="1819479"/>
                      <a:pt x="2719753" y="2030247"/>
                    </a:cubicBezTo>
                    <a:cubicBezTo>
                      <a:pt x="2842779" y="2362259"/>
                      <a:pt x="2663507" y="2732999"/>
                      <a:pt x="2320472" y="2839431"/>
                    </a:cubicBezTo>
                    <a:cubicBezTo>
                      <a:pt x="2022965" y="2931749"/>
                      <a:pt x="1695715" y="2783190"/>
                      <a:pt x="1569325" y="2498659"/>
                    </a:cubicBezTo>
                    <a:cubicBezTo>
                      <a:pt x="1470999" y="2277274"/>
                      <a:pt x="1512460" y="2033748"/>
                      <a:pt x="1650496" y="1859895"/>
                    </a:cubicBezTo>
                    <a:cubicBezTo>
                      <a:pt x="1776788" y="1700674"/>
                      <a:pt x="1818838" y="1491127"/>
                      <a:pt x="1748329" y="1300573"/>
                    </a:cubicBezTo>
                    <a:lnTo>
                      <a:pt x="1672520" y="1096125"/>
                    </a:lnTo>
                    <a:cubicBezTo>
                      <a:pt x="1615552" y="941982"/>
                      <a:pt x="1458090" y="852253"/>
                      <a:pt x="1295422" y="874145"/>
                    </a:cubicBezTo>
                    <a:cubicBezTo>
                      <a:pt x="778345" y="943146"/>
                      <a:pt x="263041" y="682108"/>
                      <a:pt x="16521" y="214098"/>
                    </a:cubicBezTo>
                    <a:cubicBezTo>
                      <a:pt x="-24664" y="136123"/>
                      <a:pt x="14463" y="39659"/>
                      <a:pt x="97200" y="9035"/>
                    </a:cubicBezTo>
                    <a:cubicBezTo>
                      <a:pt x="114698" y="2631"/>
                      <a:pt x="132656" y="-266"/>
                      <a:pt x="150295" y="20"/>
                    </a:cubicBezTo>
                    <a:close/>
                  </a:path>
                </a:pathLst>
              </a:custGeom>
              <a:solidFill>
                <a:srgbClr val="F83A7E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Freeform: Shape 39">
                <a:extLst>
                  <a:ext uri="{FF2B5EF4-FFF2-40B4-BE49-F238E27FC236}">
                    <a16:creationId xmlns="" xmlns:a16="http://schemas.microsoft.com/office/drawing/2014/main" id="{19B94BA0-E6D8-4B69-B3B4-C52B6D66DCA9}"/>
                  </a:ext>
                </a:extLst>
              </p:cNvPr>
              <p:cNvSpPr/>
              <p:nvPr/>
            </p:nvSpPr>
            <p:spPr>
              <a:xfrm>
                <a:off x="7720974" y="2658280"/>
                <a:ext cx="1377268" cy="2997480"/>
              </a:xfrm>
              <a:custGeom>
                <a:avLst/>
                <a:gdLst>
                  <a:gd name="connsiteX0" fmla="*/ 166015 w 1569671"/>
                  <a:gd name="connsiteY0" fmla="*/ 1164 h 3546508"/>
                  <a:gd name="connsiteX1" fmla="*/ 295156 w 1569671"/>
                  <a:gd name="connsiteY1" fmla="*/ 147842 h 3546508"/>
                  <a:gd name="connsiteX2" fmla="*/ 959913 w 1569671"/>
                  <a:gd name="connsiteY2" fmla="*/ 1040767 h 3546508"/>
                  <a:gd name="connsiteX3" fmla="*/ 1187875 w 1569671"/>
                  <a:gd name="connsiteY3" fmla="*/ 1409369 h 3546508"/>
                  <a:gd name="connsiteX4" fmla="*/ 1124156 w 1569671"/>
                  <a:gd name="connsiteY4" fmla="*/ 1923430 h 3546508"/>
                  <a:gd name="connsiteX5" fmla="*/ 1334048 w 1569671"/>
                  <a:gd name="connsiteY5" fmla="*/ 2438534 h 3546508"/>
                  <a:gd name="connsiteX6" fmla="*/ 1564866 w 1569671"/>
                  <a:gd name="connsiteY6" fmla="*/ 3001765 h 3546508"/>
                  <a:gd name="connsiteX7" fmla="*/ 838162 w 1569671"/>
                  <a:gd name="connsiteY7" fmla="*/ 3536615 h 3546508"/>
                  <a:gd name="connsiteX8" fmla="*/ 327781 w 1569671"/>
                  <a:gd name="connsiteY8" fmla="*/ 2888721 h 3546508"/>
                  <a:gd name="connsiteX9" fmla="*/ 693770 w 1569671"/>
                  <a:gd name="connsiteY9" fmla="*/ 2358618 h 3546508"/>
                  <a:gd name="connsiteX10" fmla="*/ 1037967 w 1569671"/>
                  <a:gd name="connsiteY10" fmla="*/ 1907084 h 3546508"/>
                  <a:gd name="connsiteX11" fmla="*/ 1064835 w 1569671"/>
                  <a:gd name="connsiteY11" fmla="*/ 1690741 h 3546508"/>
                  <a:gd name="connsiteX12" fmla="*/ 832173 w 1569671"/>
                  <a:gd name="connsiteY12" fmla="*/ 1320322 h 3546508"/>
                  <a:gd name="connsiteX13" fmla="*/ 4 w 1569671"/>
                  <a:gd name="connsiteY13" fmla="*/ 146238 h 3546508"/>
                  <a:gd name="connsiteX14" fmla="*/ 166015 w 1569671"/>
                  <a:gd name="connsiteY14" fmla="*/ 1164 h 35465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569671" h="3546508">
                    <a:moveTo>
                      <a:pt x="166015" y="1164"/>
                    </a:moveTo>
                    <a:cubicBezTo>
                      <a:pt x="239985" y="10472"/>
                      <a:pt x="294698" y="73426"/>
                      <a:pt x="295156" y="147842"/>
                    </a:cubicBezTo>
                    <a:cubicBezTo>
                      <a:pt x="297969" y="543484"/>
                      <a:pt x="542911" y="894149"/>
                      <a:pt x="959913" y="1040767"/>
                    </a:cubicBezTo>
                    <a:cubicBezTo>
                      <a:pt x="1113059" y="1094534"/>
                      <a:pt x="1207715" y="1248100"/>
                      <a:pt x="1187875" y="1409369"/>
                    </a:cubicBezTo>
                    <a:lnTo>
                      <a:pt x="1124156" y="1923430"/>
                    </a:lnTo>
                    <a:cubicBezTo>
                      <a:pt x="1099924" y="2119889"/>
                      <a:pt x="1179103" y="2315415"/>
                      <a:pt x="1334048" y="2438534"/>
                    </a:cubicBezTo>
                    <a:cubicBezTo>
                      <a:pt x="1498101" y="2568622"/>
                      <a:pt x="1592623" y="2778671"/>
                      <a:pt x="1564866" y="3001765"/>
                    </a:cubicBezTo>
                    <a:cubicBezTo>
                      <a:pt x="1521406" y="3353178"/>
                      <a:pt x="1191805" y="3599799"/>
                      <a:pt x="838162" y="3536615"/>
                    </a:cubicBezTo>
                    <a:cubicBezTo>
                      <a:pt x="531444" y="3482024"/>
                      <a:pt x="308977" y="3199514"/>
                      <a:pt x="327781" y="2888721"/>
                    </a:cubicBezTo>
                    <a:cubicBezTo>
                      <a:pt x="342483" y="2646872"/>
                      <a:pt x="491099" y="2449650"/>
                      <a:pt x="693770" y="2358618"/>
                    </a:cubicBezTo>
                    <a:cubicBezTo>
                      <a:pt x="879064" y="2275679"/>
                      <a:pt x="1012914" y="2108828"/>
                      <a:pt x="1037967" y="1907084"/>
                    </a:cubicBezTo>
                    <a:lnTo>
                      <a:pt x="1064835" y="1690741"/>
                    </a:lnTo>
                    <a:cubicBezTo>
                      <a:pt x="1085049" y="1527924"/>
                      <a:pt x="987012" y="1375987"/>
                      <a:pt x="832173" y="1320322"/>
                    </a:cubicBezTo>
                    <a:cubicBezTo>
                      <a:pt x="341584" y="1144211"/>
                      <a:pt x="3729" y="674973"/>
                      <a:pt x="4" y="146238"/>
                    </a:cubicBezTo>
                    <a:cubicBezTo>
                      <a:pt x="-637" y="58121"/>
                      <a:pt x="78637" y="-9798"/>
                      <a:pt x="166015" y="116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Freeform: Shape 40">
                <a:extLst>
                  <a:ext uri="{FF2B5EF4-FFF2-40B4-BE49-F238E27FC236}">
                    <a16:creationId xmlns="" xmlns:a16="http://schemas.microsoft.com/office/drawing/2014/main" id="{FB084D0A-A82E-4424-90B9-BE5FB47C76E2}"/>
                  </a:ext>
                </a:extLst>
              </p:cNvPr>
              <p:cNvSpPr/>
              <p:nvPr/>
            </p:nvSpPr>
            <p:spPr>
              <a:xfrm>
                <a:off x="6870008" y="2444378"/>
                <a:ext cx="1368904" cy="3056302"/>
              </a:xfrm>
              <a:custGeom>
                <a:avLst/>
                <a:gdLst>
                  <a:gd name="connsiteX0" fmla="*/ 1146698 w 1560138"/>
                  <a:gd name="connsiteY0" fmla="*/ 1706 h 3616104"/>
                  <a:gd name="connsiteX1" fmla="*/ 1205648 w 1560138"/>
                  <a:gd name="connsiteY1" fmla="*/ 24305 h 3616104"/>
                  <a:gd name="connsiteX2" fmla="*/ 1257311 w 1560138"/>
                  <a:gd name="connsiteY2" fmla="*/ 212687 h 3616104"/>
                  <a:gd name="connsiteX3" fmla="*/ 1461139 w 1560138"/>
                  <a:gd name="connsiteY3" fmla="*/ 1307132 h 3616104"/>
                  <a:gd name="connsiteX4" fmla="*/ 1503695 w 1560138"/>
                  <a:gd name="connsiteY4" fmla="*/ 1738420 h 3616104"/>
                  <a:gd name="connsiteX5" fmla="*/ 1219964 w 1560138"/>
                  <a:gd name="connsiteY5" fmla="*/ 2171804 h 3616104"/>
                  <a:gd name="connsiteX6" fmla="*/ 1181264 w 1560138"/>
                  <a:gd name="connsiteY6" fmla="*/ 2727732 h 3616104"/>
                  <a:gd name="connsiteX7" fmla="*/ 1140579 w 1560138"/>
                  <a:gd name="connsiteY7" fmla="*/ 3334955 h 3616104"/>
                  <a:gd name="connsiteX8" fmla="*/ 252361 w 1560138"/>
                  <a:gd name="connsiteY8" fmla="*/ 3495302 h 3616104"/>
                  <a:gd name="connsiteX9" fmla="*/ 79490 w 1560138"/>
                  <a:gd name="connsiteY9" fmla="*/ 2688803 h 3616104"/>
                  <a:gd name="connsiteX10" fmla="*/ 641489 w 1560138"/>
                  <a:gd name="connsiteY10" fmla="*/ 2373898 h 3616104"/>
                  <a:gd name="connsiteX11" fmla="*/ 1149427 w 1560138"/>
                  <a:gd name="connsiteY11" fmla="*/ 2119734 h 3616104"/>
                  <a:gd name="connsiteX12" fmla="*/ 1268678 w 1560138"/>
                  <a:gd name="connsiteY12" fmla="*/ 1937156 h 3616104"/>
                  <a:gd name="connsiteX13" fmla="*/ 1222830 w 1560138"/>
                  <a:gd name="connsiteY13" fmla="*/ 1502074 h 3616104"/>
                  <a:gd name="connsiteX14" fmla="*/ 992807 w 1560138"/>
                  <a:gd name="connsiteY14" fmla="*/ 81336 h 3616104"/>
                  <a:gd name="connsiteX15" fmla="*/ 1146698 w 1560138"/>
                  <a:gd name="connsiteY15" fmla="*/ 1706 h 36161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560138" h="3616104">
                    <a:moveTo>
                      <a:pt x="1146698" y="1706"/>
                    </a:moveTo>
                    <a:cubicBezTo>
                      <a:pt x="1167115" y="4822"/>
                      <a:pt x="1187232" y="12248"/>
                      <a:pt x="1205648" y="24305"/>
                    </a:cubicBezTo>
                    <a:cubicBezTo>
                      <a:pt x="1268188" y="64992"/>
                      <a:pt x="1289772" y="145543"/>
                      <a:pt x="1257311" y="212687"/>
                    </a:cubicBezTo>
                    <a:cubicBezTo>
                      <a:pt x="1086075" y="569339"/>
                      <a:pt x="1151499" y="991827"/>
                      <a:pt x="1461139" y="1307132"/>
                    </a:cubicBezTo>
                    <a:cubicBezTo>
                      <a:pt x="1575014" y="1422735"/>
                      <a:pt x="1592625" y="1602541"/>
                      <a:pt x="1503695" y="1738420"/>
                    </a:cubicBezTo>
                    <a:lnTo>
                      <a:pt x="1219964" y="2171804"/>
                    </a:lnTo>
                    <a:cubicBezTo>
                      <a:pt x="1111421" y="2337487"/>
                      <a:pt x="1096750" y="2547818"/>
                      <a:pt x="1181264" y="2727732"/>
                    </a:cubicBezTo>
                    <a:cubicBezTo>
                      <a:pt x="1271310" y="2916850"/>
                      <a:pt x="1263687" y="3146835"/>
                      <a:pt x="1140579" y="3334955"/>
                    </a:cubicBezTo>
                    <a:cubicBezTo>
                      <a:pt x="946349" y="3631640"/>
                      <a:pt x="541971" y="3707429"/>
                      <a:pt x="252361" y="3495302"/>
                    </a:cubicBezTo>
                    <a:cubicBezTo>
                      <a:pt x="1200" y="3311113"/>
                      <a:pt x="-74244" y="2959775"/>
                      <a:pt x="79490" y="2688803"/>
                    </a:cubicBezTo>
                    <a:cubicBezTo>
                      <a:pt x="199162" y="2477891"/>
                      <a:pt x="419292" y="2366472"/>
                      <a:pt x="641489" y="2373898"/>
                    </a:cubicBezTo>
                    <a:cubicBezTo>
                      <a:pt x="844319" y="2380668"/>
                      <a:pt x="1038294" y="2289784"/>
                      <a:pt x="1149427" y="2119734"/>
                    </a:cubicBezTo>
                    <a:lnTo>
                      <a:pt x="1268678" y="1937156"/>
                    </a:lnTo>
                    <a:cubicBezTo>
                      <a:pt x="1358792" y="1799790"/>
                      <a:pt x="1337465" y="1620145"/>
                      <a:pt x="1222830" y="1502074"/>
                    </a:cubicBezTo>
                    <a:cubicBezTo>
                      <a:pt x="859882" y="1127745"/>
                      <a:pt x="763034" y="557707"/>
                      <a:pt x="992807" y="81336"/>
                    </a:cubicBezTo>
                    <a:cubicBezTo>
                      <a:pt x="1021517" y="21792"/>
                      <a:pt x="1085450" y="-7644"/>
                      <a:pt x="1146698" y="1706"/>
                    </a:cubicBezTo>
                    <a:close/>
                  </a:path>
                </a:pathLst>
              </a:custGeom>
              <a:solidFill>
                <a:srgbClr val="D35DB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Freeform: Shape 41">
                <a:extLst>
                  <a:ext uri="{FF2B5EF4-FFF2-40B4-BE49-F238E27FC236}">
                    <a16:creationId xmlns="" xmlns:a16="http://schemas.microsoft.com/office/drawing/2014/main" id="{B9034B73-5157-40C3-97A5-9F7E563E0A10}"/>
                  </a:ext>
                </a:extLst>
              </p:cNvPr>
              <p:cNvSpPr/>
              <p:nvPr/>
            </p:nvSpPr>
            <p:spPr>
              <a:xfrm>
                <a:off x="6072884" y="2196112"/>
                <a:ext cx="2136320" cy="2516014"/>
              </a:xfrm>
              <a:custGeom>
                <a:avLst/>
                <a:gdLst>
                  <a:gd name="connsiteX0" fmla="*/ 2347895 w 2524711"/>
                  <a:gd name="connsiteY0" fmla="*/ 2857 h 3065036"/>
                  <a:gd name="connsiteX1" fmla="*/ 2505850 w 2524711"/>
                  <a:gd name="connsiteY1" fmla="*/ 75713 h 3065036"/>
                  <a:gd name="connsiteX2" fmla="*/ 2464936 w 2524711"/>
                  <a:gd name="connsiteY2" fmla="*/ 266608 h 3065036"/>
                  <a:gd name="connsiteX3" fmla="*/ 2142722 w 2524711"/>
                  <a:gd name="connsiteY3" fmla="*/ 1332321 h 3065036"/>
                  <a:gd name="connsiteX4" fmla="*/ 1981949 w 2524711"/>
                  <a:gd name="connsiteY4" fmla="*/ 1735138 h 3065036"/>
                  <a:gd name="connsiteX5" fmla="*/ 1530742 w 2524711"/>
                  <a:gd name="connsiteY5" fmla="*/ 1989824 h 3065036"/>
                  <a:gd name="connsiteX6" fmla="*/ 1241529 w 2524711"/>
                  <a:gd name="connsiteY6" fmla="*/ 2464149 h 3065036"/>
                  <a:gd name="connsiteX7" fmla="*/ 926088 w 2524711"/>
                  <a:gd name="connsiteY7" fmla="*/ 2984732 h 3065036"/>
                  <a:gd name="connsiteX8" fmla="*/ 63565 w 2524711"/>
                  <a:gd name="connsiteY8" fmla="*/ 2718926 h 3065036"/>
                  <a:gd name="connsiteX9" fmla="*/ 280923 w 2524711"/>
                  <a:gd name="connsiteY9" fmla="*/ 1923355 h 3065036"/>
                  <a:gd name="connsiteX10" fmla="*/ 924656 w 2524711"/>
                  <a:gd name="connsiteY10" fmla="*/ 1902256 h 3065036"/>
                  <a:gd name="connsiteX11" fmla="*/ 1492515 w 2524711"/>
                  <a:gd name="connsiteY11" fmla="*/ 1910289 h 3065036"/>
                  <a:gd name="connsiteX12" fmla="*/ 1682521 w 2524711"/>
                  <a:gd name="connsiteY12" fmla="*/ 1803172 h 3065036"/>
                  <a:gd name="connsiteX13" fmla="*/ 1841617 w 2524711"/>
                  <a:gd name="connsiteY13" fmla="*/ 1395776 h 3065036"/>
                  <a:gd name="connsiteX14" fmla="*/ 2290692 w 2524711"/>
                  <a:gd name="connsiteY14" fmla="*/ 28625 h 3065036"/>
                  <a:gd name="connsiteX15" fmla="*/ 2347895 w 2524711"/>
                  <a:gd name="connsiteY15" fmla="*/ 2857 h 30650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524711" h="3065036">
                    <a:moveTo>
                      <a:pt x="2347895" y="2857"/>
                    </a:moveTo>
                    <a:cubicBezTo>
                      <a:pt x="2408199" y="-9352"/>
                      <a:pt x="2473564" y="18069"/>
                      <a:pt x="2505850" y="75713"/>
                    </a:cubicBezTo>
                    <a:cubicBezTo>
                      <a:pt x="2542337" y="140374"/>
                      <a:pt x="2524391" y="222009"/>
                      <a:pt x="2464936" y="266608"/>
                    </a:cubicBezTo>
                    <a:cubicBezTo>
                      <a:pt x="2148805" y="504716"/>
                      <a:pt x="2012363" y="910066"/>
                      <a:pt x="2142722" y="1332321"/>
                    </a:cubicBezTo>
                    <a:cubicBezTo>
                      <a:pt x="2190508" y="1487755"/>
                      <a:pt x="2123411" y="1655236"/>
                      <a:pt x="1981949" y="1735138"/>
                    </a:cubicBezTo>
                    <a:lnTo>
                      <a:pt x="1530742" y="1989824"/>
                    </a:lnTo>
                    <a:cubicBezTo>
                      <a:pt x="1358334" y="2087196"/>
                      <a:pt x="1248268" y="2266945"/>
                      <a:pt x="1241529" y="2464149"/>
                    </a:cubicBezTo>
                    <a:cubicBezTo>
                      <a:pt x="1234455" y="2673512"/>
                      <a:pt x="1122048" y="2874133"/>
                      <a:pt x="926088" y="2984732"/>
                    </a:cubicBezTo>
                    <a:cubicBezTo>
                      <a:pt x="617226" y="3158903"/>
                      <a:pt x="223240" y="3040531"/>
                      <a:pt x="63565" y="2718926"/>
                    </a:cubicBezTo>
                    <a:cubicBezTo>
                      <a:pt x="-74960" y="2439937"/>
                      <a:pt x="19807" y="2093031"/>
                      <a:pt x="280923" y="1923355"/>
                    </a:cubicBezTo>
                    <a:cubicBezTo>
                      <a:pt x="484021" y="1791354"/>
                      <a:pt x="731157" y="1793536"/>
                      <a:pt x="924656" y="1902256"/>
                    </a:cubicBezTo>
                    <a:cubicBezTo>
                      <a:pt x="1101943" y="2001866"/>
                      <a:pt x="1315502" y="2010027"/>
                      <a:pt x="1492515" y="1910289"/>
                    </a:cubicBezTo>
                    <a:lnTo>
                      <a:pt x="1682521" y="1803172"/>
                    </a:lnTo>
                    <a:cubicBezTo>
                      <a:pt x="1825533" y="1722353"/>
                      <a:pt x="1888897" y="1553231"/>
                      <a:pt x="1841617" y="1395776"/>
                    </a:cubicBezTo>
                    <a:cubicBezTo>
                      <a:pt x="1691850" y="896614"/>
                      <a:pt x="1867672" y="346046"/>
                      <a:pt x="2290692" y="28625"/>
                    </a:cubicBezTo>
                    <a:cubicBezTo>
                      <a:pt x="2308256" y="15400"/>
                      <a:pt x="2327794" y="6927"/>
                      <a:pt x="2347895" y="2857"/>
                    </a:cubicBezTo>
                    <a:close/>
                  </a:path>
                </a:pathLst>
              </a:custGeom>
              <a:solidFill>
                <a:srgbClr val="5B9BD5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28">
                <a:extLst>
                  <a:ext uri="{FF2B5EF4-FFF2-40B4-BE49-F238E27FC236}">
                    <a16:creationId xmlns="" xmlns:a16="http://schemas.microsoft.com/office/drawing/2014/main" id="{DF2AE69B-C244-424E-A381-D0E49131DCF7}"/>
                  </a:ext>
                </a:extLst>
              </p:cNvPr>
              <p:cNvSpPr/>
              <p:nvPr/>
            </p:nvSpPr>
            <p:spPr>
              <a:xfrm>
                <a:off x="7027135" y="2042607"/>
                <a:ext cx="2764946" cy="2282064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76200">
                <a:solidFill>
                  <a:schemeClr val="accent5">
                    <a:lumMod val="7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pic>
            <p:nvPicPr>
              <p:cNvPr id="56" name="Рисунок 5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3703" t="22679" r="24994" b="17472"/>
              <a:stretch/>
            </p:blipFill>
            <p:spPr>
              <a:xfrm>
                <a:off x="7569246" y="2361657"/>
                <a:ext cx="1720804" cy="1925158"/>
              </a:xfrm>
              <a:prstGeom prst="rect">
                <a:avLst/>
              </a:prstGeom>
            </p:spPr>
          </p:pic>
        </p:grpSp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47639" y="2521364"/>
              <a:ext cx="922476" cy="843227"/>
            </a:xfrm>
            <a:prstGeom prst="rect">
              <a:avLst/>
            </a:prstGeom>
          </p:spPr>
        </p:pic>
        <p:pic>
          <p:nvPicPr>
            <p:cNvPr id="34" name="Рисунок 33"/>
            <p:cNvPicPr>
              <a:picLocks noChangeAspect="1"/>
            </p:cNvPicPr>
            <p:nvPr/>
          </p:nvPicPr>
          <p:blipFill>
            <a:blip r:embed="rId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23757" y="3576926"/>
              <a:ext cx="818683" cy="664462"/>
            </a:xfrm>
            <a:prstGeom prst="rect">
              <a:avLst/>
            </a:prstGeom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7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96605" y="2270624"/>
              <a:ext cx="689727" cy="689727"/>
            </a:xfrm>
            <a:prstGeom prst="rect">
              <a:avLst/>
            </a:prstGeom>
          </p:spPr>
        </p:pic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21668" y="3430657"/>
              <a:ext cx="798651" cy="662843"/>
            </a:xfrm>
            <a:prstGeom prst="rect">
              <a:avLst/>
            </a:prstGeom>
          </p:spPr>
        </p:pic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9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67577" y="3259670"/>
              <a:ext cx="711777" cy="711777"/>
            </a:xfrm>
            <a:prstGeom prst="rect">
              <a:avLst/>
            </a:prstGeom>
          </p:spPr>
        </p:pic>
        <p:sp>
          <p:nvSpPr>
            <p:cNvPr id="35" name="Oval 28">
              <a:extLst>
                <a:ext uri="{FF2B5EF4-FFF2-40B4-BE49-F238E27FC236}">
                  <a16:creationId xmlns="" xmlns:a16="http://schemas.microsoft.com/office/drawing/2014/main" id="{DF2AE69B-C244-424E-A381-D0E49131DCF7}"/>
                </a:ext>
              </a:extLst>
            </p:cNvPr>
            <p:cNvSpPr/>
            <p:nvPr/>
          </p:nvSpPr>
          <p:spPr>
            <a:xfrm>
              <a:off x="7528996" y="725020"/>
              <a:ext cx="2743468" cy="2343940"/>
            </a:xfrm>
            <a:prstGeom prst="ellipse">
              <a:avLst/>
            </a:prstGeom>
            <a:noFill/>
            <a:ln w="76200">
              <a:solidFill>
                <a:schemeClr val="accent5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5" name="Стрелка вниз 4"/>
          <p:cNvSpPr/>
          <p:nvPr/>
        </p:nvSpPr>
        <p:spPr>
          <a:xfrm>
            <a:off x="3252170" y="5404314"/>
            <a:ext cx="484632" cy="451837"/>
          </a:xfrm>
          <a:prstGeom prst="downArrow">
            <a:avLst/>
          </a:prstGeom>
          <a:solidFill>
            <a:srgbClr val="ED7D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9476" y="1484256"/>
            <a:ext cx="786367" cy="786367"/>
          </a:xfrm>
          <a:prstGeom prst="rect">
            <a:avLst/>
          </a:prstGeom>
          <a:solidFill>
            <a:srgbClr val="DF519B"/>
          </a:solidFill>
        </p:spPr>
      </p:pic>
      <p:pic>
        <p:nvPicPr>
          <p:cNvPr id="36" name="Рисунок 35"/>
          <p:cNvPicPr>
            <a:picLocks noChangeAspect="1"/>
          </p:cNvPicPr>
          <p:nvPr/>
        </p:nvPicPr>
        <p:blipFill rotWithShape="1">
          <a:blip r:embed="rId11" cstate="print">
            <a:duotone>
              <a:prstClr val="black"/>
              <a:srgbClr val="2E6CA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0" t="16800" r="4450" b="-2478"/>
          <a:stretch/>
        </p:blipFill>
        <p:spPr>
          <a:xfrm>
            <a:off x="194847" y="2439151"/>
            <a:ext cx="778098" cy="783382"/>
          </a:xfrm>
          <a:prstGeom prst="rect">
            <a:avLst/>
          </a:prstGeom>
          <a:solidFill>
            <a:srgbClr val="ED7D31"/>
          </a:solidFill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12" cstate="print">
            <a:duotone>
              <a:prstClr val="black"/>
              <a:srgbClr val="2E6CA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46178" y="3514939"/>
            <a:ext cx="884461" cy="811641"/>
          </a:xfrm>
          <a:prstGeom prst="rect">
            <a:avLst/>
          </a:prstGeom>
          <a:solidFill>
            <a:schemeClr val="accent4"/>
          </a:solidFill>
        </p:spPr>
      </p:pic>
      <p:sp>
        <p:nvSpPr>
          <p:cNvPr id="38" name="Freeform: Shape 149">
            <a:extLst>
              <a:ext uri="{FF2B5EF4-FFF2-40B4-BE49-F238E27FC236}">
                <a16:creationId xmlns:a16="http://schemas.microsoft.com/office/drawing/2014/main" xmlns="" id="{3B666674-5707-497B-B1C7-C142102F8D76}"/>
              </a:ext>
            </a:extLst>
          </p:cNvPr>
          <p:cNvSpPr/>
          <p:nvPr/>
        </p:nvSpPr>
        <p:spPr>
          <a:xfrm>
            <a:off x="182588" y="4625023"/>
            <a:ext cx="811641" cy="744017"/>
          </a:xfrm>
          <a:custGeom>
            <a:avLst/>
            <a:gdLst>
              <a:gd name="connsiteX0" fmla="*/ 223564 w 719515"/>
              <a:gd name="connsiteY0" fmla="*/ 371756 h 515997"/>
              <a:gd name="connsiteX1" fmla="*/ 473682 w 719515"/>
              <a:gd name="connsiteY1" fmla="*/ 384604 h 515997"/>
              <a:gd name="connsiteX2" fmla="*/ 478821 w 719515"/>
              <a:gd name="connsiteY2" fmla="*/ 389744 h 515997"/>
              <a:gd name="connsiteX3" fmla="*/ 499379 w 719515"/>
              <a:gd name="connsiteY3" fmla="*/ 438569 h 515997"/>
              <a:gd name="connsiteX4" fmla="*/ 513941 w 719515"/>
              <a:gd name="connsiteY4" fmla="*/ 453131 h 515997"/>
              <a:gd name="connsiteX5" fmla="*/ 513941 w 719515"/>
              <a:gd name="connsiteY5" fmla="*/ 480541 h 515997"/>
              <a:gd name="connsiteX6" fmla="*/ 205576 w 719515"/>
              <a:gd name="connsiteY6" fmla="*/ 480541 h 515997"/>
              <a:gd name="connsiteX7" fmla="*/ 205576 w 719515"/>
              <a:gd name="connsiteY7" fmla="*/ 403450 h 515997"/>
              <a:gd name="connsiteX8" fmla="*/ 220994 w 719515"/>
              <a:gd name="connsiteY8" fmla="*/ 373469 h 515997"/>
              <a:gd name="connsiteX9" fmla="*/ 578182 w 719515"/>
              <a:gd name="connsiteY9" fmla="*/ 207295 h 515997"/>
              <a:gd name="connsiteX10" fmla="*/ 628719 w 719515"/>
              <a:gd name="connsiteY10" fmla="*/ 216717 h 515997"/>
              <a:gd name="connsiteX11" fmla="*/ 704097 w 719515"/>
              <a:gd name="connsiteY11" fmla="*/ 252693 h 515997"/>
              <a:gd name="connsiteX12" fmla="*/ 719515 w 719515"/>
              <a:gd name="connsiteY12" fmla="*/ 283529 h 515997"/>
              <a:gd name="connsiteX13" fmla="*/ 719515 w 719515"/>
              <a:gd name="connsiteY13" fmla="*/ 360620 h 515997"/>
              <a:gd name="connsiteX14" fmla="*/ 622723 w 719515"/>
              <a:gd name="connsiteY14" fmla="*/ 360620 h 515997"/>
              <a:gd name="connsiteX15" fmla="*/ 599596 w 719515"/>
              <a:gd name="connsiteY15" fmla="*/ 337493 h 515997"/>
              <a:gd name="connsiteX16" fmla="*/ 550771 w 719515"/>
              <a:gd name="connsiteY16" fmla="*/ 316935 h 515997"/>
              <a:gd name="connsiteX17" fmla="*/ 545632 w 719515"/>
              <a:gd name="connsiteY17" fmla="*/ 311796 h 515997"/>
              <a:gd name="connsiteX18" fmla="*/ 578182 w 719515"/>
              <a:gd name="connsiteY18" fmla="*/ 207295 h 515997"/>
              <a:gd name="connsiteX19" fmla="*/ 137051 w 719515"/>
              <a:gd name="connsiteY19" fmla="*/ 207295 h 515997"/>
              <a:gd name="connsiteX20" fmla="*/ 197867 w 719515"/>
              <a:gd name="connsiteY20" fmla="*/ 347772 h 515997"/>
              <a:gd name="connsiteX21" fmla="*/ 185018 w 719515"/>
              <a:gd name="connsiteY21" fmla="*/ 360620 h 515997"/>
              <a:gd name="connsiteX22" fmla="*/ 0 w 719515"/>
              <a:gd name="connsiteY22" fmla="*/ 360620 h 515997"/>
              <a:gd name="connsiteX23" fmla="*/ 0 w 719515"/>
              <a:gd name="connsiteY23" fmla="*/ 283529 h 515997"/>
              <a:gd name="connsiteX24" fmla="*/ 15418 w 719515"/>
              <a:gd name="connsiteY24" fmla="*/ 252693 h 515997"/>
              <a:gd name="connsiteX25" fmla="*/ 90796 w 719515"/>
              <a:gd name="connsiteY25" fmla="*/ 216717 h 515997"/>
              <a:gd name="connsiteX26" fmla="*/ 137051 w 719515"/>
              <a:gd name="connsiteY26" fmla="*/ 207295 h 515997"/>
              <a:gd name="connsiteX27" fmla="*/ 356331 w 719515"/>
              <a:gd name="connsiteY27" fmla="*/ 75384 h 515997"/>
              <a:gd name="connsiteX28" fmla="*/ 442844 w 719515"/>
              <a:gd name="connsiteY28" fmla="*/ 161897 h 515997"/>
              <a:gd name="connsiteX29" fmla="*/ 356331 w 719515"/>
              <a:gd name="connsiteY29" fmla="*/ 248410 h 515997"/>
              <a:gd name="connsiteX30" fmla="*/ 269818 w 719515"/>
              <a:gd name="connsiteY30" fmla="*/ 161897 h 515997"/>
              <a:gd name="connsiteX31" fmla="*/ 356331 w 719515"/>
              <a:gd name="connsiteY31" fmla="*/ 75384 h 515997"/>
              <a:gd name="connsiteX32" fmla="*/ 358045 w 719515"/>
              <a:gd name="connsiteY32" fmla="*/ 40265 h 515997"/>
              <a:gd name="connsiteX33" fmla="*/ 256113 w 719515"/>
              <a:gd name="connsiteY33" fmla="*/ 77954 h 515997"/>
              <a:gd name="connsiteX34" fmla="*/ 238982 w 719515"/>
              <a:gd name="connsiteY34" fmla="*/ 297235 h 515997"/>
              <a:gd name="connsiteX35" fmla="*/ 285236 w 719515"/>
              <a:gd name="connsiteY35" fmla="*/ 278390 h 515997"/>
              <a:gd name="connsiteX36" fmla="*/ 356331 w 719515"/>
              <a:gd name="connsiteY36" fmla="*/ 267255 h 515997"/>
              <a:gd name="connsiteX37" fmla="*/ 427426 w 719515"/>
              <a:gd name="connsiteY37" fmla="*/ 278390 h 515997"/>
              <a:gd name="connsiteX38" fmla="*/ 477107 w 719515"/>
              <a:gd name="connsiteY38" fmla="*/ 296378 h 515997"/>
              <a:gd name="connsiteX39" fmla="*/ 513939 w 719515"/>
              <a:gd name="connsiteY39" fmla="*/ 196160 h 515997"/>
              <a:gd name="connsiteX40" fmla="*/ 358045 w 719515"/>
              <a:gd name="connsiteY40" fmla="*/ 40265 h 515997"/>
              <a:gd name="connsiteX41" fmla="*/ 168837 w 719515"/>
              <a:gd name="connsiteY41" fmla="*/ 32716 h 515997"/>
              <a:gd name="connsiteX42" fmla="*/ 197010 w 719515"/>
              <a:gd name="connsiteY42" fmla="*/ 44547 h 515997"/>
              <a:gd name="connsiteX43" fmla="*/ 137050 w 719515"/>
              <a:gd name="connsiteY43" fmla="*/ 184167 h 515997"/>
              <a:gd name="connsiteX44" fmla="*/ 111353 w 719515"/>
              <a:gd name="connsiteY44" fmla="*/ 173032 h 515997"/>
              <a:gd name="connsiteX45" fmla="*/ 89939 w 719515"/>
              <a:gd name="connsiteY45" fmla="*/ 65961 h 515997"/>
              <a:gd name="connsiteX46" fmla="*/ 168837 w 719515"/>
              <a:gd name="connsiteY46" fmla="*/ 32716 h 515997"/>
              <a:gd name="connsiteX47" fmla="*/ 552485 w 719515"/>
              <a:gd name="connsiteY47" fmla="*/ 32556 h 515997"/>
              <a:gd name="connsiteX48" fmla="*/ 641567 w 719515"/>
              <a:gd name="connsiteY48" fmla="*/ 95941 h 515997"/>
              <a:gd name="connsiteX49" fmla="*/ 578181 w 719515"/>
              <a:gd name="connsiteY49" fmla="*/ 185024 h 515997"/>
              <a:gd name="connsiteX50" fmla="*/ 519935 w 719515"/>
              <a:gd name="connsiteY50" fmla="*/ 46261 h 515997"/>
              <a:gd name="connsiteX51" fmla="*/ 552485 w 719515"/>
              <a:gd name="connsiteY51" fmla="*/ 32556 h 515997"/>
              <a:gd name="connsiteX52" fmla="*/ 357188 w 719515"/>
              <a:gd name="connsiteY52" fmla="*/ 6 h 515997"/>
              <a:gd name="connsiteX53" fmla="*/ 552485 w 719515"/>
              <a:gd name="connsiteY53" fmla="*/ 197016 h 515997"/>
              <a:gd name="connsiteX54" fmla="*/ 512226 w 719515"/>
              <a:gd name="connsiteY54" fmla="*/ 315222 h 515997"/>
              <a:gd name="connsiteX55" fmla="*/ 541350 w 719515"/>
              <a:gd name="connsiteY55" fmla="*/ 343489 h 515997"/>
              <a:gd name="connsiteX56" fmla="*/ 582465 w 719515"/>
              <a:gd name="connsiteY56" fmla="*/ 355481 h 515997"/>
              <a:gd name="connsiteX57" fmla="*/ 662982 w 719515"/>
              <a:gd name="connsiteY57" fmla="*/ 436855 h 515997"/>
              <a:gd name="connsiteX58" fmla="*/ 665552 w 719515"/>
              <a:gd name="connsiteY58" fmla="*/ 439424 h 515997"/>
              <a:gd name="connsiteX59" fmla="*/ 663838 w 719515"/>
              <a:gd name="connsiteY59" fmla="*/ 503667 h 515997"/>
              <a:gd name="connsiteX60" fmla="*/ 599596 w 719515"/>
              <a:gd name="connsiteY60" fmla="*/ 501954 h 515997"/>
              <a:gd name="connsiteX61" fmla="*/ 518222 w 719515"/>
              <a:gd name="connsiteY61" fmla="*/ 420580 h 515997"/>
              <a:gd name="connsiteX62" fmla="*/ 506230 w 719515"/>
              <a:gd name="connsiteY62" fmla="*/ 379465 h 515997"/>
              <a:gd name="connsiteX63" fmla="*/ 477107 w 719515"/>
              <a:gd name="connsiteY63" fmla="*/ 351198 h 515997"/>
              <a:gd name="connsiteX64" fmla="*/ 357188 w 719515"/>
              <a:gd name="connsiteY64" fmla="*/ 391457 h 515997"/>
              <a:gd name="connsiteX65" fmla="*/ 161891 w 719515"/>
              <a:gd name="connsiteY65" fmla="*/ 194447 h 515997"/>
              <a:gd name="connsiteX66" fmla="*/ 357188 w 719515"/>
              <a:gd name="connsiteY66" fmla="*/ 6 h 515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719515" h="515997">
                <a:moveTo>
                  <a:pt x="223564" y="371756"/>
                </a:moveTo>
                <a:cubicBezTo>
                  <a:pt x="296373" y="427434"/>
                  <a:pt x="395735" y="432573"/>
                  <a:pt x="473682" y="384604"/>
                </a:cubicBezTo>
                <a:lnTo>
                  <a:pt x="478821" y="389744"/>
                </a:lnTo>
                <a:cubicBezTo>
                  <a:pt x="478821" y="407733"/>
                  <a:pt x="486531" y="425721"/>
                  <a:pt x="499379" y="438569"/>
                </a:cubicBezTo>
                <a:lnTo>
                  <a:pt x="513941" y="453131"/>
                </a:lnTo>
                <a:lnTo>
                  <a:pt x="513941" y="480541"/>
                </a:lnTo>
                <a:lnTo>
                  <a:pt x="205576" y="480541"/>
                </a:lnTo>
                <a:lnTo>
                  <a:pt x="205576" y="403450"/>
                </a:lnTo>
                <a:cubicBezTo>
                  <a:pt x="205576" y="391457"/>
                  <a:pt x="211572" y="380322"/>
                  <a:pt x="220994" y="373469"/>
                </a:cubicBezTo>
                <a:close/>
                <a:moveTo>
                  <a:pt x="578182" y="207295"/>
                </a:moveTo>
                <a:cubicBezTo>
                  <a:pt x="595313" y="209008"/>
                  <a:pt x="612444" y="211578"/>
                  <a:pt x="628719" y="216717"/>
                </a:cubicBezTo>
                <a:cubicBezTo>
                  <a:pt x="656129" y="222713"/>
                  <a:pt x="681826" y="235562"/>
                  <a:pt x="704097" y="252693"/>
                </a:cubicBezTo>
                <a:cubicBezTo>
                  <a:pt x="714375" y="259546"/>
                  <a:pt x="719515" y="271537"/>
                  <a:pt x="719515" y="283529"/>
                </a:cubicBezTo>
                <a:lnTo>
                  <a:pt x="719515" y="360620"/>
                </a:lnTo>
                <a:lnTo>
                  <a:pt x="622723" y="360620"/>
                </a:lnTo>
                <a:lnTo>
                  <a:pt x="599596" y="337493"/>
                </a:lnTo>
                <a:cubicBezTo>
                  <a:pt x="586747" y="324645"/>
                  <a:pt x="568759" y="316935"/>
                  <a:pt x="550771" y="316935"/>
                </a:cubicBezTo>
                <a:lnTo>
                  <a:pt x="545632" y="311796"/>
                </a:lnTo>
                <a:cubicBezTo>
                  <a:pt x="565333" y="280103"/>
                  <a:pt x="576468" y="244127"/>
                  <a:pt x="578182" y="207295"/>
                </a:cubicBezTo>
                <a:close/>
                <a:moveTo>
                  <a:pt x="137051" y="207295"/>
                </a:moveTo>
                <a:cubicBezTo>
                  <a:pt x="139620" y="259546"/>
                  <a:pt x="161034" y="309226"/>
                  <a:pt x="197867" y="347772"/>
                </a:cubicBezTo>
                <a:cubicBezTo>
                  <a:pt x="192727" y="351198"/>
                  <a:pt x="188444" y="355481"/>
                  <a:pt x="185018" y="360620"/>
                </a:cubicBezTo>
                <a:lnTo>
                  <a:pt x="0" y="360620"/>
                </a:lnTo>
                <a:lnTo>
                  <a:pt x="0" y="283529"/>
                </a:lnTo>
                <a:cubicBezTo>
                  <a:pt x="0" y="271537"/>
                  <a:pt x="5139" y="259546"/>
                  <a:pt x="15418" y="252693"/>
                </a:cubicBezTo>
                <a:cubicBezTo>
                  <a:pt x="38545" y="237275"/>
                  <a:pt x="64242" y="224426"/>
                  <a:pt x="90796" y="216717"/>
                </a:cubicBezTo>
                <a:cubicBezTo>
                  <a:pt x="106214" y="211578"/>
                  <a:pt x="121632" y="209008"/>
                  <a:pt x="137051" y="207295"/>
                </a:cubicBezTo>
                <a:close/>
                <a:moveTo>
                  <a:pt x="356331" y="75384"/>
                </a:moveTo>
                <a:cubicBezTo>
                  <a:pt x="404111" y="75384"/>
                  <a:pt x="442844" y="114117"/>
                  <a:pt x="442844" y="161897"/>
                </a:cubicBezTo>
                <a:cubicBezTo>
                  <a:pt x="442844" y="209677"/>
                  <a:pt x="404111" y="248410"/>
                  <a:pt x="356331" y="248410"/>
                </a:cubicBezTo>
                <a:cubicBezTo>
                  <a:pt x="308551" y="248410"/>
                  <a:pt x="269818" y="209677"/>
                  <a:pt x="269818" y="161897"/>
                </a:cubicBezTo>
                <a:cubicBezTo>
                  <a:pt x="269818" y="114117"/>
                  <a:pt x="308551" y="75384"/>
                  <a:pt x="356331" y="75384"/>
                </a:cubicBezTo>
                <a:close/>
                <a:moveTo>
                  <a:pt x="358045" y="40265"/>
                </a:moveTo>
                <a:cubicBezTo>
                  <a:pt x="320356" y="40265"/>
                  <a:pt x="284380" y="53113"/>
                  <a:pt x="256113" y="77954"/>
                </a:cubicBezTo>
                <a:cubicBezTo>
                  <a:pt x="191014" y="133630"/>
                  <a:pt x="183305" y="232136"/>
                  <a:pt x="238982" y="297235"/>
                </a:cubicBezTo>
                <a:cubicBezTo>
                  <a:pt x="253544" y="288669"/>
                  <a:pt x="268962" y="282673"/>
                  <a:pt x="285236" y="278390"/>
                </a:cubicBezTo>
                <a:cubicBezTo>
                  <a:pt x="308364" y="271538"/>
                  <a:pt x="332348" y="267255"/>
                  <a:pt x="356331" y="267255"/>
                </a:cubicBezTo>
                <a:cubicBezTo>
                  <a:pt x="380315" y="267255"/>
                  <a:pt x="404299" y="271538"/>
                  <a:pt x="427426" y="278390"/>
                </a:cubicBezTo>
                <a:cubicBezTo>
                  <a:pt x="444558" y="282673"/>
                  <a:pt x="460832" y="288669"/>
                  <a:pt x="477107" y="296378"/>
                </a:cubicBezTo>
                <a:cubicBezTo>
                  <a:pt x="501091" y="268968"/>
                  <a:pt x="513939" y="232992"/>
                  <a:pt x="513939" y="196160"/>
                </a:cubicBezTo>
                <a:cubicBezTo>
                  <a:pt x="513939" y="109647"/>
                  <a:pt x="444558" y="40265"/>
                  <a:pt x="358045" y="40265"/>
                </a:cubicBezTo>
                <a:close/>
                <a:moveTo>
                  <a:pt x="168837" y="32716"/>
                </a:moveTo>
                <a:cubicBezTo>
                  <a:pt x="178648" y="34643"/>
                  <a:pt x="188231" y="38551"/>
                  <a:pt x="197010" y="44547"/>
                </a:cubicBezTo>
                <a:cubicBezTo>
                  <a:pt x="161034" y="83093"/>
                  <a:pt x="139620" y="131917"/>
                  <a:pt x="137050" y="184167"/>
                </a:cubicBezTo>
                <a:cubicBezTo>
                  <a:pt x="127628" y="181598"/>
                  <a:pt x="119063" y="178172"/>
                  <a:pt x="111353" y="173032"/>
                </a:cubicBezTo>
                <a:cubicBezTo>
                  <a:pt x="75378" y="149048"/>
                  <a:pt x="65955" y="101937"/>
                  <a:pt x="89939" y="65961"/>
                </a:cubicBezTo>
                <a:cubicBezTo>
                  <a:pt x="107927" y="38980"/>
                  <a:pt x="139406" y="26934"/>
                  <a:pt x="168837" y="32716"/>
                </a:cubicBezTo>
                <a:close/>
                <a:moveTo>
                  <a:pt x="552485" y="32556"/>
                </a:moveTo>
                <a:cubicBezTo>
                  <a:pt x="594456" y="25703"/>
                  <a:pt x="634715" y="53970"/>
                  <a:pt x="641567" y="95941"/>
                </a:cubicBezTo>
                <a:cubicBezTo>
                  <a:pt x="648420" y="137913"/>
                  <a:pt x="620153" y="178172"/>
                  <a:pt x="578181" y="185024"/>
                </a:cubicBezTo>
                <a:cubicBezTo>
                  <a:pt x="575612" y="132774"/>
                  <a:pt x="555054" y="83950"/>
                  <a:pt x="519935" y="46261"/>
                </a:cubicBezTo>
                <a:cubicBezTo>
                  <a:pt x="529357" y="39408"/>
                  <a:pt x="540493" y="34269"/>
                  <a:pt x="552485" y="32556"/>
                </a:cubicBezTo>
                <a:close/>
                <a:moveTo>
                  <a:pt x="357188" y="6"/>
                </a:moveTo>
                <a:cubicBezTo>
                  <a:pt x="465972" y="863"/>
                  <a:pt x="553341" y="89089"/>
                  <a:pt x="552485" y="197016"/>
                </a:cubicBezTo>
                <a:cubicBezTo>
                  <a:pt x="552485" y="239845"/>
                  <a:pt x="538780" y="280960"/>
                  <a:pt x="512226" y="315222"/>
                </a:cubicBezTo>
                <a:lnTo>
                  <a:pt x="541350" y="343489"/>
                </a:lnTo>
                <a:cubicBezTo>
                  <a:pt x="556768" y="340063"/>
                  <a:pt x="571329" y="345202"/>
                  <a:pt x="582465" y="355481"/>
                </a:cubicBezTo>
                <a:lnTo>
                  <a:pt x="662982" y="436855"/>
                </a:lnTo>
                <a:cubicBezTo>
                  <a:pt x="663838" y="437711"/>
                  <a:pt x="664695" y="438568"/>
                  <a:pt x="665552" y="439424"/>
                </a:cubicBezTo>
                <a:cubicBezTo>
                  <a:pt x="682683" y="457412"/>
                  <a:pt x="681826" y="486536"/>
                  <a:pt x="663838" y="503667"/>
                </a:cubicBezTo>
                <a:cubicBezTo>
                  <a:pt x="645851" y="520798"/>
                  <a:pt x="616727" y="519942"/>
                  <a:pt x="599596" y="501954"/>
                </a:cubicBezTo>
                <a:lnTo>
                  <a:pt x="518222" y="420580"/>
                </a:lnTo>
                <a:cubicBezTo>
                  <a:pt x="507944" y="409445"/>
                  <a:pt x="503661" y="394026"/>
                  <a:pt x="506230" y="379465"/>
                </a:cubicBezTo>
                <a:lnTo>
                  <a:pt x="477107" y="351198"/>
                </a:lnTo>
                <a:cubicBezTo>
                  <a:pt x="441988" y="377752"/>
                  <a:pt x="400016" y="391457"/>
                  <a:pt x="357188" y="391457"/>
                </a:cubicBezTo>
                <a:cubicBezTo>
                  <a:pt x="248404" y="390600"/>
                  <a:pt x="161891" y="302374"/>
                  <a:pt x="161891" y="194447"/>
                </a:cubicBezTo>
                <a:cubicBezTo>
                  <a:pt x="161891" y="86519"/>
                  <a:pt x="248404" y="-850"/>
                  <a:pt x="357188" y="6"/>
                </a:cubicBezTo>
                <a:close/>
              </a:path>
            </a:pathLst>
          </a:custGeom>
          <a:solidFill>
            <a:srgbClr val="002060">
              <a:alpha val="70000"/>
            </a:srgbClr>
          </a:solidFill>
          <a:ln w="853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39" name="Рисунок 38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09" t="20425" r="45875" b="14220"/>
          <a:stretch/>
        </p:blipFill>
        <p:spPr>
          <a:xfrm>
            <a:off x="295531" y="5500507"/>
            <a:ext cx="639523" cy="126501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628253" y="6518999"/>
            <a:ext cx="536638" cy="285750"/>
          </a:xfrm>
        </p:spPr>
        <p:txBody>
          <a:bodyPr/>
          <a:lstStyle/>
          <a:p>
            <a:pPr algn="ctr">
              <a:defRPr/>
            </a:pP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6</a:t>
            </a:r>
            <a:endParaRPr lang="ru-RU" sz="1400" b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87361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7" name="Прямая соединительная линия 76"/>
          <p:cNvCxnSpPr/>
          <p:nvPr/>
        </p:nvCxnSpPr>
        <p:spPr>
          <a:xfrm flipH="1">
            <a:off x="9403788" y="5693226"/>
            <a:ext cx="181024" cy="0"/>
          </a:xfrm>
          <a:prstGeom prst="line">
            <a:avLst/>
          </a:prstGeom>
          <a:ln w="19050">
            <a:solidFill>
              <a:srgbClr val="AF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56" y="-27384"/>
            <a:ext cx="12192000" cy="688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0" y="908720"/>
            <a:ext cx="12192000" cy="457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ln>
                <a:solidFill>
                  <a:schemeClr val="accent1"/>
                </a:solidFill>
              </a:ln>
              <a:solidFill>
                <a:schemeClr val="tx2"/>
              </a:solidFill>
            </a:endParaRPr>
          </a:p>
        </p:txBody>
      </p:sp>
      <p:sp>
        <p:nvSpPr>
          <p:cNvPr id="43" name="Заголовок 1">
            <a:extLst>
              <a:ext uri="{FF2B5EF4-FFF2-40B4-BE49-F238E27FC236}">
                <a16:creationId xmlns="" xmlns:a16="http://schemas.microsoft.com/office/drawing/2014/main" id="{9BB50234-C8D5-4605-B7F0-ED36C140047B}"/>
              </a:ext>
            </a:extLst>
          </p:cNvPr>
          <p:cNvSpPr txBox="1">
            <a:spLocks/>
          </p:cNvSpPr>
          <p:nvPr/>
        </p:nvSpPr>
        <p:spPr>
          <a:xfrm>
            <a:off x="556089" y="188640"/>
            <a:ext cx="8686800" cy="8382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pPr>
              <a:defRPr/>
            </a:pPr>
            <a:r>
              <a:rPr lang="ru-RU" sz="2000" dirty="0" smtClean="0">
                <a:latin typeface="Calibri" panose="020F0502020204030204" pitchFamily="34" charset="0"/>
              </a:rPr>
              <a:t>Введение в предметную область</a:t>
            </a:r>
            <a:br>
              <a:rPr lang="ru-RU" sz="2000" dirty="0" smtClean="0">
                <a:latin typeface="Calibri" panose="020F0502020204030204" pitchFamily="34" charset="0"/>
              </a:rPr>
            </a:br>
            <a:r>
              <a:rPr lang="ru-RU" sz="2000" dirty="0" smtClean="0">
                <a:latin typeface="Calibri" panose="020F0502020204030204" pitchFamily="34" charset="0"/>
              </a:rPr>
              <a:t>(описание ситуации «как будет»)</a:t>
            </a:r>
            <a:br>
              <a:rPr lang="ru-RU" sz="2000" dirty="0" smtClean="0">
                <a:latin typeface="Calibri" panose="020F0502020204030204" pitchFamily="34" charset="0"/>
              </a:rPr>
            </a:br>
            <a:endParaRPr lang="ru-RU" sz="2000" dirty="0">
              <a:latin typeface="Calibri" panose="020F0502020204030204" pitchFamily="34" charset="0"/>
            </a:endParaRPr>
          </a:p>
        </p:txBody>
      </p:sp>
      <p:sp>
        <p:nvSpPr>
          <p:cNvPr id="28" name="Подзаголовок 2"/>
          <p:cNvSpPr txBox="1">
            <a:spLocks/>
          </p:cNvSpPr>
          <p:nvPr/>
        </p:nvSpPr>
        <p:spPr>
          <a:xfrm>
            <a:off x="5699909" y="211882"/>
            <a:ext cx="5400600" cy="628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</a:pPr>
            <a:endParaRPr lang="ru-RU" sz="1800" i="1" dirty="0">
              <a:solidFill>
                <a:srgbClr val="2E6CA4"/>
              </a:solidFill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9515652" y="4718608"/>
            <a:ext cx="2465067" cy="138672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2" name="Group 19">
            <a:extLst>
              <a:ext uri="{FF2B5EF4-FFF2-40B4-BE49-F238E27FC236}">
                <a16:creationId xmlns:a16="http://schemas.microsoft.com/office/drawing/2014/main" xmlns="" id="{021E978B-B420-4811-AF39-379543F20769}"/>
              </a:ext>
            </a:extLst>
          </p:cNvPr>
          <p:cNvGrpSpPr/>
          <p:nvPr/>
        </p:nvGrpSpPr>
        <p:grpSpPr>
          <a:xfrm>
            <a:off x="317194" y="3618511"/>
            <a:ext cx="9060540" cy="239868"/>
            <a:chOff x="683559" y="3482898"/>
            <a:chExt cx="10928081" cy="242724"/>
          </a:xfrm>
        </p:grpSpPr>
        <p:cxnSp>
          <p:nvCxnSpPr>
            <p:cNvPr id="33" name="Straight Arrow Connector 4">
              <a:extLst>
                <a:ext uri="{FF2B5EF4-FFF2-40B4-BE49-F238E27FC236}">
                  <a16:creationId xmlns:a16="http://schemas.microsoft.com/office/drawing/2014/main" xmlns="" id="{CA0CEBF1-2564-45DD-BBE4-8C6A4B248B09}"/>
                </a:ext>
              </a:extLst>
            </p:cNvPr>
            <p:cNvCxnSpPr>
              <a:cxnSpLocks/>
            </p:cNvCxnSpPr>
            <p:nvPr/>
          </p:nvCxnSpPr>
          <p:spPr>
            <a:xfrm>
              <a:off x="683559" y="3604260"/>
              <a:ext cx="10824882" cy="0"/>
            </a:xfrm>
            <a:prstGeom prst="straightConnector1">
              <a:avLst/>
            </a:prstGeom>
            <a:ln w="19050">
              <a:solidFill>
                <a:schemeClr val="bg2">
                  <a:lumMod val="90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Isosceles Triangle 18">
              <a:extLst>
                <a:ext uri="{FF2B5EF4-FFF2-40B4-BE49-F238E27FC236}">
                  <a16:creationId xmlns:a16="http://schemas.microsoft.com/office/drawing/2014/main" xmlns="" id="{F617A203-1192-4B1A-B1F2-B3253E61B3C4}"/>
                </a:ext>
              </a:extLst>
            </p:cNvPr>
            <p:cNvSpPr/>
            <p:nvPr/>
          </p:nvSpPr>
          <p:spPr>
            <a:xfrm rot="5400000">
              <a:off x="11311346" y="3425328"/>
              <a:ext cx="242724" cy="357864"/>
            </a:xfrm>
            <a:prstGeom prst="triangl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Teardrop 5">
            <a:extLst>
              <a:ext uri="{FF2B5EF4-FFF2-40B4-BE49-F238E27FC236}">
                <a16:creationId xmlns:a16="http://schemas.microsoft.com/office/drawing/2014/main" xmlns="" id="{87103EB0-7999-4007-BD2B-456A8CCBA8B5}"/>
              </a:ext>
            </a:extLst>
          </p:cNvPr>
          <p:cNvSpPr/>
          <p:nvPr/>
        </p:nvSpPr>
        <p:spPr>
          <a:xfrm rot="18900000">
            <a:off x="191408" y="3551000"/>
            <a:ext cx="365456" cy="376517"/>
          </a:xfrm>
          <a:prstGeom prst="teardrop">
            <a:avLst>
              <a:gd name="adj" fmla="val 2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Arrow: Pentagon 6">
            <a:extLst>
              <a:ext uri="{FF2B5EF4-FFF2-40B4-BE49-F238E27FC236}">
                <a16:creationId xmlns:a16="http://schemas.microsoft.com/office/drawing/2014/main" xmlns="" id="{CA4DAD17-777F-4545-8955-0D78C554B13D}"/>
              </a:ext>
            </a:extLst>
          </p:cNvPr>
          <p:cNvSpPr/>
          <p:nvPr/>
        </p:nvSpPr>
        <p:spPr>
          <a:xfrm>
            <a:off x="364899" y="1175237"/>
            <a:ext cx="2906720" cy="858745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ОРГАНИЗАЦИОННЫЕ РАБОТЫ</a:t>
            </a:r>
            <a:endParaRPr lang="en-US" sz="1600" b="1" dirty="0"/>
          </a:p>
        </p:txBody>
      </p:sp>
      <p:cxnSp>
        <p:nvCxnSpPr>
          <p:cNvPr id="38" name="Straight Connector 8">
            <a:extLst>
              <a:ext uri="{FF2B5EF4-FFF2-40B4-BE49-F238E27FC236}">
                <a16:creationId xmlns:a16="http://schemas.microsoft.com/office/drawing/2014/main" xmlns="" id="{A5AD8EAA-EBF5-41A7-9DC9-5CA1E3F451A0}"/>
              </a:ext>
            </a:extLst>
          </p:cNvPr>
          <p:cNvCxnSpPr/>
          <p:nvPr/>
        </p:nvCxnSpPr>
        <p:spPr>
          <a:xfrm flipV="1">
            <a:off x="364900" y="1559599"/>
            <a:ext cx="0" cy="23679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ardrop 79">
            <a:extLst>
              <a:ext uri="{FF2B5EF4-FFF2-40B4-BE49-F238E27FC236}">
                <a16:creationId xmlns:a16="http://schemas.microsoft.com/office/drawing/2014/main" xmlns="" id="{CAE73272-56E8-4A4E-AF96-FCFB77EF1185}"/>
              </a:ext>
            </a:extLst>
          </p:cNvPr>
          <p:cNvSpPr/>
          <p:nvPr/>
        </p:nvSpPr>
        <p:spPr>
          <a:xfrm rot="18900000">
            <a:off x="3311342" y="3503689"/>
            <a:ext cx="365455" cy="376517"/>
          </a:xfrm>
          <a:prstGeom prst="teardrop">
            <a:avLst>
              <a:gd name="adj" fmla="val 200000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Arrow: Pentagon 80">
            <a:extLst>
              <a:ext uri="{FF2B5EF4-FFF2-40B4-BE49-F238E27FC236}">
                <a16:creationId xmlns:a16="http://schemas.microsoft.com/office/drawing/2014/main" xmlns="" id="{BAC12B28-12D8-4530-952C-75E49007EEE8}"/>
              </a:ext>
            </a:extLst>
          </p:cNvPr>
          <p:cNvSpPr/>
          <p:nvPr/>
        </p:nvSpPr>
        <p:spPr>
          <a:xfrm>
            <a:off x="3476196" y="1174679"/>
            <a:ext cx="2556037" cy="875355"/>
          </a:xfrm>
          <a:prstGeom prst="homePlat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cap="all" dirty="0" smtClean="0"/>
              <a:t>Культурно-просветительские мероприятия</a:t>
            </a:r>
            <a:endParaRPr lang="en-US" sz="1600" b="1" cap="all" dirty="0"/>
          </a:p>
        </p:txBody>
      </p:sp>
      <p:cxnSp>
        <p:nvCxnSpPr>
          <p:cNvPr id="42" name="Straight Connector 81">
            <a:extLst>
              <a:ext uri="{FF2B5EF4-FFF2-40B4-BE49-F238E27FC236}">
                <a16:creationId xmlns:a16="http://schemas.microsoft.com/office/drawing/2014/main" xmlns="" id="{DB775501-EF40-4CBA-84C4-E2888DC2C83A}"/>
              </a:ext>
            </a:extLst>
          </p:cNvPr>
          <p:cNvCxnSpPr/>
          <p:nvPr/>
        </p:nvCxnSpPr>
        <p:spPr>
          <a:xfrm flipV="1">
            <a:off x="3484834" y="1512287"/>
            <a:ext cx="0" cy="2367919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xmlns="" id="{8DE3CA20-FBE8-444F-B4E4-192DD0B00F83}"/>
              </a:ext>
            </a:extLst>
          </p:cNvPr>
          <p:cNvSpPr txBox="1"/>
          <p:nvPr/>
        </p:nvSpPr>
        <p:spPr>
          <a:xfrm>
            <a:off x="3587141" y="2193605"/>
            <a:ext cx="2342786" cy="1384995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r>
              <a:rPr lang="ru-RU" sz="1400" dirty="0" smtClean="0">
                <a:latin typeface="+mn-lt"/>
              </a:rPr>
              <a:t>- Проведены </a:t>
            </a:r>
            <a:r>
              <a:rPr lang="ru-RU" sz="1400" dirty="0">
                <a:latin typeface="+mn-lt"/>
              </a:rPr>
              <a:t>литературные праздники, встречи </a:t>
            </a:r>
            <a:r>
              <a:rPr lang="ru-RU" sz="1400" dirty="0" smtClean="0">
                <a:latin typeface="+mn-lt"/>
              </a:rPr>
              <a:t>с творческими людьми,</a:t>
            </a:r>
          </a:p>
          <a:p>
            <a:r>
              <a:rPr lang="ru-RU" sz="1400" dirty="0" smtClean="0">
                <a:latin typeface="+mn-lt"/>
              </a:rPr>
              <a:t> мастер-классы, конкурсы,</a:t>
            </a:r>
          </a:p>
          <a:p>
            <a:r>
              <a:rPr lang="ru-RU" sz="1400" dirty="0">
                <a:latin typeface="+mn-lt"/>
              </a:rPr>
              <a:t>в</a:t>
            </a:r>
            <a:r>
              <a:rPr lang="ru-RU" sz="1400" dirty="0" smtClean="0">
                <a:latin typeface="+mn-lt"/>
              </a:rPr>
              <a:t>ыставочные </a:t>
            </a:r>
            <a:r>
              <a:rPr lang="ru-RU" sz="1400" dirty="0" err="1" smtClean="0">
                <a:latin typeface="+mn-lt"/>
              </a:rPr>
              <a:t>квесты</a:t>
            </a:r>
            <a:endParaRPr lang="ru-RU" sz="1400" dirty="0" smtClean="0">
              <a:latin typeface="+mn-lt"/>
            </a:endParaRPr>
          </a:p>
          <a:p>
            <a:pPr marL="171450" indent="-171450" algn="just">
              <a:buFontTx/>
              <a:buChar char="-"/>
            </a:pPr>
            <a:endParaRPr lang="en-US" sz="1400" dirty="0">
              <a:latin typeface="+mn-lt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xmlns="" id="{92DDA87B-D665-482D-8D44-FA79C1055A2B}"/>
              </a:ext>
            </a:extLst>
          </p:cNvPr>
          <p:cNvSpPr txBox="1"/>
          <p:nvPr/>
        </p:nvSpPr>
        <p:spPr>
          <a:xfrm>
            <a:off x="6430144" y="2228337"/>
            <a:ext cx="2624134" cy="954107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indent="-285750">
              <a:buFontTx/>
              <a:buChar char="-"/>
            </a:pPr>
            <a:r>
              <a:rPr lang="ru-RU" sz="1400" dirty="0" smtClean="0">
                <a:latin typeface="+mn-lt"/>
              </a:rPr>
              <a:t>Организованны 24 библиотечных </a:t>
            </a:r>
            <a:r>
              <a:rPr lang="ru-RU" sz="1400" dirty="0" err="1" smtClean="0">
                <a:latin typeface="+mn-lt"/>
              </a:rPr>
              <a:t>коворкинг</a:t>
            </a:r>
            <a:r>
              <a:rPr lang="ru-RU" sz="1400" dirty="0" smtClean="0">
                <a:latin typeface="+mn-lt"/>
              </a:rPr>
              <a:t>-территории в ЦДБ области и</a:t>
            </a:r>
          </a:p>
          <a:p>
            <a:r>
              <a:rPr lang="ru-RU" sz="1400" dirty="0" smtClean="0">
                <a:latin typeface="+mn-lt"/>
              </a:rPr>
              <a:t>БГДБ «А.А. </a:t>
            </a:r>
            <a:r>
              <a:rPr lang="ru-RU" sz="1400" dirty="0" err="1" smtClean="0">
                <a:latin typeface="+mn-lt"/>
              </a:rPr>
              <a:t>Лиханова</a:t>
            </a:r>
            <a:r>
              <a:rPr lang="ru-RU" sz="1400" dirty="0" smtClean="0">
                <a:latin typeface="+mn-lt"/>
              </a:rPr>
              <a:t>».</a:t>
            </a:r>
            <a:endParaRPr lang="en-US" sz="1400" dirty="0">
              <a:latin typeface="+mn-lt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09B0441D-77BF-4A72-BE16-78C8BAF2987C}"/>
              </a:ext>
            </a:extLst>
          </p:cNvPr>
          <p:cNvSpPr txBox="1"/>
          <p:nvPr/>
        </p:nvSpPr>
        <p:spPr>
          <a:xfrm>
            <a:off x="450465" y="2108582"/>
            <a:ext cx="2680406" cy="1384995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marL="171450" indent="-171450" algn="just">
              <a:buFontTx/>
              <a:buChar char="-"/>
            </a:pPr>
            <a:r>
              <a:rPr lang="ru-RU" sz="1400" dirty="0" smtClean="0">
                <a:latin typeface="+mn-lt"/>
              </a:rPr>
              <a:t>Издан сборник методических материалов по внедрению проекта;</a:t>
            </a:r>
          </a:p>
          <a:p>
            <a:pPr marL="171450" indent="-171450" algn="just">
              <a:buFontTx/>
              <a:buChar char="-"/>
            </a:pPr>
            <a:r>
              <a:rPr lang="ru-RU" sz="1400" dirty="0" smtClean="0">
                <a:latin typeface="+mn-lt"/>
              </a:rPr>
              <a:t>Разработан библиографический список книг для чтения с детьми по проекту</a:t>
            </a:r>
            <a:endParaRPr lang="en-US" sz="1400" dirty="0">
              <a:latin typeface="+mn-lt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6086828" y="1182839"/>
            <a:ext cx="2880320" cy="2738958"/>
            <a:chOff x="7464152" y="1023191"/>
            <a:chExt cx="3002833" cy="2771569"/>
          </a:xfrm>
        </p:grpSpPr>
        <p:grpSp>
          <p:nvGrpSpPr>
            <p:cNvPr id="50" name="Group 82">
              <a:extLst>
                <a:ext uri="{FF2B5EF4-FFF2-40B4-BE49-F238E27FC236}">
                  <a16:creationId xmlns:a16="http://schemas.microsoft.com/office/drawing/2014/main" xmlns="" id="{8F94D4C9-2046-4073-A3A9-3235517EAAF3}"/>
                </a:ext>
              </a:extLst>
            </p:cNvPr>
            <p:cNvGrpSpPr/>
            <p:nvPr/>
          </p:nvGrpSpPr>
          <p:grpSpPr>
            <a:xfrm>
              <a:off x="7464152" y="1398648"/>
              <a:ext cx="381000" cy="2396112"/>
              <a:chOff x="1470660" y="1398648"/>
              <a:chExt cx="381000" cy="2396112"/>
            </a:xfrm>
          </p:grpSpPr>
          <p:sp>
            <p:nvSpPr>
              <p:cNvPr id="51" name="Teardrop 83">
                <a:extLst>
                  <a:ext uri="{FF2B5EF4-FFF2-40B4-BE49-F238E27FC236}">
                    <a16:creationId xmlns:a16="http://schemas.microsoft.com/office/drawing/2014/main" xmlns="" id="{40D7A4B2-7564-41A9-AF4C-878613C47E17}"/>
                  </a:ext>
                </a:extLst>
              </p:cNvPr>
              <p:cNvSpPr/>
              <p:nvPr/>
            </p:nvSpPr>
            <p:spPr>
              <a:xfrm rot="18900000">
                <a:off x="1470660" y="3413760"/>
                <a:ext cx="381000" cy="381000"/>
              </a:xfrm>
              <a:prstGeom prst="teardrop">
                <a:avLst>
                  <a:gd name="adj" fmla="val 200000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3" name="Straight Connector 85">
                <a:extLst>
                  <a:ext uri="{FF2B5EF4-FFF2-40B4-BE49-F238E27FC236}">
                    <a16:creationId xmlns:a16="http://schemas.microsoft.com/office/drawing/2014/main" xmlns="" id="{0165C08C-8619-4E76-BDDC-C79668C9B309}"/>
                  </a:ext>
                </a:extLst>
              </p:cNvPr>
              <p:cNvCxnSpPr/>
              <p:nvPr/>
            </p:nvCxnSpPr>
            <p:spPr>
              <a:xfrm flipV="1">
                <a:off x="1661160" y="1398648"/>
                <a:ext cx="0" cy="2396112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5" name="Arrow: Pentagon 80">
              <a:extLst>
                <a:ext uri="{FF2B5EF4-FFF2-40B4-BE49-F238E27FC236}">
                  <a16:creationId xmlns:a16="http://schemas.microsoft.com/office/drawing/2014/main" xmlns="" id="{BAC12B28-12D8-4530-952C-75E49007EEE8}"/>
                </a:ext>
              </a:extLst>
            </p:cNvPr>
            <p:cNvSpPr/>
            <p:nvPr/>
          </p:nvSpPr>
          <p:spPr>
            <a:xfrm>
              <a:off x="7650288" y="1023191"/>
              <a:ext cx="2816697" cy="885777"/>
            </a:xfrm>
            <a:prstGeom prst="homePlat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cap="all" dirty="0" smtClean="0"/>
                <a:t>Библиотечный</a:t>
              </a:r>
            </a:p>
            <a:p>
              <a:pPr algn="ctr"/>
              <a:r>
                <a:rPr lang="ru-RU" sz="1600" b="1" cap="all" dirty="0" smtClean="0"/>
                <a:t>коворкинг</a:t>
              </a:r>
              <a:endParaRPr lang="en-US" sz="1600" b="1" cap="all" dirty="0"/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609594" y="3606387"/>
            <a:ext cx="2866602" cy="2774941"/>
            <a:chOff x="634559" y="3473630"/>
            <a:chExt cx="2866602" cy="2774941"/>
          </a:xfrm>
        </p:grpSpPr>
        <p:sp>
          <p:nvSpPr>
            <p:cNvPr id="54" name="Teardrop 92">
              <a:extLst>
                <a:ext uri="{FF2B5EF4-FFF2-40B4-BE49-F238E27FC236}">
                  <a16:creationId xmlns:a16="http://schemas.microsoft.com/office/drawing/2014/main" xmlns="" id="{C11AC9DC-0D24-4CB5-AB04-720A7992EF42}"/>
                </a:ext>
              </a:extLst>
            </p:cNvPr>
            <p:cNvSpPr/>
            <p:nvPr/>
          </p:nvSpPr>
          <p:spPr>
            <a:xfrm rot="2700000" flipV="1">
              <a:off x="628999" y="3479190"/>
              <a:ext cx="376517" cy="365397"/>
            </a:xfrm>
            <a:prstGeom prst="teardrop">
              <a:avLst>
                <a:gd name="adj" fmla="val 20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7" name="Straight Connector 94">
              <a:extLst>
                <a:ext uri="{FF2B5EF4-FFF2-40B4-BE49-F238E27FC236}">
                  <a16:creationId xmlns:a16="http://schemas.microsoft.com/office/drawing/2014/main" xmlns="" id="{AF0203B2-31A5-4354-9F8F-1A558C355F3E}"/>
                </a:ext>
              </a:extLst>
            </p:cNvPr>
            <p:cNvCxnSpPr/>
            <p:nvPr/>
          </p:nvCxnSpPr>
          <p:spPr>
            <a:xfrm>
              <a:off x="820268" y="3830272"/>
              <a:ext cx="0" cy="2367539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xmlns="" id="{47F9A863-26BD-4A15-BC6F-E3E3BF36A00B}"/>
                </a:ext>
              </a:extLst>
            </p:cNvPr>
            <p:cNvSpPr txBox="1"/>
            <p:nvPr/>
          </p:nvSpPr>
          <p:spPr>
            <a:xfrm>
              <a:off x="866756" y="3929281"/>
              <a:ext cx="2634405" cy="1384995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ru-RU" sz="1400" dirty="0" smtClean="0">
                  <a:latin typeface="+mn-lt"/>
                </a:rPr>
                <a:t>- Создана группа </a:t>
              </a:r>
              <a:r>
                <a:rPr lang="en-US" sz="1400" dirty="0" smtClean="0">
                  <a:latin typeface="+mn-lt"/>
                </a:rPr>
                <a:t> #</a:t>
              </a:r>
              <a:r>
                <a:rPr lang="ru-RU" sz="1400" dirty="0" smtClean="0">
                  <a:latin typeface="+mn-lt"/>
                </a:rPr>
                <a:t>Читающий Папа в </a:t>
              </a:r>
              <a:r>
                <a:rPr lang="ru-RU" sz="1400" dirty="0" err="1" smtClean="0">
                  <a:latin typeface="+mn-lt"/>
                </a:rPr>
                <a:t>соцсети</a:t>
              </a:r>
              <a:r>
                <a:rPr lang="ru-RU" sz="1400" dirty="0" smtClean="0">
                  <a:latin typeface="+mn-lt"/>
                </a:rPr>
                <a:t> </a:t>
              </a:r>
              <a:r>
                <a:rPr lang="ru-RU" sz="1400" dirty="0" err="1" smtClean="0">
                  <a:latin typeface="+mn-lt"/>
                </a:rPr>
                <a:t>Вконтакте</a:t>
              </a:r>
              <a:r>
                <a:rPr lang="ru-RU" sz="1400" dirty="0" smtClean="0">
                  <a:latin typeface="+mn-lt"/>
                </a:rPr>
                <a:t>;</a:t>
              </a:r>
            </a:p>
            <a:p>
              <a:pPr algn="just"/>
              <a:r>
                <a:rPr lang="ru-RU" sz="1400" dirty="0" smtClean="0">
                  <a:latin typeface="+mn-lt"/>
                </a:rPr>
                <a:t>- Организовано видео-интервью </a:t>
              </a:r>
              <a:r>
                <a:rPr lang="ru-RU" sz="1400" dirty="0">
                  <a:latin typeface="+mn-lt"/>
                </a:rPr>
                <a:t>«Слово папы о книге и чтении</a:t>
              </a:r>
              <a:r>
                <a:rPr lang="ru-RU" sz="1400" dirty="0" smtClean="0">
                  <a:latin typeface="+mn-lt"/>
                </a:rPr>
                <a:t>»;</a:t>
              </a:r>
            </a:p>
            <a:p>
              <a:pPr algn="just"/>
              <a:r>
                <a:rPr lang="ru-RU" sz="1400" dirty="0" smtClean="0">
                  <a:latin typeface="+mn-lt"/>
                </a:rPr>
                <a:t>- Создана база данных</a:t>
              </a:r>
            </a:p>
            <a:p>
              <a:pPr algn="just"/>
              <a:r>
                <a:rPr lang="ru-RU" sz="1400" dirty="0" smtClean="0">
                  <a:latin typeface="+mn-lt"/>
                </a:rPr>
                <a:t>«ПАПАТЕКА»</a:t>
              </a:r>
              <a:endParaRPr lang="en-US" sz="1400" dirty="0">
                <a:latin typeface="+mn-lt"/>
              </a:endParaRPr>
            </a:p>
          </p:txBody>
        </p:sp>
        <p:sp>
          <p:nvSpPr>
            <p:cNvPr id="46" name="Arrow: Pentagon 80">
              <a:extLst>
                <a:ext uri="{FF2B5EF4-FFF2-40B4-BE49-F238E27FC236}">
                  <a16:creationId xmlns:a16="http://schemas.microsoft.com/office/drawing/2014/main" xmlns="" id="{BAC12B28-12D8-4530-952C-75E49007EEE8}"/>
                </a:ext>
              </a:extLst>
            </p:cNvPr>
            <p:cNvSpPr/>
            <p:nvPr/>
          </p:nvSpPr>
          <p:spPr>
            <a:xfrm>
              <a:off x="819451" y="5373216"/>
              <a:ext cx="2556037" cy="875355"/>
            </a:xfrm>
            <a:prstGeom prst="homePlate">
              <a:avLst/>
            </a:prstGeom>
            <a:solidFill>
              <a:srgbClr val="ED7D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cap="all" dirty="0" err="1">
                  <a:solidFill>
                    <a:schemeClr val="bg1"/>
                  </a:solidFill>
                  <a:latin typeface="Calibri" panose="020F0502020204030204" pitchFamily="34" charset="0"/>
                </a:rPr>
                <a:t>Цифровизация</a:t>
              </a:r>
              <a:r>
                <a:rPr lang="ru-RU" sz="1600" b="1" cap="all" dirty="0">
                  <a:solidFill>
                    <a:schemeClr val="bg1"/>
                  </a:solidFill>
                  <a:latin typeface="Calibri" panose="020F0502020204030204" pitchFamily="34" charset="0"/>
                </a:rPr>
                <a:t>  хода и результатов проекта</a:t>
              </a:r>
              <a:endParaRPr lang="ru-RU" sz="1600" cap="all" dirty="0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6518876" y="3628200"/>
            <a:ext cx="2732903" cy="2753128"/>
            <a:chOff x="6945087" y="3495443"/>
            <a:chExt cx="2732903" cy="2753128"/>
          </a:xfrm>
        </p:grpSpPr>
        <p:sp>
          <p:nvSpPr>
            <p:cNvPr id="58" name="Teardrop 89">
              <a:extLst>
                <a:ext uri="{FF2B5EF4-FFF2-40B4-BE49-F238E27FC236}">
                  <a16:creationId xmlns:a16="http://schemas.microsoft.com/office/drawing/2014/main" xmlns="" id="{FBA403EE-35F4-4850-AC50-E6898C83F050}"/>
                </a:ext>
              </a:extLst>
            </p:cNvPr>
            <p:cNvSpPr/>
            <p:nvPr/>
          </p:nvSpPr>
          <p:spPr>
            <a:xfrm rot="2700000" flipV="1">
              <a:off x="6950588" y="3489942"/>
              <a:ext cx="365456" cy="376457"/>
            </a:xfrm>
            <a:prstGeom prst="teardrop">
              <a:avLst>
                <a:gd name="adj" fmla="val 20000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xmlns="" id="{4FB59A19-5E3E-44E7-B3DB-BA5439D7EA69}"/>
                </a:ext>
              </a:extLst>
            </p:cNvPr>
            <p:cNvSpPr txBox="1"/>
            <p:nvPr/>
          </p:nvSpPr>
          <p:spPr>
            <a:xfrm>
              <a:off x="7265416" y="4065918"/>
              <a:ext cx="2269110" cy="1169551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r>
                <a:rPr lang="ru-RU" sz="1400" dirty="0" smtClean="0">
                  <a:latin typeface="+mn-lt"/>
                </a:rPr>
                <a:t>- Проведена церемония </a:t>
              </a:r>
              <a:r>
                <a:rPr lang="ru-RU" sz="1400" dirty="0">
                  <a:latin typeface="+mn-lt"/>
                </a:rPr>
                <a:t>награждения лучших читающих пап муниципальных </a:t>
              </a:r>
              <a:r>
                <a:rPr lang="ru-RU" sz="1400" dirty="0" smtClean="0">
                  <a:latin typeface="+mn-lt"/>
                </a:rPr>
                <a:t>районов  </a:t>
              </a:r>
            </a:p>
            <a:p>
              <a:r>
                <a:rPr lang="ru-RU" sz="1400" dirty="0" smtClean="0">
                  <a:latin typeface="+mn-lt"/>
                </a:rPr>
                <a:t>и </a:t>
              </a:r>
              <a:r>
                <a:rPr lang="ru-RU" sz="1400" dirty="0">
                  <a:latin typeface="+mn-lt"/>
                </a:rPr>
                <a:t>городских </a:t>
              </a:r>
              <a:r>
                <a:rPr lang="ru-RU" sz="1400" dirty="0" smtClean="0">
                  <a:latin typeface="+mn-lt"/>
                </a:rPr>
                <a:t>округов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endParaRPr>
            </a:p>
          </p:txBody>
        </p:sp>
        <p:sp>
          <p:nvSpPr>
            <p:cNvPr id="47" name="Arrow: Pentagon 80">
              <a:extLst>
                <a:ext uri="{FF2B5EF4-FFF2-40B4-BE49-F238E27FC236}">
                  <a16:creationId xmlns:a16="http://schemas.microsoft.com/office/drawing/2014/main" xmlns="" id="{BAC12B28-12D8-4530-952C-75E49007EEE8}"/>
                </a:ext>
              </a:extLst>
            </p:cNvPr>
            <p:cNvSpPr/>
            <p:nvPr/>
          </p:nvSpPr>
          <p:spPr>
            <a:xfrm>
              <a:off x="7121953" y="5373216"/>
              <a:ext cx="2556037" cy="875355"/>
            </a:xfrm>
            <a:prstGeom prst="homePlate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cap="all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Библиотечная площадка на Форуме отцов</a:t>
              </a:r>
              <a:endParaRPr lang="ru-RU" sz="1600" cap="all" dirty="0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</p:grpSp>
      <p:cxnSp>
        <p:nvCxnSpPr>
          <p:cNvPr id="60" name="Straight Connector 91">
            <a:extLst>
              <a:ext uri="{FF2B5EF4-FFF2-40B4-BE49-F238E27FC236}">
                <a16:creationId xmlns:a16="http://schemas.microsoft.com/office/drawing/2014/main" xmlns="" id="{1D144BB8-5F06-4D3F-BBCA-69E1B819E69E}"/>
              </a:ext>
            </a:extLst>
          </p:cNvPr>
          <p:cNvCxnSpPr/>
          <p:nvPr/>
        </p:nvCxnSpPr>
        <p:spPr>
          <a:xfrm>
            <a:off x="6693456" y="3963029"/>
            <a:ext cx="0" cy="2367539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ardrop 89">
            <a:extLst>
              <a:ext uri="{FF2B5EF4-FFF2-40B4-BE49-F238E27FC236}">
                <a16:creationId xmlns:a16="http://schemas.microsoft.com/office/drawing/2014/main" xmlns="" id="{FBA403EE-35F4-4850-AC50-E6898C83F050}"/>
              </a:ext>
            </a:extLst>
          </p:cNvPr>
          <p:cNvSpPr/>
          <p:nvPr/>
        </p:nvSpPr>
        <p:spPr>
          <a:xfrm rot="2700000" flipV="1">
            <a:off x="3705004" y="3549635"/>
            <a:ext cx="376517" cy="365397"/>
          </a:xfrm>
          <a:prstGeom prst="teardrop">
            <a:avLst>
              <a:gd name="adj" fmla="val 200000"/>
            </a:avLst>
          </a:prstGeom>
          <a:solidFill>
            <a:srgbClr val="DF51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91">
            <a:extLst>
              <a:ext uri="{FF2B5EF4-FFF2-40B4-BE49-F238E27FC236}">
                <a16:creationId xmlns:a16="http://schemas.microsoft.com/office/drawing/2014/main" xmlns="" id="{1D144BB8-5F06-4D3F-BBCA-69E1B819E69E}"/>
              </a:ext>
            </a:extLst>
          </p:cNvPr>
          <p:cNvCxnSpPr/>
          <p:nvPr/>
        </p:nvCxnSpPr>
        <p:spPr>
          <a:xfrm>
            <a:off x="3900268" y="3592832"/>
            <a:ext cx="0" cy="2367539"/>
          </a:xfrm>
          <a:prstGeom prst="line">
            <a:avLst/>
          </a:prstGeom>
          <a:ln>
            <a:solidFill>
              <a:srgbClr val="DF51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Arrow: Pentagon 80">
            <a:extLst>
              <a:ext uri="{FF2B5EF4-FFF2-40B4-BE49-F238E27FC236}">
                <a16:creationId xmlns:a16="http://schemas.microsoft.com/office/drawing/2014/main" xmlns="" id="{BAC12B28-12D8-4530-952C-75E49007EEE8}"/>
              </a:ext>
            </a:extLst>
          </p:cNvPr>
          <p:cNvSpPr/>
          <p:nvPr/>
        </p:nvSpPr>
        <p:spPr>
          <a:xfrm>
            <a:off x="3900267" y="5504326"/>
            <a:ext cx="2474593" cy="875355"/>
          </a:xfrm>
          <a:prstGeom prst="homePlate">
            <a:avLst/>
          </a:prstGeom>
          <a:solidFill>
            <a:srgbClr val="DF51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cap="all" dirty="0">
                <a:solidFill>
                  <a:schemeClr val="bg1"/>
                </a:solidFill>
                <a:latin typeface="Calibri" panose="020F0502020204030204" pitchFamily="34" charset="0"/>
              </a:rPr>
              <a:t>PR</a:t>
            </a:r>
            <a:r>
              <a:rPr lang="ru-RU" sz="1600" b="1" cap="all" dirty="0">
                <a:solidFill>
                  <a:schemeClr val="bg1"/>
                </a:solidFill>
                <a:latin typeface="Calibri" panose="020F0502020204030204" pitchFamily="34" charset="0"/>
              </a:rPr>
              <a:t>-кампания по продвижению проекта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4FB59A19-5E3E-44E7-B3DB-BA5439D7EA69}"/>
              </a:ext>
            </a:extLst>
          </p:cNvPr>
          <p:cNvSpPr txBox="1"/>
          <p:nvPr/>
        </p:nvSpPr>
        <p:spPr>
          <a:xfrm>
            <a:off x="3974009" y="4146649"/>
            <a:ext cx="2654790" cy="1546577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r>
              <a:rPr lang="ru-RU" sz="1350" dirty="0" smtClean="0">
                <a:latin typeface="+mn-lt"/>
              </a:rPr>
              <a:t>- Проведена областная </a:t>
            </a:r>
            <a:r>
              <a:rPr lang="en-US" sz="1350" dirty="0" smtClean="0">
                <a:latin typeface="+mn-lt"/>
              </a:rPr>
              <a:t>PR-</a:t>
            </a:r>
            <a:r>
              <a:rPr lang="ru-RU" sz="1350" dirty="0" smtClean="0">
                <a:latin typeface="+mn-lt"/>
              </a:rPr>
              <a:t>акция </a:t>
            </a:r>
            <a:r>
              <a:rPr lang="ru-RU" sz="1350" dirty="0">
                <a:latin typeface="+mn-lt"/>
              </a:rPr>
              <a:t>«Приведи папу в библиотеку</a:t>
            </a:r>
            <a:r>
              <a:rPr lang="ru-RU" sz="1350" dirty="0" smtClean="0">
                <a:latin typeface="+mn-lt"/>
              </a:rPr>
              <a:t>!»;</a:t>
            </a:r>
          </a:p>
          <a:p>
            <a:r>
              <a:rPr lang="ru-RU" sz="1350" dirty="0" smtClean="0">
                <a:latin typeface="+mn-lt"/>
              </a:rPr>
              <a:t>- Издан дневник чтения;</a:t>
            </a:r>
          </a:p>
          <a:p>
            <a:r>
              <a:rPr lang="ru-RU" sz="1350" dirty="0" smtClean="0">
                <a:latin typeface="+mn-lt"/>
              </a:rPr>
              <a:t>- Опубликованы видеорепортажи о </a:t>
            </a:r>
            <a:r>
              <a:rPr lang="ru-RU" sz="1350" dirty="0">
                <a:latin typeface="+mn-lt"/>
              </a:rPr>
              <a:t>реализации проекта  </a:t>
            </a:r>
            <a:r>
              <a:rPr lang="ru-RU" sz="1350" dirty="0" smtClean="0">
                <a:latin typeface="+mn-lt"/>
              </a:rPr>
              <a:t>в областных СМИ и в социальных сетях</a:t>
            </a:r>
            <a:endParaRPr lang="ru-RU" sz="1350" dirty="0">
              <a:latin typeface="+mn-lt"/>
            </a:endParaRPr>
          </a:p>
          <a:p>
            <a:pPr marL="285750" indent="-285750">
              <a:buFontTx/>
              <a:buChar char="-"/>
            </a:pPr>
            <a:endParaRPr lang="en-US" sz="135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9408368" y="1844824"/>
            <a:ext cx="0" cy="3848402"/>
          </a:xfrm>
          <a:prstGeom prst="line">
            <a:avLst/>
          </a:prstGeom>
          <a:ln w="19050">
            <a:solidFill>
              <a:srgbClr val="AF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 flipH="1">
            <a:off x="9408368" y="1844824"/>
            <a:ext cx="181024" cy="0"/>
          </a:xfrm>
          <a:prstGeom prst="line">
            <a:avLst/>
          </a:prstGeom>
          <a:ln w="19050">
            <a:solidFill>
              <a:srgbClr val="AF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Группа 25"/>
          <p:cNvGrpSpPr/>
          <p:nvPr/>
        </p:nvGrpSpPr>
        <p:grpSpPr>
          <a:xfrm>
            <a:off x="9507484" y="1373184"/>
            <a:ext cx="2465067" cy="4533651"/>
            <a:chOff x="9507484" y="1373184"/>
            <a:chExt cx="2465067" cy="4533651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9507484" y="1373184"/>
              <a:ext cx="2465067" cy="138672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xmlns="" id="{09B0441D-77BF-4A72-BE16-78C8BAF2987C}"/>
                </a:ext>
              </a:extLst>
            </p:cNvPr>
            <p:cNvSpPr txBox="1"/>
            <p:nvPr/>
          </p:nvSpPr>
          <p:spPr>
            <a:xfrm>
              <a:off x="9595418" y="4829617"/>
              <a:ext cx="2324862" cy="1077218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+mn-lt"/>
                </a:rPr>
                <a:t> </a:t>
              </a:r>
              <a:r>
                <a:rPr lang="ru-RU" sz="1600" dirty="0" smtClean="0">
                  <a:solidFill>
                    <a:schemeClr val="bg1"/>
                  </a:solidFill>
                  <a:latin typeface="+mn-lt"/>
                </a:rPr>
                <a:t>В библиотечных мероприятиях приняло участие не менее </a:t>
              </a:r>
            </a:p>
            <a:p>
              <a:pPr algn="ctr"/>
              <a:r>
                <a:rPr lang="ru-RU" sz="1600" dirty="0" smtClean="0">
                  <a:solidFill>
                    <a:schemeClr val="bg1"/>
                  </a:solidFill>
                  <a:latin typeface="+mn-lt"/>
                </a:rPr>
                <a:t>1500 человек</a:t>
              </a:r>
              <a:endParaRPr lang="en-US" sz="1600" dirty="0">
                <a:solidFill>
                  <a:schemeClr val="bg1"/>
                </a:solidFill>
                <a:latin typeface="+mn-lt"/>
              </a:endParaRPr>
            </a:p>
          </p:txBody>
        </p:sp>
      </p:grpSp>
      <p:cxnSp>
        <p:nvCxnSpPr>
          <p:cNvPr id="76" name="Прямая соединительная линия 75"/>
          <p:cNvCxnSpPr/>
          <p:nvPr/>
        </p:nvCxnSpPr>
        <p:spPr>
          <a:xfrm flipH="1">
            <a:off x="9403788" y="3732333"/>
            <a:ext cx="181024" cy="0"/>
          </a:xfrm>
          <a:prstGeom prst="line">
            <a:avLst/>
          </a:prstGeom>
          <a:ln w="19050">
            <a:solidFill>
              <a:srgbClr val="AF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Прямоугольник 61"/>
          <p:cNvSpPr/>
          <p:nvPr/>
        </p:nvSpPr>
        <p:spPr>
          <a:xfrm>
            <a:off x="9504943" y="3035502"/>
            <a:ext cx="2465067" cy="138672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xmlns="" id="{09B0441D-77BF-4A72-BE16-78C8BAF2987C}"/>
              </a:ext>
            </a:extLst>
          </p:cNvPr>
          <p:cNvSpPr txBox="1"/>
          <p:nvPr/>
        </p:nvSpPr>
        <p:spPr>
          <a:xfrm>
            <a:off x="9488077" y="1389304"/>
            <a:ext cx="2520216" cy="1300356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algn="ctr"/>
            <a:r>
              <a:rPr lang="ru-RU" sz="1570" dirty="0" smtClean="0">
                <a:solidFill>
                  <a:schemeClr val="bg1"/>
                </a:solidFill>
                <a:latin typeface="+mn-lt"/>
              </a:rPr>
              <a:t>Разработаны муниципальные программы реализации проекта, в работе задействованы </a:t>
            </a:r>
          </a:p>
          <a:p>
            <a:pPr algn="ctr"/>
            <a:r>
              <a:rPr lang="ru-RU" sz="1570" dirty="0" smtClean="0">
                <a:solidFill>
                  <a:schemeClr val="bg1"/>
                </a:solidFill>
                <a:latin typeface="+mn-lt"/>
              </a:rPr>
              <a:t>не менее 500 отцов</a:t>
            </a:r>
            <a:endParaRPr lang="en-US" sz="157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xmlns="" id="{09B0441D-77BF-4A72-BE16-78C8BAF2987C}"/>
              </a:ext>
            </a:extLst>
          </p:cNvPr>
          <p:cNvSpPr txBox="1"/>
          <p:nvPr/>
        </p:nvSpPr>
        <p:spPr>
          <a:xfrm>
            <a:off x="9551430" y="3166166"/>
            <a:ext cx="2324862" cy="1077218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+mn-lt"/>
              </a:rPr>
              <a:t>Посещаемость библиотечных событий </a:t>
            </a:r>
            <a:r>
              <a:rPr lang="ru-RU" sz="1600" dirty="0" smtClean="0">
                <a:solidFill>
                  <a:schemeClr val="bg1"/>
                </a:solidFill>
                <a:latin typeface="+mn-lt"/>
              </a:rPr>
              <a:t>увеличилась на не </a:t>
            </a:r>
            <a:r>
              <a:rPr lang="ru-RU" sz="1600" dirty="0">
                <a:solidFill>
                  <a:schemeClr val="bg1"/>
                </a:solidFill>
                <a:latin typeface="+mn-lt"/>
              </a:rPr>
              <a:t>менее чем </a:t>
            </a:r>
            <a:r>
              <a:rPr lang="ru-RU" sz="1600" dirty="0" smtClean="0">
                <a:solidFill>
                  <a:schemeClr val="bg1"/>
                </a:solidFill>
                <a:latin typeface="+mn-lt"/>
              </a:rPr>
              <a:t>5000</a:t>
            </a:r>
            <a:endParaRPr lang="en-US" sz="1600" dirty="0">
              <a:solidFill>
                <a:schemeClr val="bg1"/>
              </a:solidFill>
              <a:latin typeface="+mn-lt"/>
            </a:endParaRPr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 flipH="1">
            <a:off x="9409902" y="5693226"/>
            <a:ext cx="105750" cy="0"/>
          </a:xfrm>
          <a:prstGeom prst="line">
            <a:avLst/>
          </a:prstGeom>
          <a:ln w="19050">
            <a:solidFill>
              <a:srgbClr val="AF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537951" y="6504298"/>
            <a:ext cx="654049" cy="285750"/>
          </a:xfrm>
        </p:spPr>
        <p:txBody>
          <a:bodyPr/>
          <a:lstStyle/>
          <a:p>
            <a:pPr algn="ctr">
              <a:defRPr/>
            </a:pP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7</a:t>
            </a:r>
            <a:endParaRPr lang="ru-RU" sz="1400" b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66532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58" y="-15794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0" y="908720"/>
            <a:ext cx="12192000" cy="457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ln>
                <a:solidFill>
                  <a:schemeClr val="accent1"/>
                </a:solidFill>
              </a:ln>
              <a:solidFill>
                <a:schemeClr val="tx2"/>
              </a:solidFill>
            </a:endParaRPr>
          </a:p>
        </p:txBody>
      </p:sp>
      <p:sp>
        <p:nvSpPr>
          <p:cNvPr id="43" name="Заголовок 1">
            <a:extLst>
              <a:ext uri="{FF2B5EF4-FFF2-40B4-BE49-F238E27FC236}">
                <a16:creationId xmlns="" xmlns:a16="http://schemas.microsoft.com/office/drawing/2014/main" id="{9BB50234-C8D5-4605-B7F0-ED36C140047B}"/>
              </a:ext>
            </a:extLst>
          </p:cNvPr>
          <p:cNvSpPr txBox="1">
            <a:spLocks/>
          </p:cNvSpPr>
          <p:nvPr/>
        </p:nvSpPr>
        <p:spPr>
          <a:xfrm>
            <a:off x="556089" y="188640"/>
            <a:ext cx="8686800" cy="8382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pPr>
              <a:defRPr/>
            </a:pPr>
            <a:r>
              <a:rPr lang="ru-RU" sz="2000" dirty="0" smtClean="0">
                <a:latin typeface="Calibri" panose="020F0502020204030204" pitchFamily="34" charset="0"/>
              </a:rPr>
              <a:t>Введение в предметную область</a:t>
            </a:r>
            <a:br>
              <a:rPr lang="ru-RU" sz="2000" dirty="0" smtClean="0">
                <a:latin typeface="Calibri" panose="020F0502020204030204" pitchFamily="34" charset="0"/>
              </a:rPr>
            </a:br>
            <a:r>
              <a:rPr lang="ru-RU" sz="2000" dirty="0" smtClean="0">
                <a:latin typeface="Calibri" panose="020F0502020204030204" pitchFamily="34" charset="0"/>
              </a:rPr>
              <a:t>(описание ситуации «как будет»)</a:t>
            </a:r>
            <a:br>
              <a:rPr lang="ru-RU" sz="2000" dirty="0" smtClean="0">
                <a:latin typeface="Calibri" panose="020F0502020204030204" pitchFamily="34" charset="0"/>
              </a:rPr>
            </a:br>
            <a:endParaRPr lang="ru-RU" sz="2000" dirty="0">
              <a:latin typeface="Calibri" panose="020F0502020204030204" pitchFamily="34" charset="0"/>
            </a:endParaRPr>
          </a:p>
        </p:txBody>
      </p:sp>
      <p:sp>
        <p:nvSpPr>
          <p:cNvPr id="24" name="Подзаголовок 2"/>
          <p:cNvSpPr txBox="1">
            <a:spLocks/>
          </p:cNvSpPr>
          <p:nvPr/>
        </p:nvSpPr>
        <p:spPr>
          <a:xfrm>
            <a:off x="521419" y="3478530"/>
            <a:ext cx="3957576" cy="628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</a:pPr>
            <a:endParaRPr lang="ru-RU" sz="1400" dirty="0"/>
          </a:p>
        </p:txBody>
      </p:sp>
      <p:sp>
        <p:nvSpPr>
          <p:cNvPr id="27" name="Arrow: Pentagon 6">
            <a:extLst>
              <a:ext uri="{FF2B5EF4-FFF2-40B4-BE49-F238E27FC236}">
                <a16:creationId xmlns:a16="http://schemas.microsoft.com/office/drawing/2014/main" xmlns="" id="{CA4DAD17-777F-4545-8955-0D78C554B13D}"/>
              </a:ext>
            </a:extLst>
          </p:cNvPr>
          <p:cNvSpPr/>
          <p:nvPr/>
        </p:nvSpPr>
        <p:spPr>
          <a:xfrm>
            <a:off x="759670" y="1142693"/>
            <a:ext cx="4904282" cy="432256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white"/>
                </a:solidFill>
              </a:rPr>
              <a:t>Информационное сопровождение проекта</a:t>
            </a:r>
            <a:endParaRPr lang="en-US" b="1" dirty="0"/>
          </a:p>
        </p:txBody>
      </p:sp>
      <p:sp>
        <p:nvSpPr>
          <p:cNvPr id="4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628253" y="6518999"/>
            <a:ext cx="536638" cy="285750"/>
          </a:xfrm>
        </p:spPr>
        <p:txBody>
          <a:bodyPr/>
          <a:lstStyle/>
          <a:p>
            <a:pPr algn="ctr">
              <a:defRPr/>
            </a:pP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8</a:t>
            </a:r>
            <a:endParaRPr lang="ru-RU" sz="1400" b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7" name="Hexagon 5">
            <a:extLst>
              <a:ext uri="{FF2B5EF4-FFF2-40B4-BE49-F238E27FC236}">
                <a16:creationId xmlns:a16="http://schemas.microsoft.com/office/drawing/2014/main" xmlns="" id="{EDB7510B-C1B4-449B-9F83-692EA29C7142}"/>
              </a:ext>
            </a:extLst>
          </p:cNvPr>
          <p:cNvSpPr/>
          <p:nvPr/>
        </p:nvSpPr>
        <p:spPr>
          <a:xfrm>
            <a:off x="3674335" y="4001389"/>
            <a:ext cx="1558082" cy="1343174"/>
          </a:xfrm>
          <a:prstGeom prst="hexagon">
            <a:avLst/>
          </a:prstGeom>
          <a:solidFill>
            <a:srgbClr val="007A7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8" name="Hexagon 10">
            <a:extLst>
              <a:ext uri="{FF2B5EF4-FFF2-40B4-BE49-F238E27FC236}">
                <a16:creationId xmlns:a16="http://schemas.microsoft.com/office/drawing/2014/main" xmlns="" id="{9391663F-9AD3-4A53-B96F-87F6E963D951}"/>
              </a:ext>
            </a:extLst>
          </p:cNvPr>
          <p:cNvSpPr/>
          <p:nvPr/>
        </p:nvSpPr>
        <p:spPr>
          <a:xfrm>
            <a:off x="4968806" y="4715536"/>
            <a:ext cx="1558082" cy="1343174"/>
          </a:xfrm>
          <a:prstGeom prst="hexagon">
            <a:avLst/>
          </a:prstGeom>
          <a:solidFill>
            <a:srgbClr val="074D6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9" name="Hexagon 11">
            <a:extLst>
              <a:ext uri="{FF2B5EF4-FFF2-40B4-BE49-F238E27FC236}">
                <a16:creationId xmlns:a16="http://schemas.microsoft.com/office/drawing/2014/main" xmlns="" id="{33A7C528-B573-4101-B062-1C1C2F419F83}"/>
              </a:ext>
            </a:extLst>
          </p:cNvPr>
          <p:cNvSpPr/>
          <p:nvPr/>
        </p:nvSpPr>
        <p:spPr>
          <a:xfrm>
            <a:off x="6263691" y="4018217"/>
            <a:ext cx="1558082" cy="1343174"/>
          </a:xfrm>
          <a:prstGeom prst="hexagon">
            <a:avLst/>
          </a:prstGeom>
          <a:solidFill>
            <a:srgbClr val="FCB41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0" name="Hexagon 12">
            <a:extLst>
              <a:ext uri="{FF2B5EF4-FFF2-40B4-BE49-F238E27FC236}">
                <a16:creationId xmlns:a16="http://schemas.microsoft.com/office/drawing/2014/main" xmlns="" id="{17779BD7-8C42-4029-9D94-229D252723E3}"/>
              </a:ext>
            </a:extLst>
          </p:cNvPr>
          <p:cNvSpPr/>
          <p:nvPr/>
        </p:nvSpPr>
        <p:spPr>
          <a:xfrm>
            <a:off x="3675991" y="2578909"/>
            <a:ext cx="1558082" cy="1343174"/>
          </a:xfrm>
          <a:prstGeom prst="hexagon">
            <a:avLst/>
          </a:prstGeom>
          <a:solidFill>
            <a:srgbClr val="C2C92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1" name="Hexagon 13">
            <a:extLst>
              <a:ext uri="{FF2B5EF4-FFF2-40B4-BE49-F238E27FC236}">
                <a16:creationId xmlns:a16="http://schemas.microsoft.com/office/drawing/2014/main" xmlns="" id="{FA8360C5-1B5F-4ECB-9E63-7B42369055FE}"/>
              </a:ext>
            </a:extLst>
          </p:cNvPr>
          <p:cNvSpPr/>
          <p:nvPr/>
        </p:nvSpPr>
        <p:spPr>
          <a:xfrm>
            <a:off x="4975956" y="1881370"/>
            <a:ext cx="1558082" cy="1343174"/>
          </a:xfrm>
          <a:prstGeom prst="hexagon">
            <a:avLst/>
          </a:prstGeom>
          <a:solidFill>
            <a:srgbClr val="42AFB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2" name="Hexagon 14">
            <a:extLst>
              <a:ext uri="{FF2B5EF4-FFF2-40B4-BE49-F238E27FC236}">
                <a16:creationId xmlns:a16="http://schemas.microsoft.com/office/drawing/2014/main" xmlns="" id="{D1F792DC-BC2E-44D8-9AB0-779E9AC7849D}"/>
              </a:ext>
            </a:extLst>
          </p:cNvPr>
          <p:cNvSpPr/>
          <p:nvPr/>
        </p:nvSpPr>
        <p:spPr>
          <a:xfrm>
            <a:off x="6261151" y="2599754"/>
            <a:ext cx="1558082" cy="1343174"/>
          </a:xfrm>
          <a:prstGeom prst="hexagon">
            <a:avLst/>
          </a:prstGeom>
          <a:solidFill>
            <a:srgbClr val="CB1B4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3" name="Прямоугольник 4"/>
          <p:cNvSpPr>
            <a:spLocks noChangeArrowheads="1"/>
          </p:cNvSpPr>
          <p:nvPr/>
        </p:nvSpPr>
        <p:spPr bwMode="auto">
          <a:xfrm>
            <a:off x="6638849" y="1908708"/>
            <a:ext cx="2827011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ctr" defTabSz="488950">
              <a:spcBef>
                <a:spcPct val="0"/>
              </a:spcBef>
              <a:spcAft>
                <a:spcPct val="35000"/>
              </a:spcAft>
              <a:buClr>
                <a:srgbClr val="DDDDDD"/>
              </a:buClr>
              <a:buFont typeface="Wingdings 2" pitchFamily="18" charset="2"/>
              <a:buNone/>
            </a:pPr>
            <a:r>
              <a:rPr lang="ru-RU" sz="1700" b="1" dirty="0">
                <a:latin typeface="Calibri" panose="020F0502020204030204" pitchFamily="34" charset="0"/>
              </a:rPr>
              <a:t>Размещение информации на сайте библиотеки</a:t>
            </a:r>
          </a:p>
        </p:txBody>
      </p:sp>
      <p:sp>
        <p:nvSpPr>
          <p:cNvPr id="94" name="Прямоугольник 4"/>
          <p:cNvSpPr>
            <a:spLocks noChangeArrowheads="1"/>
          </p:cNvSpPr>
          <p:nvPr/>
        </p:nvSpPr>
        <p:spPr bwMode="auto">
          <a:xfrm>
            <a:off x="1251736" y="2507466"/>
            <a:ext cx="2592288" cy="563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ctr" defTabSz="488950">
              <a:lnSpc>
                <a:spcPct val="90000"/>
              </a:lnSpc>
              <a:spcBef>
                <a:spcPct val="0"/>
              </a:spcBef>
              <a:buClr>
                <a:srgbClr val="DDDDDD"/>
              </a:buClr>
              <a:buFont typeface="Wingdings 2" pitchFamily="18" charset="2"/>
              <a:buNone/>
            </a:pPr>
            <a:r>
              <a:rPr lang="ru-RU" sz="1700" b="1" dirty="0">
                <a:latin typeface="Calibri" panose="020F0502020204030204" pitchFamily="34" charset="0"/>
              </a:rPr>
              <a:t>Взаимодействие с </a:t>
            </a:r>
          </a:p>
          <a:p>
            <a:pPr algn="ctr" defTabSz="488950">
              <a:lnSpc>
                <a:spcPct val="90000"/>
              </a:lnSpc>
              <a:spcBef>
                <a:spcPct val="0"/>
              </a:spcBef>
              <a:buClr>
                <a:srgbClr val="DDDDDD"/>
              </a:buClr>
              <a:buFont typeface="Wingdings 2" pitchFamily="18" charset="2"/>
              <a:buNone/>
            </a:pPr>
            <a:r>
              <a:rPr lang="ru-RU" sz="1700" b="1" dirty="0">
                <a:latin typeface="Calibri" panose="020F0502020204030204" pitchFamily="34" charset="0"/>
              </a:rPr>
              <a:t>теле-радио компаниями</a:t>
            </a:r>
          </a:p>
        </p:txBody>
      </p:sp>
      <p:sp>
        <p:nvSpPr>
          <p:cNvPr id="95" name="Прямоугольник 4"/>
          <p:cNvSpPr>
            <a:spLocks noChangeArrowheads="1"/>
          </p:cNvSpPr>
          <p:nvPr/>
        </p:nvSpPr>
        <p:spPr bwMode="auto">
          <a:xfrm>
            <a:off x="1264708" y="4778387"/>
            <a:ext cx="2729591" cy="79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DDDDDD"/>
              </a:buClr>
              <a:buFont typeface="Wingdings 2" pitchFamily="18" charset="2"/>
              <a:buNone/>
            </a:pPr>
            <a:r>
              <a:rPr lang="ru-RU" sz="1700" b="1" dirty="0">
                <a:latin typeface="Calibri" panose="020F0502020204030204" pitchFamily="34" charset="0"/>
              </a:rPr>
              <a:t>Взаимодействие с информационными интернет-агентствами</a:t>
            </a:r>
          </a:p>
        </p:txBody>
      </p:sp>
      <p:sp>
        <p:nvSpPr>
          <p:cNvPr id="96" name="Прямоугольник 4"/>
          <p:cNvSpPr>
            <a:spLocks noChangeArrowheads="1"/>
          </p:cNvSpPr>
          <p:nvPr/>
        </p:nvSpPr>
        <p:spPr bwMode="auto">
          <a:xfrm>
            <a:off x="6314654" y="5642791"/>
            <a:ext cx="3212188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ctr" defTabSz="444500">
              <a:spcBef>
                <a:spcPct val="0"/>
              </a:spcBef>
              <a:buClr>
                <a:srgbClr val="DDDDDD"/>
              </a:buClr>
              <a:buFont typeface="Wingdings 2" pitchFamily="18" charset="2"/>
              <a:buNone/>
            </a:pPr>
            <a:r>
              <a:rPr lang="ru-RU" sz="1700" b="1" dirty="0">
                <a:latin typeface="Calibri" panose="020F0502020204030204" pitchFamily="34" charset="0"/>
              </a:rPr>
              <a:t>Публикации в печатных СМИ</a:t>
            </a:r>
          </a:p>
        </p:txBody>
      </p:sp>
      <p:pic>
        <p:nvPicPr>
          <p:cNvPr id="97" name="Рисунок 96"/>
          <p:cNvPicPr>
            <a:picLocks noChangeAspect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3400" y="2162366"/>
            <a:ext cx="759203" cy="759203"/>
          </a:xfrm>
          <a:prstGeom prst="rect">
            <a:avLst/>
          </a:prstGeom>
        </p:spPr>
      </p:pic>
      <p:pic>
        <p:nvPicPr>
          <p:cNvPr id="98" name="Рисунок 9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4231" y="3152021"/>
            <a:ext cx="1327910" cy="150054"/>
          </a:xfrm>
          <a:prstGeom prst="rect">
            <a:avLst/>
          </a:prstGeom>
        </p:spPr>
      </p:pic>
      <p:pic>
        <p:nvPicPr>
          <p:cNvPr id="99" name="Рисунок 98"/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rgbClr val="FFFFF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4202" y="4174584"/>
            <a:ext cx="1114603" cy="1003143"/>
          </a:xfrm>
          <a:prstGeom prst="rect">
            <a:avLst/>
          </a:prstGeom>
        </p:spPr>
      </p:pic>
      <p:pic>
        <p:nvPicPr>
          <p:cNvPr id="100" name="Рисунок 99"/>
          <p:cNvPicPr>
            <a:picLocks noChangeAspect="1"/>
          </p:cNvPicPr>
          <p:nvPr/>
        </p:nvPicPr>
        <p:blipFill>
          <a:blip r:embed="rId7" cstate="print">
            <a:duotone>
              <a:srgbClr val="EEEEEE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4108" y="2720200"/>
            <a:ext cx="746253" cy="945254"/>
          </a:xfrm>
          <a:prstGeom prst="rect">
            <a:avLst/>
          </a:prstGeom>
        </p:spPr>
      </p:pic>
      <p:pic>
        <p:nvPicPr>
          <p:cNvPr id="101" name="Рисунок 10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9228" y="4112778"/>
            <a:ext cx="1644031" cy="1161097"/>
          </a:xfrm>
          <a:prstGeom prst="rect">
            <a:avLst/>
          </a:prstGeom>
        </p:spPr>
      </p:pic>
      <p:pic>
        <p:nvPicPr>
          <p:cNvPr id="102" name="Рисунок 101"/>
          <p:cNvPicPr>
            <a:picLocks noChangeAspect="1"/>
          </p:cNvPicPr>
          <p:nvPr/>
        </p:nvPicPr>
        <p:blipFill>
          <a:blip r:embed="rId9" cstate="print">
            <a:duotone>
              <a:srgbClr val="074D67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3779" y="5015689"/>
            <a:ext cx="1204087" cy="795816"/>
          </a:xfrm>
          <a:prstGeom prst="rect">
            <a:avLst/>
          </a:prstGeom>
        </p:spPr>
      </p:pic>
      <p:pic>
        <p:nvPicPr>
          <p:cNvPr id="103" name="Рисунок 10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9025" y="3388112"/>
            <a:ext cx="952500" cy="952500"/>
          </a:xfrm>
          <a:prstGeom prst="rect">
            <a:avLst/>
          </a:prstGeom>
        </p:spPr>
      </p:pic>
      <p:sp>
        <p:nvSpPr>
          <p:cNvPr id="104" name="Прямоугольник 4"/>
          <p:cNvSpPr>
            <a:spLocks noChangeArrowheads="1"/>
          </p:cNvSpPr>
          <p:nvPr/>
        </p:nvSpPr>
        <p:spPr bwMode="auto">
          <a:xfrm>
            <a:off x="4837697" y="4228504"/>
            <a:ext cx="18580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 typeface="Wingdings 2" pitchFamily="18" charset="2"/>
              <a:buNone/>
            </a:pPr>
            <a:r>
              <a:rPr lang="ru-RU" altLang="ru-RU" sz="1200" dirty="0" smtClean="0">
                <a:solidFill>
                  <a:srgbClr val="002060"/>
                </a:solidFill>
                <a:latin typeface="Franklin Gothic Book (Основной текст)"/>
              </a:rPr>
              <a:t>БИБЛИОТЕКА</a:t>
            </a:r>
            <a:endParaRPr lang="ru-RU" altLang="ru-RU" sz="1200" dirty="0">
              <a:solidFill>
                <a:srgbClr val="002060"/>
              </a:solidFill>
              <a:latin typeface="Franklin Gothic Book (Основной текст)"/>
            </a:endParaRPr>
          </a:p>
        </p:txBody>
      </p:sp>
      <p:sp>
        <p:nvSpPr>
          <p:cNvPr id="105" name="Прямоугольник 4"/>
          <p:cNvSpPr>
            <a:spLocks noChangeArrowheads="1"/>
          </p:cNvSpPr>
          <p:nvPr/>
        </p:nvSpPr>
        <p:spPr bwMode="auto">
          <a:xfrm>
            <a:off x="7920748" y="3004847"/>
            <a:ext cx="3863884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defTabSz="444500">
              <a:lnSpc>
                <a:spcPct val="90000"/>
              </a:lnSpc>
              <a:spcBef>
                <a:spcPct val="0"/>
              </a:spcBef>
              <a:buClr>
                <a:srgbClr val="DDDDDD"/>
              </a:buClr>
              <a:buFont typeface="Wingdings 2" pitchFamily="18" charset="2"/>
              <a:buNone/>
            </a:pPr>
            <a:r>
              <a:rPr lang="ru-RU" sz="1600" b="1" dirty="0">
                <a:latin typeface="Calibri" panose="020F0502020204030204" pitchFamily="34" charset="0"/>
              </a:rPr>
              <a:t>Продвижение </a:t>
            </a:r>
            <a:r>
              <a:rPr lang="ru-RU" sz="1600" b="1" dirty="0" smtClean="0">
                <a:latin typeface="Calibri" panose="020F0502020204030204" pitchFamily="34" charset="0"/>
              </a:rPr>
              <a:t>информации </a:t>
            </a:r>
            <a:r>
              <a:rPr lang="ru-RU" sz="1600" b="1" dirty="0">
                <a:latin typeface="Calibri" panose="020F0502020204030204" pitchFamily="34" charset="0"/>
              </a:rPr>
              <a:t>в автоматизированной информационной системе </a:t>
            </a:r>
            <a:r>
              <a:rPr lang="en-US" sz="1600" b="1" dirty="0">
                <a:latin typeface="Calibri" panose="020F0502020204030204" pitchFamily="34" charset="0"/>
              </a:rPr>
              <a:t>PRO</a:t>
            </a:r>
            <a:r>
              <a:rPr lang="ru-RU" sz="1600" b="1" dirty="0">
                <a:latin typeface="Calibri" panose="020F0502020204030204" pitchFamily="34" charset="0"/>
              </a:rPr>
              <a:t>КУЛЬТУРА.РФ</a:t>
            </a:r>
          </a:p>
        </p:txBody>
      </p:sp>
      <p:sp>
        <p:nvSpPr>
          <p:cNvPr id="106" name="Прямоугольник 4"/>
          <p:cNvSpPr>
            <a:spLocks noChangeArrowheads="1"/>
          </p:cNvSpPr>
          <p:nvPr/>
        </p:nvSpPr>
        <p:spPr bwMode="auto">
          <a:xfrm>
            <a:off x="7920748" y="4629851"/>
            <a:ext cx="3185957" cy="563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defTabSz="488950">
              <a:lnSpc>
                <a:spcPct val="90000"/>
              </a:lnSpc>
              <a:spcBef>
                <a:spcPct val="0"/>
              </a:spcBef>
              <a:buClr>
                <a:srgbClr val="DDDDDD"/>
              </a:buClr>
              <a:buFont typeface="Wingdings 2" pitchFamily="18" charset="2"/>
              <a:buNone/>
            </a:pPr>
            <a:r>
              <a:rPr lang="ru-RU" sz="1700" b="1" dirty="0">
                <a:latin typeface="Calibri" panose="020F0502020204030204" pitchFamily="34" charset="0"/>
              </a:rPr>
              <a:t>Размещение информации </a:t>
            </a:r>
          </a:p>
          <a:p>
            <a:pPr defTabSz="488950">
              <a:lnSpc>
                <a:spcPct val="90000"/>
              </a:lnSpc>
              <a:spcBef>
                <a:spcPct val="0"/>
              </a:spcBef>
              <a:buClr>
                <a:srgbClr val="DDDDDD"/>
              </a:buClr>
              <a:buFont typeface="Wingdings 2" pitchFamily="18" charset="2"/>
              <a:buNone/>
            </a:pPr>
            <a:r>
              <a:rPr lang="ru-RU" sz="1700" b="1" dirty="0">
                <a:latin typeface="Calibri" panose="020F0502020204030204" pitchFamily="34" charset="0"/>
              </a:rPr>
              <a:t>в социальных сетях</a:t>
            </a:r>
          </a:p>
        </p:txBody>
      </p:sp>
    </p:spTree>
    <p:extLst>
      <p:ext uri="{BB962C8B-B14F-4D97-AF65-F5344CB8AC3E}">
        <p14:creationId xmlns:p14="http://schemas.microsoft.com/office/powerpoint/2010/main" val="139855577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208" y="0"/>
            <a:ext cx="12192000" cy="688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0" y="908720"/>
            <a:ext cx="12192000" cy="457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ln>
                <a:solidFill>
                  <a:schemeClr val="accent1"/>
                </a:solidFill>
              </a:ln>
              <a:solidFill>
                <a:schemeClr val="tx2"/>
              </a:solidFill>
            </a:endParaRPr>
          </a:p>
        </p:txBody>
      </p:sp>
      <p:sp>
        <p:nvSpPr>
          <p:cNvPr id="43" name="Заголовок 1">
            <a:extLst>
              <a:ext uri="{FF2B5EF4-FFF2-40B4-BE49-F238E27FC236}">
                <a16:creationId xmlns="" xmlns:a16="http://schemas.microsoft.com/office/drawing/2014/main" id="{9BB50234-C8D5-4605-B7F0-ED36C140047B}"/>
              </a:ext>
            </a:extLst>
          </p:cNvPr>
          <p:cNvSpPr txBox="1">
            <a:spLocks/>
          </p:cNvSpPr>
          <p:nvPr/>
        </p:nvSpPr>
        <p:spPr>
          <a:xfrm>
            <a:off x="556089" y="188640"/>
            <a:ext cx="8686800" cy="8382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pPr>
              <a:defRPr/>
            </a:pPr>
            <a:r>
              <a:rPr lang="ru-RU" sz="2000" dirty="0" smtClean="0">
                <a:latin typeface="Calibri" panose="020F0502020204030204" pitchFamily="34" charset="0"/>
              </a:rPr>
              <a:t>ОСНОВНЫЕ БЛОКИ РАБОТ ПРОЕКТА</a:t>
            </a:r>
            <a:br>
              <a:rPr lang="ru-RU" sz="2000" dirty="0" smtClean="0">
                <a:latin typeface="Calibri" panose="020F0502020204030204" pitchFamily="34" charset="0"/>
              </a:rPr>
            </a:br>
            <a:endParaRPr lang="ru-RU" sz="2000" dirty="0">
              <a:latin typeface="Calibri" panose="020F0502020204030204" pitchFamily="34" charset="0"/>
            </a:endParaRPr>
          </a:p>
        </p:txBody>
      </p:sp>
      <p:sp>
        <p:nvSpPr>
          <p:cNvPr id="28" name="Подзаголовок 2"/>
          <p:cNvSpPr txBox="1">
            <a:spLocks/>
          </p:cNvSpPr>
          <p:nvPr/>
        </p:nvSpPr>
        <p:spPr>
          <a:xfrm>
            <a:off x="5699909" y="211882"/>
            <a:ext cx="5400600" cy="628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</a:pPr>
            <a:endParaRPr lang="ru-RU" sz="1800" i="1" dirty="0">
              <a:solidFill>
                <a:srgbClr val="2E6CA4"/>
              </a:solidFill>
            </a:endParaRPr>
          </a:p>
        </p:txBody>
      </p:sp>
      <p:graphicFrame>
        <p:nvGraphicFramePr>
          <p:cNvPr id="59" name="Group 18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0255653"/>
              </p:ext>
            </p:extLst>
          </p:nvPr>
        </p:nvGraphicFramePr>
        <p:xfrm>
          <a:off x="323850" y="1016000"/>
          <a:ext cx="11604798" cy="5450887"/>
        </p:xfrm>
        <a:graphic>
          <a:graphicData uri="http://schemas.openxmlformats.org/drawingml/2006/table">
            <a:tbl>
              <a:tblPr/>
              <a:tblGrid>
                <a:gridCol w="676539"/>
                <a:gridCol w="3829747"/>
                <a:gridCol w="1101646"/>
                <a:gridCol w="1258064"/>
                <a:gridCol w="1245675"/>
                <a:gridCol w="316226"/>
                <a:gridCol w="347388"/>
                <a:gridCol w="317028"/>
                <a:gridCol w="315635"/>
                <a:gridCol w="347334"/>
                <a:gridCol w="299639"/>
                <a:gridCol w="306457"/>
                <a:gridCol w="310855"/>
                <a:gridCol w="310855"/>
                <a:gridCol w="310855"/>
                <a:gridCol w="310855"/>
              </a:tblGrid>
              <a:tr h="51822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№</a:t>
                      </a:r>
                    </a:p>
                  </a:txBody>
                  <a:tcPr marL="91415" marR="91415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Наименование</a:t>
                      </a:r>
                    </a:p>
                  </a:txBody>
                  <a:tcPr marL="91415" marR="91415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pitchFamily="34" charset="0"/>
                        </a:rPr>
                        <a:t>Длительность, дней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5" marR="91415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Начало</a:t>
                      </a:r>
                    </a:p>
                  </a:txBody>
                  <a:tcPr marL="91415" marR="91415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Окончание</a:t>
                      </a:r>
                    </a:p>
                  </a:txBody>
                  <a:tcPr marL="91415" marR="91415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5" marR="91415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3" marR="91413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5" marR="91415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07" marR="91407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07" marR="91407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67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05</a:t>
                      </a:r>
                    </a:p>
                  </a:txBody>
                  <a:tcPr marL="35997" marR="35997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06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07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08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09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10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12</a:t>
                      </a:r>
                    </a:p>
                  </a:txBody>
                  <a:tcPr marL="35997" marR="35997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03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6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1.</a:t>
                      </a:r>
                    </a:p>
                  </a:txBody>
                  <a:tcPr marL="91415" marR="91415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5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Проведение организационных мероприятий</a:t>
                      </a: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14</a:t>
                      </a:r>
                    </a:p>
                  </a:txBody>
                  <a:tcPr marL="91415" marR="91415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ru-RU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12.05.2020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ru-RU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01.06.2020</a:t>
                      </a:r>
                      <a:endParaRPr kumimoji="0" lang="ru-RU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1.1</a:t>
                      </a:r>
                    </a:p>
                  </a:txBody>
                  <a:tcPr marL="91415" marR="91415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регламентирующих</a:t>
                      </a:r>
                      <a:r>
                        <a:rPr kumimoji="0"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документов</a:t>
                      </a:r>
                      <a:endParaRPr kumimoji="0" lang="ru-RU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14</a:t>
                      </a:r>
                    </a:p>
                  </a:txBody>
                  <a:tcPr marL="91415" marR="91415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ru-RU" sz="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12.05.2020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ru-RU" sz="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01.06.2020</a:t>
                      </a:r>
                      <a:endParaRPr kumimoji="0" lang="ru-RU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6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1.2</a:t>
                      </a:r>
                    </a:p>
                  </a:txBody>
                  <a:tcPr marL="91415" marR="91415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Подписание соглашения с Уполномоченным по правам ребенка в Белгородской области</a:t>
                      </a: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14</a:t>
                      </a:r>
                    </a:p>
                  </a:txBody>
                  <a:tcPr marL="91415" marR="91415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ru-RU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12.05.2020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ru-RU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01.06.2020</a:t>
                      </a:r>
                      <a:endParaRPr kumimoji="0" lang="ru-RU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6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1.3</a:t>
                      </a:r>
                    </a:p>
                  </a:txBody>
                  <a:tcPr marL="91415" marR="91415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бонусной программы для пап – участников проекта</a:t>
                      </a: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14</a:t>
                      </a:r>
                    </a:p>
                  </a:txBody>
                  <a:tcPr marL="91415" marR="91415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ru-RU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12.05.2020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ru-RU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01.06.2020</a:t>
                      </a:r>
                      <a:endParaRPr kumimoji="0" lang="ru-RU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3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1.4</a:t>
                      </a:r>
                    </a:p>
                  </a:txBody>
                  <a:tcPr marL="91415" marR="91415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Организация и проведение мониторинга посещений библиотек области папами детей от 0 до 12 лет </a:t>
                      </a: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14</a:t>
                      </a:r>
                    </a:p>
                  </a:txBody>
                  <a:tcPr marL="91415" marR="91415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ru-RU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12.05.2020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ru-RU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01.06.2020</a:t>
                      </a:r>
                      <a:endParaRPr kumimoji="0" lang="ru-RU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1.7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5" marR="91415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Издание  дневника чтения</a:t>
                      </a: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14</a:t>
                      </a:r>
                    </a:p>
                  </a:txBody>
                  <a:tcPr marL="91415" marR="91415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ru-RU" sz="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12.05.2020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ru-RU" sz="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01.06.2020</a:t>
                      </a:r>
                      <a:endParaRPr kumimoji="0" lang="ru-RU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6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1.9</a:t>
                      </a:r>
                    </a:p>
                  </a:txBody>
                  <a:tcPr marL="91415" marR="91415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Изготовление рекламных </a:t>
                      </a:r>
                      <a:r>
                        <a:rPr kumimoji="0"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флайеров</a:t>
                      </a: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 символикой проекта</a:t>
                      </a: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14</a:t>
                      </a:r>
                    </a:p>
                  </a:txBody>
                  <a:tcPr marL="91415" marR="91415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ru-RU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12.05.2020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ru-RU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01.06.2020</a:t>
                      </a:r>
                      <a:endParaRPr kumimoji="0" lang="ru-RU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</a:t>
                      </a:r>
                    </a:p>
                  </a:txBody>
                  <a:tcPr marL="91415" marR="91415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Организация библиотечных </a:t>
                      </a:r>
                      <a:r>
                        <a:rPr kumimoji="0" lang="ru-RU" sz="11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коворкинг</a:t>
                      </a:r>
                      <a:r>
                        <a:rPr kumimoji="0"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территорий «Читающий папа» в библиотеках области и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БГДБ А.А. </a:t>
                      </a:r>
                      <a:r>
                        <a:rPr kumimoji="0" lang="ru-RU" sz="11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Лиханова</a:t>
                      </a:r>
                      <a:r>
                        <a:rPr kumimoji="0"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ru-RU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83</a:t>
                      </a:r>
                    </a:p>
                  </a:txBody>
                  <a:tcPr marL="91415" marR="91415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ru-RU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20.05.2020</a:t>
                      </a:r>
                      <a:endParaRPr kumimoji="0" lang="ru-RU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ru-RU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15.09.2020</a:t>
                      </a:r>
                      <a:endParaRPr kumimoji="0" lang="ru-RU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2.1</a:t>
                      </a:r>
                    </a:p>
                  </a:txBody>
                  <a:tcPr marL="91415" marR="91415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5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Оформление книжных экспозиций </a:t>
                      </a: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8</a:t>
                      </a:r>
                    </a:p>
                  </a:txBody>
                  <a:tcPr marL="91415" marR="91415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ru-RU" sz="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marL="0" algn="ctr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20.05.2020</a:t>
                      </a:r>
                      <a:endParaRPr kumimoji="0" lang="ru-RU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ru-RU" sz="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marL="0" algn="ctr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01.06.2020</a:t>
                      </a:r>
                      <a:endParaRPr kumimoji="0" lang="ru-RU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6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2.2</a:t>
                      </a:r>
                    </a:p>
                  </a:txBody>
                  <a:tcPr marL="91415" marR="91415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Оформление виртуальной выставки на сайте БГДБ А.А. </a:t>
                      </a:r>
                      <a:r>
                        <a:rPr kumimoji="0" lang="ru-RU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Лиханова</a:t>
                      </a:r>
                      <a:endParaRPr kumimoji="0" lang="ru-RU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28</a:t>
                      </a:r>
                    </a:p>
                  </a:txBody>
                  <a:tcPr marL="91415" marR="91415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ru-RU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marL="0" algn="ctr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20.05.2020</a:t>
                      </a:r>
                      <a:endParaRPr kumimoji="0" lang="ru-RU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ru-RU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marL="0" algn="ctr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30.06.2020</a:t>
                      </a:r>
                      <a:endParaRPr kumimoji="0" lang="ru-RU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6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2.3</a:t>
                      </a:r>
                    </a:p>
                  </a:txBody>
                  <a:tcPr marL="91415" marR="91415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Проведение областной пиар-акции «Приведи папу в библиотеку» в 23 ЦДБ и </a:t>
                      </a: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ГДБ А.А. </a:t>
                      </a:r>
                      <a:r>
                        <a:rPr kumimoji="0" lang="ru-RU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Лиханова</a:t>
                      </a:r>
                      <a:endParaRPr kumimoji="0" lang="ru-RU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8</a:t>
                      </a:r>
                    </a:p>
                  </a:txBody>
                  <a:tcPr marL="91415" marR="91415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01.06.2020</a:t>
                      </a:r>
                    </a:p>
                  </a:txBody>
                  <a:tcPr marL="91415" marR="91415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10.06.2020</a:t>
                      </a:r>
                    </a:p>
                  </a:txBody>
                  <a:tcPr marL="91415" marR="91415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15" marR="91415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531743" y="6528448"/>
            <a:ext cx="654049" cy="285750"/>
          </a:xfrm>
        </p:spPr>
        <p:txBody>
          <a:bodyPr/>
          <a:lstStyle/>
          <a:p>
            <a:pPr algn="ctr">
              <a:defRPr/>
            </a:pP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9</a:t>
            </a:r>
            <a:endParaRPr lang="ru-RU" sz="1400" b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42820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41410</TotalTime>
  <Words>3175</Words>
  <Application>Microsoft Office PowerPoint</Application>
  <PresentationFormat>Широкоэкранный</PresentationFormat>
  <Paragraphs>825</Paragraphs>
  <Slides>17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6" baseType="lpstr">
      <vt:lpstr>맑은 고딕</vt:lpstr>
      <vt:lpstr>Arial</vt:lpstr>
      <vt:lpstr>Calibri</vt:lpstr>
      <vt:lpstr>Calibri Light</vt:lpstr>
      <vt:lpstr>Franklin Gothic Book</vt:lpstr>
      <vt:lpstr>Franklin Gothic Book (Основной текст)</vt:lpstr>
      <vt:lpstr>Times New Roman</vt:lpstr>
      <vt:lpstr>Wingdings 2</vt:lpstr>
      <vt:lpstr>Тема Office</vt:lpstr>
      <vt:lpstr>Презентация проекта «читающий папа»: внедрение библиотечных приёмов по приобщению отцов к чтению.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Показатели социальной, БЮДЖЕТНОЙ и  экономической эффективности проекта </vt:lpstr>
      <vt:lpstr>Презентация PowerPoint</vt:lpstr>
      <vt:lpstr>Презентация PowerPoint</vt:lpstr>
      <vt:lpstr>Презентация PowerPoint</vt:lpstr>
      <vt:lpstr>Презентация PowerPoint</vt:lpstr>
      <vt:lpstr>Контактные  данные: </vt:lpstr>
    </vt:vector>
  </TitlesOfParts>
  <Company>GUP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Павел Гончаренко</dc:creator>
  <cp:lastModifiedBy>Костина С.Ю.</cp:lastModifiedBy>
  <cp:revision>2009</cp:revision>
  <cp:lastPrinted>2020-03-10T06:07:20Z</cp:lastPrinted>
  <dcterms:created xsi:type="dcterms:W3CDTF">2010-02-20T13:06:54Z</dcterms:created>
  <dcterms:modified xsi:type="dcterms:W3CDTF">2020-09-10T09:43:37Z</dcterms:modified>
</cp:coreProperties>
</file>