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707" r:id="rId2"/>
    <p:sldId id="789" r:id="rId3"/>
    <p:sldId id="796" r:id="rId4"/>
    <p:sldId id="795" r:id="rId5"/>
    <p:sldId id="793" r:id="rId6"/>
    <p:sldId id="777" r:id="rId7"/>
    <p:sldId id="708" r:id="rId8"/>
    <p:sldId id="779" r:id="rId9"/>
    <p:sldId id="792" r:id="rId10"/>
    <p:sldId id="797" r:id="rId11"/>
    <p:sldId id="697" r:id="rId12"/>
    <p:sldId id="780" r:id="rId13"/>
    <p:sldId id="781" r:id="rId14"/>
    <p:sldId id="784" r:id="rId15"/>
    <p:sldId id="709" r:id="rId16"/>
    <p:sldId id="782" r:id="rId17"/>
    <p:sldId id="783" r:id="rId18"/>
    <p:sldId id="785" r:id="rId19"/>
    <p:sldId id="715" r:id="rId20"/>
    <p:sldId id="716" r:id="rId21"/>
    <p:sldId id="786" r:id="rId22"/>
    <p:sldId id="787" r:id="rId23"/>
    <p:sldId id="678" r:id="rId24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рокопенко В. А." initials="ПВА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D5F9F"/>
    <a:srgbClr val="4AA3A7"/>
    <a:srgbClr val="3E81B5"/>
    <a:srgbClr val="605687"/>
    <a:srgbClr val="A6A6A6"/>
    <a:srgbClr val="557BA0"/>
    <a:srgbClr val="4A94B1"/>
    <a:srgbClr val="000000"/>
    <a:srgbClr val="00813B"/>
    <a:srgbClr val="F7B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01" autoAdjust="0"/>
    <p:restoredTop sz="93568" autoAdjust="0"/>
  </p:normalViewPr>
  <p:slideViewPr>
    <p:cSldViewPr>
      <p:cViewPr varScale="1">
        <p:scale>
          <a:sx n="102" d="100"/>
          <a:sy n="102" d="100"/>
        </p:scale>
        <p:origin x="5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696" y="-10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  <c:spPr>
              <a:noFill/>
              <a:ln>
                <a:noFill/>
              </a:ln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87</c:v>
                </c:pt>
                <c:pt idx="1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6D5F9F"/>
              </a:solidFill>
            </c:spPr>
          </c:dPt>
          <c:dPt>
            <c:idx val="1"/>
            <c:bubble3D val="0"/>
            <c:spPr>
              <a:noFill/>
              <a:ln>
                <a:noFill/>
              </a:ln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</c:v>
                </c:pt>
                <c:pt idx="1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A6A6A6"/>
              </a:solidFill>
            </c:spPr>
          </c:dPt>
          <c:dPt>
            <c:idx val="1"/>
            <c:bubble3D val="0"/>
            <c:spPr>
              <a:noFill/>
              <a:ln>
                <a:noFill/>
              </a:ln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</c:v>
                </c:pt>
                <c:pt idx="1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3388" cy="496888"/>
          </a:xfrm>
          <a:prstGeom prst="rect">
            <a:avLst/>
          </a:prstGeom>
        </p:spPr>
        <p:txBody>
          <a:bodyPr vert="horz" lIns="91734" tIns="45867" rIns="91734" bIns="4586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025" y="0"/>
            <a:ext cx="2973388" cy="496888"/>
          </a:xfrm>
          <a:prstGeom prst="rect">
            <a:avLst/>
          </a:prstGeom>
        </p:spPr>
        <p:txBody>
          <a:bodyPr vert="horz" lIns="91734" tIns="45867" rIns="91734" bIns="4586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3993A6-A8B6-472C-8D29-CCC96CB55688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3388" cy="496888"/>
          </a:xfrm>
          <a:prstGeom prst="rect">
            <a:avLst/>
          </a:prstGeom>
        </p:spPr>
        <p:txBody>
          <a:bodyPr vert="horz" lIns="91734" tIns="45867" rIns="91734" bIns="4586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025" y="9448800"/>
            <a:ext cx="2973388" cy="496888"/>
          </a:xfrm>
          <a:prstGeom prst="rect">
            <a:avLst/>
          </a:prstGeom>
        </p:spPr>
        <p:txBody>
          <a:bodyPr vert="horz" lIns="91734" tIns="45867" rIns="91734" bIns="4586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A7FF7E-894C-4DAA-8921-C76F2D3B0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7956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3388" cy="496888"/>
          </a:xfrm>
          <a:prstGeom prst="rect">
            <a:avLst/>
          </a:prstGeom>
        </p:spPr>
        <p:txBody>
          <a:bodyPr vert="horz" lIns="91734" tIns="45867" rIns="91734" bIns="4586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3388" cy="496888"/>
          </a:xfrm>
          <a:prstGeom prst="rect">
            <a:avLst/>
          </a:prstGeom>
        </p:spPr>
        <p:txBody>
          <a:bodyPr vert="horz" lIns="91734" tIns="45867" rIns="91734" bIns="4586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615E2B-27BF-4138-87FC-B43572A9BEEA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4" tIns="45867" rIns="91734" bIns="4586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734" tIns="45867" rIns="91734" bIns="4586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3388" cy="496888"/>
          </a:xfrm>
          <a:prstGeom prst="rect">
            <a:avLst/>
          </a:prstGeom>
        </p:spPr>
        <p:txBody>
          <a:bodyPr vert="horz" lIns="91734" tIns="45867" rIns="91734" bIns="4586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025" y="9448800"/>
            <a:ext cx="2973388" cy="496888"/>
          </a:xfrm>
          <a:prstGeom prst="rect">
            <a:avLst/>
          </a:prstGeom>
        </p:spPr>
        <p:txBody>
          <a:bodyPr vert="horz" lIns="91734" tIns="45867" rIns="91734" bIns="4586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2D64D9-ADA8-4A3D-AEBE-7A66EFCBD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8278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1388" y="746125"/>
            <a:ext cx="4975225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Титульный слайд</a:t>
            </a: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9425" indent="-2843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7578" indent="-22751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2608" indent="-22751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7639" indent="-22751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2671" indent="-227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7701" indent="-227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2732" indent="-227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763" indent="-227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AD8CF0F-65C7-48AE-99C4-3A090AE6519D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187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D64D9-ADA8-4A3D-AEBE-7A66EFCBDB0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047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D64D9-ADA8-4A3D-AEBE-7A66EFCBDB0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59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68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5B38F-5CFB-4AAB-94AC-DEA09D81A71C}" type="datetime1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17" y="6473825"/>
            <a:ext cx="758825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5107B-D417-4335-9E60-F6DA93371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77332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F947C-DAD2-414E-8F19-C1C6D08DDEF4}" type="datetime1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D8621-B478-40D9-8CF1-F95E8A70D2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96117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959E2-C8AC-4058-BE4E-4D1DA9FBDC58}" type="datetime1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DC36B-8F65-48EC-9986-44E45A356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55449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E4AD3-F13B-4237-83BB-7A047FAFED48}" type="datetime1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7F0299A-5AD7-4DF2-B673-4C4F8F12DF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15815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110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16910-820C-4952-B3D9-D8E40D73FC21}" type="datetime1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D81B4-C18C-4C1D-9208-C88C733DC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5422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9548D-5A06-489C-984A-FD282FF9C007}" type="datetime1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01535-5670-4347-88C4-F653CA1997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87213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49"/>
            <a:ext cx="4290556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36" y="666749"/>
            <a:ext cx="4292241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9F169-C6A9-4385-BCD9-10888639DC2D}" type="datetime1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1"/>
            <a:ext cx="76200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92DC5-96BB-460C-B8EF-DF36A4AF5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11098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87F8C-0144-473C-86BB-F9F45CC253A1}" type="datetime1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Эффективное управление временем и ресурсами.                                                                                            </a:t>
            </a:r>
            <a:fld id="{2CF68E8B-9FAB-4850-BD29-559F0531F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3028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77AD5-E6B6-45B0-A8B0-12506BE598F3}" type="datetime1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6E964-D408-4677-BE6B-B948BAF10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24060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2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3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8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255B9-AB99-4F0E-9939-CCED1CA2E4FF}" type="datetime1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239F8-D245-4548-BAF9-1CE6470B3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00704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5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42"/>
            <a:ext cx="5867400" cy="768351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80E98-C907-404A-9FB3-FB99C5CB200D}" type="datetime1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A1E77-D39D-4FD5-BF2D-982E93769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77520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5"/>
            <a:ext cx="8686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2E5CD4-068A-4975-A228-377401B3B4D3}" type="datetime1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8" y="6477001"/>
            <a:ext cx="8523287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4405D0-9D07-43CF-A906-B995CB9FC2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2" r:id="rId1"/>
    <p:sldLayoutId id="2147485773" r:id="rId2"/>
    <p:sldLayoutId id="2147485774" r:id="rId3"/>
    <p:sldLayoutId id="2147485775" r:id="rId4"/>
    <p:sldLayoutId id="2147485776" r:id="rId5"/>
    <p:sldLayoutId id="2147485777" r:id="rId6"/>
    <p:sldLayoutId id="2147485778" r:id="rId7"/>
    <p:sldLayoutId id="2147485779" r:id="rId8"/>
    <p:sldLayoutId id="2147485780" r:id="rId9"/>
    <p:sldLayoutId id="2147485781" r:id="rId10"/>
    <p:sldLayoutId id="2147485782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Relationship Id="rId1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bgunb@bgunb.r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2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0525" y="3503613"/>
            <a:ext cx="8458200" cy="14382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Презентация проекта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 smtClean="0"/>
              <a:t>«Сам себе финансист» (создание </a:t>
            </a:r>
            <a:r>
              <a:rPr lang="ru-RU" sz="1600" dirty="0"/>
              <a:t>Ш</a:t>
            </a:r>
            <a:r>
              <a:rPr lang="ru-RU" sz="1600" dirty="0" smtClean="0"/>
              <a:t>кол по финансовой грамотности на базе белгородской государственной универсальной научной библиотеки</a:t>
            </a:r>
            <a:br>
              <a:rPr lang="ru-RU" sz="1600" dirty="0" smtClean="0"/>
            </a:br>
            <a:r>
              <a:rPr lang="ru-RU" sz="1600" dirty="0" smtClean="0"/>
              <a:t>и муниципальных библиотек)</a:t>
            </a:r>
            <a:endParaRPr lang="ru-RU" sz="1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" y="2205062"/>
            <a:ext cx="8458200" cy="74295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Государственное бюджетное учреждение культуры «Белгородская государственная универсальная научная библиотека»</a:t>
            </a:r>
          </a:p>
        </p:txBody>
      </p:sp>
      <p:pic>
        <p:nvPicPr>
          <p:cNvPr id="13316" name="Рисунок 5" descr="Герб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8625"/>
            <a:ext cx="11430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04250" y="6594501"/>
            <a:ext cx="539750" cy="290513"/>
          </a:xfrm>
          <a:solidFill>
            <a:schemeClr val="tx2"/>
          </a:solidFill>
        </p:spPr>
        <p:txBody>
          <a:bodyPr/>
          <a:lstStyle/>
          <a:p>
            <a:pPr algn="ctr">
              <a:defRPr/>
            </a:pPr>
            <a:fld id="{A72DFC18-8F5B-4A88-A419-ECC29F2FDB1B}" type="slidenum">
              <a:rPr lang="ru-RU" b="1">
                <a:solidFill>
                  <a:schemeClr val="bg1"/>
                </a:solidFill>
              </a:rPr>
              <a:pPr algn="ctr">
                <a:defRPr/>
              </a:pPr>
              <a:t>1</a:t>
            </a:fld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532" y="5013350"/>
            <a:ext cx="83915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Рожкова Надежда Петровна,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директор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ГБУК «Белгородская государственная универсальная научная библиотека»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857" y="6357963"/>
            <a:ext cx="678656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Белгород,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2020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93" y="4944419"/>
            <a:ext cx="9144001" cy="45719"/>
          </a:xfrm>
          <a:prstGeom prst="rect">
            <a:avLst/>
          </a:prstGeom>
          <a:gradFill flip="none" rotWithShape="1">
            <a:gsLst>
              <a:gs pos="0">
                <a:srgbClr val="4AA3A7"/>
              </a:gs>
              <a:gs pos="50000">
                <a:srgbClr val="4AA3A7">
                  <a:alpha val="54000"/>
                </a:srgbClr>
              </a:gs>
              <a:gs pos="100000">
                <a:srgbClr val="4AA3A7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вал 32"/>
          <p:cNvSpPr/>
          <p:nvPr/>
        </p:nvSpPr>
        <p:spPr>
          <a:xfrm>
            <a:off x="6804248" y="2183328"/>
            <a:ext cx="720000" cy="720000"/>
          </a:xfrm>
          <a:prstGeom prst="ellipse">
            <a:avLst/>
          </a:prstGeom>
          <a:solidFill>
            <a:srgbClr val="6D5F9F"/>
          </a:solidFill>
          <a:ln>
            <a:solidFill>
              <a:srgbClr val="6D5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2474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Введение в предметную область</a:t>
            </a:r>
            <a:b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(описание ситуации «как будет»)</a:t>
            </a:r>
            <a:endParaRPr lang="ru-RU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04250" y="6594501"/>
            <a:ext cx="539750" cy="290513"/>
          </a:xfrm>
          <a:solidFill>
            <a:schemeClr val="tx2"/>
          </a:solidFill>
        </p:spPr>
        <p:txBody>
          <a:bodyPr/>
          <a:lstStyle/>
          <a:p>
            <a:pPr algn="ctr">
              <a:defRPr/>
            </a:pPr>
            <a:fld id="{A72DFC18-8F5B-4A88-A419-ECC29F2FDB1B}" type="slidenum">
              <a:rPr lang="ru-RU" b="1">
                <a:solidFill>
                  <a:schemeClr val="bg1"/>
                </a:solidFill>
              </a:rPr>
              <a:pPr algn="ctr">
                <a:defRPr/>
              </a:pPr>
              <a:t>10</a:t>
            </a:fld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98111" y="3268141"/>
            <a:ext cx="16824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Проведен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конкурс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«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Ваши личные финансы» среди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пенсионеров </a:t>
            </a:r>
            <a:r>
              <a:rPr lang="ru-RU" sz="1200" dirty="0" smtClean="0">
                <a:latin typeface="Arial Narrow" panose="020B0606020202030204" pitchFamily="34" charset="0"/>
                <a:ea typeface="Times New Roman"/>
              </a:rPr>
              <a:t>−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выпускников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Школ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финансовой грамотности, созданных на базе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библиотек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113" y="0"/>
            <a:ext cx="969543" cy="93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92588" y="3340149"/>
            <a:ext cx="1667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Разработан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график веерного открытия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Школ по финансовой грамотности на базе муниципальных библиотек области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4972362"/>
            <a:ext cx="18369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Проведено в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еерное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открытие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Школ </a:t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по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финансовой грамотности на базе муниципальных библиотек области</a:t>
            </a:r>
          </a:p>
          <a:p>
            <a:pPr lvl="0"/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468308" y="2105776"/>
            <a:ext cx="16824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Разработано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положение областного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конкурса «Ваши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личные финансы»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034735"/>
            <a:ext cx="9144001" cy="45719"/>
          </a:xfrm>
          <a:prstGeom prst="rect">
            <a:avLst/>
          </a:prstGeom>
          <a:gradFill flip="none" rotWithShape="1">
            <a:gsLst>
              <a:gs pos="0">
                <a:srgbClr val="4AA3A7"/>
              </a:gs>
              <a:gs pos="50000">
                <a:srgbClr val="4AA3A7">
                  <a:alpha val="54000"/>
                </a:srgbClr>
              </a:gs>
              <a:gs pos="100000">
                <a:srgbClr val="4AA3A7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15163" y="4996333"/>
            <a:ext cx="16653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Проведено анкетирование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среди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пенсионеров </a:t>
            </a:r>
            <a:r>
              <a:rPr lang="ru-RU" sz="1200" dirty="0" smtClean="0">
                <a:latin typeface="Arial Narrow" panose="020B0606020202030204" pitchFamily="34" charset="0"/>
                <a:ea typeface="Times New Roman"/>
              </a:rPr>
              <a:t>−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выпускников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Школ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финансовой грамотности, созданных на базе библиотек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42234" y="2105776"/>
            <a:ext cx="18620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Проведено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не менее 25 обучающих занятий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для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участников Школы 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 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финансовой грамотности на базе БГУНБ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05776"/>
            <a:ext cx="4155208" cy="4155208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" y="62068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0" b="1" dirty="0">
                <a:solidFill>
                  <a:srgbClr val="4AA3A7"/>
                </a:solidFill>
              </a:rPr>
              <a:t> </a:t>
            </a:r>
            <a:r>
              <a:rPr lang="ru-RU" sz="5400" b="1" dirty="0" smtClean="0">
                <a:solidFill>
                  <a:srgbClr val="4AA3A7"/>
                </a:solidFill>
              </a:rPr>
              <a:t> </a:t>
            </a:r>
            <a:r>
              <a:rPr lang="ru-RU" sz="7200" b="1" dirty="0" smtClean="0">
                <a:solidFill>
                  <a:srgbClr val="4AA3A7"/>
                </a:solidFill>
              </a:rPr>
              <a:t>2021 год </a:t>
            </a:r>
            <a:endParaRPr lang="ru-RU" sz="7200" b="1" dirty="0">
              <a:solidFill>
                <a:srgbClr val="4AA3A7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305728"/>
            <a:ext cx="475200" cy="475200"/>
          </a:xfrm>
          <a:prstGeom prst="rect">
            <a:avLst/>
          </a:prstGeom>
        </p:spPr>
      </p:pic>
      <p:sp>
        <p:nvSpPr>
          <p:cNvPr id="32" name="Овал 31"/>
          <p:cNvSpPr/>
          <p:nvPr/>
        </p:nvSpPr>
        <p:spPr>
          <a:xfrm>
            <a:off x="4305584" y="5114040"/>
            <a:ext cx="720000" cy="720000"/>
          </a:xfrm>
          <a:prstGeom prst="ellipse">
            <a:avLst/>
          </a:prstGeom>
          <a:solidFill>
            <a:srgbClr val="4AA3A7"/>
          </a:solidFill>
          <a:ln>
            <a:solidFill>
              <a:srgbClr val="4AA3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73016"/>
            <a:ext cx="475200" cy="4752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629" y="5236440"/>
            <a:ext cx="475200" cy="4752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305728"/>
            <a:ext cx="475200" cy="475200"/>
          </a:xfrm>
          <a:prstGeom prst="rect">
            <a:avLst/>
          </a:prstGeom>
        </p:spPr>
      </p:pic>
      <p:sp>
        <p:nvSpPr>
          <p:cNvPr id="34" name="Овал 33"/>
          <p:cNvSpPr/>
          <p:nvPr/>
        </p:nvSpPr>
        <p:spPr>
          <a:xfrm>
            <a:off x="4283968" y="2204944"/>
            <a:ext cx="720000" cy="720000"/>
          </a:xfrm>
          <a:prstGeom prst="ellipse">
            <a:avLst/>
          </a:prstGeom>
          <a:noFill/>
          <a:ln>
            <a:solidFill>
              <a:srgbClr val="4AA3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825864" y="3429080"/>
            <a:ext cx="720000" cy="720000"/>
          </a:xfrm>
          <a:prstGeom prst="ellipse">
            <a:avLst/>
          </a:prstGeom>
          <a:noFill/>
          <a:ln>
            <a:solidFill>
              <a:srgbClr val="6D5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120" y="3601872"/>
            <a:ext cx="475200" cy="4752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120" y="5258056"/>
            <a:ext cx="475200" cy="475200"/>
          </a:xfrm>
          <a:prstGeom prst="rect">
            <a:avLst/>
          </a:prstGeom>
        </p:spPr>
      </p:pic>
      <p:sp>
        <p:nvSpPr>
          <p:cNvPr id="38" name="Овал 37"/>
          <p:cNvSpPr/>
          <p:nvPr/>
        </p:nvSpPr>
        <p:spPr>
          <a:xfrm>
            <a:off x="4305584" y="3429080"/>
            <a:ext cx="720000" cy="720000"/>
          </a:xfrm>
          <a:prstGeom prst="ellipse">
            <a:avLst/>
          </a:prstGeom>
          <a:noFill/>
          <a:ln>
            <a:solidFill>
              <a:srgbClr val="4AA3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824228" y="5114040"/>
            <a:ext cx="720000" cy="720000"/>
          </a:xfrm>
          <a:prstGeom prst="ellipse">
            <a:avLst/>
          </a:prstGeom>
          <a:noFill/>
          <a:ln>
            <a:solidFill>
              <a:srgbClr val="6D5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3071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283" y="93524"/>
            <a:ext cx="7848872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000" dirty="0" smtClean="0"/>
              <a:t>Основные блоки работ по реализации проекта</a:t>
            </a:r>
            <a:endParaRPr lang="ru-RU" sz="3000" dirty="0"/>
          </a:p>
        </p:txBody>
      </p:sp>
      <p:graphicFrame>
        <p:nvGraphicFramePr>
          <p:cNvPr id="7" name="Group 1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9575950"/>
              </p:ext>
            </p:extLst>
          </p:nvPr>
        </p:nvGraphicFramePr>
        <p:xfrm>
          <a:off x="107510" y="1077913"/>
          <a:ext cx="9014414" cy="5503539"/>
        </p:xfrm>
        <a:graphic>
          <a:graphicData uri="http://schemas.openxmlformats.org/drawingml/2006/table">
            <a:tbl>
              <a:tblPr/>
              <a:tblGrid>
                <a:gridCol w="250737"/>
                <a:gridCol w="2197529"/>
                <a:gridCol w="792088"/>
                <a:gridCol w="504056"/>
                <a:gridCol w="610132"/>
                <a:gridCol w="214842"/>
                <a:gridCol w="214842"/>
                <a:gridCol w="214842"/>
                <a:gridCol w="214842"/>
                <a:gridCol w="214842"/>
                <a:gridCol w="214842"/>
                <a:gridCol w="214842"/>
                <a:gridCol w="214842"/>
                <a:gridCol w="214842"/>
                <a:gridCol w="210818"/>
                <a:gridCol w="209623"/>
                <a:gridCol w="209623"/>
                <a:gridCol w="209623"/>
                <a:gridCol w="209623"/>
                <a:gridCol w="209623"/>
                <a:gridCol w="209623"/>
                <a:gridCol w="209623"/>
                <a:gridCol w="209623"/>
                <a:gridCol w="209623"/>
                <a:gridCol w="209623"/>
                <a:gridCol w="209623"/>
                <a:gridCol w="209623"/>
              </a:tblGrid>
              <a:tr h="233648"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Длитель-ность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, дней</a:t>
                      </a: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Нача-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ло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spc="-3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Оконча-ние</a:t>
                      </a:r>
                      <a:endParaRPr kumimoji="0" lang="ru-RU" sz="1100" b="1" i="0" u="none" strike="noStrike" cap="none" spc="-3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2020 год</a:t>
                      </a:r>
                    </a:p>
                  </a:txBody>
                  <a:tcPr marL="91434" marR="91434" marT="43588" marB="43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3588" marB="43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3588" marB="43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2021</a:t>
                      </a:r>
                    </a:p>
                  </a:txBody>
                  <a:tcPr marL="91434" marR="91434" marT="43588" marB="43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3588" marB="43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30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287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1.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045325" algn="l"/>
                        </a:tabLst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Разработка плана занятий Школы по финансовой грамотности на базе БГУНБ из не менее 5 блоков, содержащего не менее 5 теоретических и практических занятий в каждом блоке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02.03.2020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12.03.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2020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29734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2.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Подготовка и размещение статей в электронных и печатных СМИ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с приглашением для обучения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в Школе по финансовой грамотности при Белгородской государственной универсальной научной библиотеке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10.03.2020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30.03.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2020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627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3.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Создание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 Школы по финансовой грамотности на базе Белгородской государственной универсальной научной библиотеки (БГУНБ)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30.03.2020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31.03.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2020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655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4.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Проведение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 начального тестирования участников Школы по финансовой грамотности  на базе БГУНБ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30.03.2020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03.04.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2020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5710"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5.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Разработка </a:t>
                      </a:r>
                      <a:r>
                        <a:rPr kumimoji="0" lang="en-US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PR-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кампании по продвижению работы Школы по финансовой грамотности при БГУНБ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19.03.2020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22.04.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2020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6034">
                <a:tc gridSpan="27">
                  <a:txBody>
                    <a:bodyPr/>
                    <a:lstStyle/>
                    <a:p>
                      <a:pPr algn="ctr" fontAlgn="base">
                        <a:lnSpc>
                          <a:spcPts val="1610"/>
                        </a:lnSpc>
                        <a:spcAft>
                          <a:spcPts val="300"/>
                        </a:spcAft>
                      </a:pP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486" y="0"/>
            <a:ext cx="96996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034735"/>
            <a:ext cx="9144001" cy="45719"/>
          </a:xfrm>
          <a:prstGeom prst="rect">
            <a:avLst/>
          </a:prstGeom>
          <a:gradFill flip="none" rotWithShape="1">
            <a:gsLst>
              <a:gs pos="0">
                <a:srgbClr val="4AA3A7"/>
              </a:gs>
              <a:gs pos="50000">
                <a:srgbClr val="4AA3A7">
                  <a:alpha val="54000"/>
                </a:srgbClr>
              </a:gs>
              <a:gs pos="100000">
                <a:srgbClr val="4AA3A7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93524"/>
            <a:ext cx="7848872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000" dirty="0" smtClean="0"/>
              <a:t>Основные блоки работ по реализации проекта</a:t>
            </a:r>
            <a:endParaRPr lang="ru-RU" sz="3000" dirty="0"/>
          </a:p>
        </p:txBody>
      </p:sp>
      <p:graphicFrame>
        <p:nvGraphicFramePr>
          <p:cNvPr id="7" name="Group 1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124518"/>
              </p:ext>
            </p:extLst>
          </p:nvPr>
        </p:nvGraphicFramePr>
        <p:xfrm>
          <a:off x="55051" y="1124744"/>
          <a:ext cx="9033897" cy="4636547"/>
        </p:xfrm>
        <a:graphic>
          <a:graphicData uri="http://schemas.openxmlformats.org/drawingml/2006/table">
            <a:tbl>
              <a:tblPr/>
              <a:tblGrid>
                <a:gridCol w="346039"/>
                <a:gridCol w="2226694"/>
                <a:gridCol w="727833"/>
                <a:gridCol w="496303"/>
                <a:gridCol w="655132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Длитель-ность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, дней</a:t>
                      </a: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spc="-1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Нача-</a:t>
                      </a:r>
                      <a:r>
                        <a:rPr kumimoji="0" lang="ru-RU" sz="1100" b="1" i="0" u="none" strike="noStrike" cap="none" spc="-1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ло</a:t>
                      </a:r>
                      <a:endParaRPr kumimoji="0" lang="ru-RU" sz="1100" b="1" i="0" u="none" strike="noStrike" cap="none" spc="-1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Окон-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чание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2020 год</a:t>
                      </a:r>
                    </a:p>
                  </a:txBody>
                  <a:tcPr marL="91434" marR="91434" marT="43588" marB="43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3588" marB="43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3588" marB="43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2021</a:t>
                      </a:r>
                    </a:p>
                  </a:txBody>
                  <a:tcPr marL="91434" marR="91434" marT="43588" marB="43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3588" marB="43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84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11</a:t>
                      </a:r>
                      <a:endParaRPr kumimoji="0" lang="ru-RU" sz="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12</a:t>
                      </a:r>
                      <a:endParaRPr kumimoji="0" lang="ru-RU" sz="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344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10"/>
                        </a:lnSpc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6.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Проведение не менее 25 обучающих занятий для участников Школы по  финансовой грамотности на базе БГУНБ в 2020 году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01.04.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2020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28.05.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2020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976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10"/>
                        </a:lnSpc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7.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Проведение 25 онлайн-трансляций занятий Школ по финансовой грамотности на базе БГУНБ для пользователей муниципальных библиотек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01.04.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2020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28.05.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2020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4212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10"/>
                        </a:lnSpc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8.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Итоговое тестирование участников Школы по финансовой грамотности на базе БГУНБ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29.05.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2020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02.06.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2020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5216"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9.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Формирование программы обучения специалистов центральных муниципальных библиотек основам финансовой грамотности 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03.06.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2020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24.07.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2020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319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10"/>
                        </a:lnSpc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10.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Разработка пакета документов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 методическими материалами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по организации Школ по финансовой грамотности на базе муниципальных библиотек области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03.08. 2020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02.10. 2020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113" y="0"/>
            <a:ext cx="969543" cy="93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034735"/>
            <a:ext cx="9144001" cy="45719"/>
          </a:xfrm>
          <a:prstGeom prst="rect">
            <a:avLst/>
          </a:prstGeom>
          <a:gradFill flip="none" rotWithShape="1">
            <a:gsLst>
              <a:gs pos="0">
                <a:srgbClr val="4AA3A7"/>
              </a:gs>
              <a:gs pos="50000">
                <a:srgbClr val="4AA3A7">
                  <a:alpha val="54000"/>
                </a:srgbClr>
              </a:gs>
              <a:gs pos="100000">
                <a:srgbClr val="4AA3A7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14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93524"/>
            <a:ext cx="7848872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000" dirty="0" smtClean="0"/>
              <a:t>Основные блоки работ по реализации проекта</a:t>
            </a:r>
            <a:endParaRPr lang="ru-RU" sz="3000" dirty="0"/>
          </a:p>
        </p:txBody>
      </p:sp>
      <p:graphicFrame>
        <p:nvGraphicFramePr>
          <p:cNvPr id="7" name="Group 1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304742"/>
              </p:ext>
            </p:extLst>
          </p:nvPr>
        </p:nvGraphicFramePr>
        <p:xfrm>
          <a:off x="121505" y="1194976"/>
          <a:ext cx="9033897" cy="5188515"/>
        </p:xfrm>
        <a:graphic>
          <a:graphicData uri="http://schemas.openxmlformats.org/drawingml/2006/table">
            <a:tbl>
              <a:tblPr/>
              <a:tblGrid>
                <a:gridCol w="346039"/>
                <a:gridCol w="2304256"/>
                <a:gridCol w="720080"/>
                <a:gridCol w="504056"/>
                <a:gridCol w="577570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Длитель-ность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, дней</a:t>
                      </a: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Нача-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ло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Окон-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чание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2020 год</a:t>
                      </a:r>
                    </a:p>
                  </a:txBody>
                  <a:tcPr marL="91434" marR="91434" marT="43588" marB="43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3588" marB="43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3588" marB="43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2021</a:t>
                      </a:r>
                    </a:p>
                  </a:txBody>
                  <a:tcPr marL="91434" marR="91434" marT="43588" marB="43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3588" marB="43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84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787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11.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Проведение обучения специалистов центральных муниципальных библиотек основам финансовой грамотности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06.11.2020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20.11.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2020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rgbClr val="00813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976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10"/>
                        </a:lnSpc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12.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Проведение обучения специалистами центральных муниципальных библиотек сотрудников библиотек-филиалов на местах  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25.11.2020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26.02.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2021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4212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10"/>
                        </a:lnSpc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13.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Разработка графика веерного открытия 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 в 2021 году Школ по финансовой грамотности на базе муниципальных библиотек области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15.01.2021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26.02.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2021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91627"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14.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Веерное открытие в 2021 году  не менее 500 Школ по финансовой грамотности на базе муниципальных библиотек области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155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26.02.2021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30.09.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2021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303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15.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Проведение не менее 25 обучающих занятий для участников Школы по финансовой грамотности на базе БГУНБ в 2021 году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15.03.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2021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14.05.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2021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rgbClr val="00813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655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10"/>
                        </a:lnSpc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16.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Разработка </a:t>
                      </a:r>
                      <a:r>
                        <a:rPr kumimoji="0" lang="en-US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PR-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кампании по продвижению работы Школ по финансовой грамотности на базе муниципальных библиотек области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05.04.2021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28.05.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2021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113" y="0"/>
            <a:ext cx="969543" cy="93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034735"/>
            <a:ext cx="9144001" cy="45719"/>
          </a:xfrm>
          <a:prstGeom prst="rect">
            <a:avLst/>
          </a:prstGeom>
          <a:gradFill flip="none" rotWithShape="1">
            <a:gsLst>
              <a:gs pos="0">
                <a:srgbClr val="4AA3A7"/>
              </a:gs>
              <a:gs pos="50000">
                <a:srgbClr val="4AA3A7">
                  <a:alpha val="54000"/>
                </a:srgbClr>
              </a:gs>
              <a:gs pos="100000">
                <a:srgbClr val="4AA3A7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3502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93524"/>
            <a:ext cx="7848872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000" dirty="0" smtClean="0"/>
              <a:t>Основные блоки работ по реализации проекта</a:t>
            </a:r>
            <a:endParaRPr lang="ru-RU" sz="3000" dirty="0"/>
          </a:p>
        </p:txBody>
      </p:sp>
      <p:graphicFrame>
        <p:nvGraphicFramePr>
          <p:cNvPr id="7" name="Group 1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46122"/>
              </p:ext>
            </p:extLst>
          </p:nvPr>
        </p:nvGraphicFramePr>
        <p:xfrm>
          <a:off x="121505" y="1194976"/>
          <a:ext cx="9033897" cy="3672079"/>
        </p:xfrm>
        <a:graphic>
          <a:graphicData uri="http://schemas.openxmlformats.org/drawingml/2006/table">
            <a:tbl>
              <a:tblPr/>
              <a:tblGrid>
                <a:gridCol w="346039"/>
                <a:gridCol w="2304256"/>
                <a:gridCol w="720080"/>
                <a:gridCol w="504056"/>
                <a:gridCol w="577570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  <a:gridCol w="208268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Длитель-ность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, дней</a:t>
                      </a: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Нача-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ло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Окон-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чание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2020 год</a:t>
                      </a:r>
                    </a:p>
                  </a:txBody>
                  <a:tcPr marL="91434" marR="91434" marT="43588" marB="43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3588" marB="43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3588" marB="43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2021</a:t>
                      </a:r>
                    </a:p>
                  </a:txBody>
                  <a:tcPr marL="91434" marR="91434" marT="43588" marB="43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3588" marB="43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84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2" marR="36002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787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17.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Анкетирование среди пенсионеров − выпускников Школ по финансовой грамотности, созданных на базе библиотек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02.09.2021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15.11.2021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rgbClr val="00813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976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10"/>
                        </a:lnSpc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18.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Разработка положения об областном конкурсе «Ваши личные финансы» среди пенсионеров − выпускников Школ по финансовой грамотности, созданных на базе библиотек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02.09.2021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15.10.2021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4212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10"/>
                        </a:lnSpc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19.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Проведение областного конкурса «Ваши личные финансы» среди пенсионеров − выпускников Школ по финансовой грамотности, созданных на базе библиотек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15.11.2021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30.11.2021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34212"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20.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Всего: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436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02.03.2020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30.11.2021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4" marR="91434" marT="43588" marB="43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113" y="0"/>
            <a:ext cx="969543" cy="93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034735"/>
            <a:ext cx="9144001" cy="45719"/>
          </a:xfrm>
          <a:prstGeom prst="rect">
            <a:avLst/>
          </a:prstGeom>
          <a:gradFill flip="none" rotWithShape="1">
            <a:gsLst>
              <a:gs pos="0">
                <a:srgbClr val="4AA3A7"/>
              </a:gs>
              <a:gs pos="50000">
                <a:srgbClr val="4AA3A7">
                  <a:alpha val="54000"/>
                </a:srgbClr>
              </a:gs>
              <a:gs pos="100000">
                <a:srgbClr val="4AA3A7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680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364"/>
            <a:ext cx="8229600" cy="5619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000" dirty="0"/>
              <a:t>Бюджет проекта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687412"/>
              </p:ext>
            </p:extLst>
          </p:nvPr>
        </p:nvGraphicFramePr>
        <p:xfrm>
          <a:off x="107504" y="1268760"/>
          <a:ext cx="8928100" cy="4243087"/>
        </p:xfrm>
        <a:graphic>
          <a:graphicData uri="http://schemas.openxmlformats.org/drawingml/2006/table">
            <a:tbl>
              <a:tblPr/>
              <a:tblGrid>
                <a:gridCol w="503238"/>
                <a:gridCol w="2952750"/>
                <a:gridCol w="720476"/>
                <a:gridCol w="731763"/>
                <a:gridCol w="851223"/>
                <a:gridCol w="721270"/>
                <a:gridCol w="792088"/>
                <a:gridCol w="864096"/>
                <a:gridCol w="791196"/>
              </a:tblGrid>
              <a:tr h="43718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Бюджет проекта, </a:t>
                      </a:r>
                      <a:b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</a:b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тыс. руб.</a:t>
                      </a: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Бюджетные источники</a:t>
                      </a: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Внебюджетные источники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36000" marR="36000" marT="43719" marB="43719" anchor="ctr" horzOverflow="overflow"/>
                </a:tc>
              </a:tr>
              <a:tr h="466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федераль-ный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областной</a:t>
                      </a: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местный</a:t>
                      </a: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средства хоз. субъекта</a:t>
                      </a: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заем-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ные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средства</a:t>
                      </a:r>
                    </a:p>
                  </a:txBody>
                  <a:tcPr marL="36000" marR="36000" marT="43719" marB="43719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прочие</a:t>
                      </a: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80"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lnSpc>
                          <a:spcPts val="161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1.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045325" algn="l"/>
                        </a:tabLst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Разработка плана занятий Школы по финансовой грамотности на базе БГУНБ из не менее 5 блоков, содержащего не менее 5 теоретических и практических занятий в каждом блоке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28"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lnSpc>
                          <a:spcPts val="161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2.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Подготовка и размещение статей в электронных и печатных СМИ с приглашением для обучения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в Школе по финансовой грамотности при Белгородской государственной универсальной научной библиотеке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581"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lnSpc>
                          <a:spcPts val="161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3.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Создание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 Школы по финансовой грамотности на базе Белгородской государственной универсальной научной библиотеки (БГУНБ)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100"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lnSpc>
                          <a:spcPts val="161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4.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Проведение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 начального тестирования участников Школы по финансовой грамотности  на базе БГУНБ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011" marR="72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011" marR="72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440"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lnSpc>
                          <a:spcPts val="161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5.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Разработка </a:t>
                      </a:r>
                      <a:r>
                        <a:rPr kumimoji="0" lang="en-US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PR-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кампании по продвижению работы Школы по финансовой грамотности при БГУНБ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36011" marR="72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011" marR="72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04250" y="6594501"/>
            <a:ext cx="539750" cy="290513"/>
          </a:xfrm>
          <a:solidFill>
            <a:schemeClr val="tx2"/>
          </a:solidFill>
        </p:spPr>
        <p:txBody>
          <a:bodyPr/>
          <a:lstStyle/>
          <a:p>
            <a:pPr algn="ctr">
              <a:defRPr/>
            </a:pPr>
            <a:fld id="{A72DFC18-8F5B-4A88-A419-ECC29F2FDB1B}" type="slidenum">
              <a:rPr lang="ru-RU" b="1">
                <a:solidFill>
                  <a:schemeClr val="bg1"/>
                </a:solidFill>
              </a:rPr>
              <a:pPr algn="ctr">
                <a:defRPr/>
              </a:pPr>
              <a:t>15</a:t>
            </a:fld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113" y="0"/>
            <a:ext cx="969543" cy="93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034735"/>
            <a:ext cx="9144001" cy="45719"/>
          </a:xfrm>
          <a:prstGeom prst="rect">
            <a:avLst/>
          </a:prstGeom>
          <a:gradFill flip="none" rotWithShape="1">
            <a:gsLst>
              <a:gs pos="0">
                <a:srgbClr val="4AA3A7"/>
              </a:gs>
              <a:gs pos="50000">
                <a:srgbClr val="4AA3A7">
                  <a:alpha val="54000"/>
                </a:srgbClr>
              </a:gs>
              <a:gs pos="100000">
                <a:srgbClr val="4AA3A7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364"/>
            <a:ext cx="8229600" cy="5619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000" dirty="0"/>
              <a:t>Бюджет проекта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799394"/>
              </p:ext>
            </p:extLst>
          </p:nvPr>
        </p:nvGraphicFramePr>
        <p:xfrm>
          <a:off x="107504" y="1268760"/>
          <a:ext cx="8323263" cy="4257152"/>
        </p:xfrm>
        <a:graphic>
          <a:graphicData uri="http://schemas.openxmlformats.org/drawingml/2006/table">
            <a:tbl>
              <a:tblPr/>
              <a:tblGrid>
                <a:gridCol w="503238"/>
                <a:gridCol w="2952750"/>
                <a:gridCol w="792484"/>
                <a:gridCol w="659755"/>
                <a:gridCol w="851223"/>
                <a:gridCol w="604838"/>
                <a:gridCol w="709613"/>
                <a:gridCol w="642937"/>
                <a:gridCol w="606425"/>
              </a:tblGrid>
              <a:tr h="43718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Бюджет проекта, </a:t>
                      </a:r>
                      <a:b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</a:b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тыс. руб.</a:t>
                      </a: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Бюджетные источники</a:t>
                      </a: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Внебюджетные источники</a:t>
                      </a: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spc="-3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федераль-ный</a:t>
                      </a:r>
                      <a:endParaRPr kumimoji="0" lang="ru-RU" altLang="ru-RU" sz="1100" b="1" i="0" u="none" strike="noStrike" cap="none" spc="-3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областной</a:t>
                      </a: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местный</a:t>
                      </a: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средства хоз. субъекта</a:t>
                      </a: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заем-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ные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средства</a:t>
                      </a: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прочие</a:t>
                      </a: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8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10"/>
                        </a:lnSpc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6.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Проведение не менее 25 обучающих занятий для участников Школы по финансовой грамотности на базе БГУНБ в 2020 году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3,0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36011" marR="72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2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10"/>
                        </a:lnSpc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7.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Проведение 25 онлайн-трансляций занятий Школ по финансовой грамотности на базе БГУНБ для пользователей муниципальных библиотек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58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10"/>
                        </a:lnSpc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8.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Итоговое тестирование участников Школы по финансовой грамотности на базе БГУНБ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10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9.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Формирование программы обучения специалистов центральных муниципальных библиотек основам финансовой грамотности 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011" marR="72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011" marR="72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44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10"/>
                        </a:lnSpc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10.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Разработка пакета документов с методическими материалами по организации Школ по финансовой грамотности на базе муниципальных библиотек области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011" marR="72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011" marR="72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04250" y="6594501"/>
            <a:ext cx="539750" cy="290513"/>
          </a:xfrm>
          <a:solidFill>
            <a:schemeClr val="tx2"/>
          </a:solidFill>
        </p:spPr>
        <p:txBody>
          <a:bodyPr/>
          <a:lstStyle/>
          <a:p>
            <a:pPr algn="ctr">
              <a:defRPr/>
            </a:pPr>
            <a:fld id="{A72DFC18-8F5B-4A88-A419-ECC29F2FDB1B}" type="slidenum">
              <a:rPr lang="ru-RU" b="1">
                <a:solidFill>
                  <a:schemeClr val="bg1"/>
                </a:solidFill>
              </a:rPr>
              <a:pPr algn="ctr">
                <a:defRPr/>
              </a:pPr>
              <a:t>16</a:t>
            </a:fld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113" y="0"/>
            <a:ext cx="969543" cy="93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034735"/>
            <a:ext cx="9144001" cy="45719"/>
          </a:xfrm>
          <a:prstGeom prst="rect">
            <a:avLst/>
          </a:prstGeom>
          <a:gradFill flip="none" rotWithShape="1">
            <a:gsLst>
              <a:gs pos="0">
                <a:srgbClr val="4AA3A7"/>
              </a:gs>
              <a:gs pos="50000">
                <a:srgbClr val="4AA3A7">
                  <a:alpha val="54000"/>
                </a:srgbClr>
              </a:gs>
              <a:gs pos="100000">
                <a:srgbClr val="4AA3A7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9967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364"/>
            <a:ext cx="8229600" cy="5619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000" dirty="0"/>
              <a:t>Бюджет проекта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146461"/>
              </p:ext>
            </p:extLst>
          </p:nvPr>
        </p:nvGraphicFramePr>
        <p:xfrm>
          <a:off x="107504" y="1268760"/>
          <a:ext cx="8784976" cy="4913647"/>
        </p:xfrm>
        <a:graphic>
          <a:graphicData uri="http://schemas.openxmlformats.org/drawingml/2006/table">
            <a:tbl>
              <a:tblPr/>
              <a:tblGrid>
                <a:gridCol w="503238"/>
                <a:gridCol w="2952750"/>
                <a:gridCol w="720476"/>
                <a:gridCol w="731763"/>
                <a:gridCol w="851223"/>
                <a:gridCol w="721270"/>
                <a:gridCol w="720080"/>
                <a:gridCol w="792088"/>
                <a:gridCol w="792088"/>
              </a:tblGrid>
              <a:tr h="43718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Бюджет проекта, </a:t>
                      </a:r>
                      <a:b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</a:b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тыс. руб.</a:t>
                      </a: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Бюджетные источники</a:t>
                      </a: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Внебюджетные источники</a:t>
                      </a: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федераль-ный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областной</a:t>
                      </a: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местный</a:t>
                      </a: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средства хоз. субъекта</a:t>
                      </a: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заемные</a:t>
                      </a: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прочие</a:t>
                      </a: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8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11.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Проведение обучения специалистов центральных муниципальных библиотек основам финансовой грамотности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8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10"/>
                        </a:lnSpc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12.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Проведение обучения специалистами центральных муниципальных библиотек сотрудников библиотек-филиалов на местах  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2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10"/>
                        </a:lnSpc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13.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Разработка графика веерного открытия </a:t>
                      </a:r>
                      <a:endParaRPr kumimoji="0" lang="ru-RU" sz="1100" kern="1200" baseline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в 2021 году Школ по финансовой грамотности на базе муниципальных библиотек области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581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14.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Веерное открытие в 2021 году не менее 500 Школ по финансовой грамотности на базе муниципальных библиотек области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10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15.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Проведение не менее 25 обучающих занятий для участников Школы по финансовой грамотности на базе БГУНБ в 2021 году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011" marR="72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011" marR="72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44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10"/>
                        </a:lnSpc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16.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Разработана </a:t>
                      </a:r>
                      <a:r>
                        <a:rPr kumimoji="0" lang="en-US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PR-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кампания по продвижению работы Школ по финансовой грамотности на базе муниципальных библиотек области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011" marR="72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011" marR="72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04250" y="6594501"/>
            <a:ext cx="539750" cy="290513"/>
          </a:xfrm>
          <a:solidFill>
            <a:schemeClr val="tx2"/>
          </a:solidFill>
        </p:spPr>
        <p:txBody>
          <a:bodyPr/>
          <a:lstStyle/>
          <a:p>
            <a:pPr algn="ctr">
              <a:defRPr/>
            </a:pPr>
            <a:fld id="{A72DFC18-8F5B-4A88-A419-ECC29F2FDB1B}" type="slidenum">
              <a:rPr lang="ru-RU" b="1">
                <a:solidFill>
                  <a:schemeClr val="bg1"/>
                </a:solidFill>
              </a:rPr>
              <a:pPr algn="ctr">
                <a:defRPr/>
              </a:pPr>
              <a:t>17</a:t>
            </a:fld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113" y="0"/>
            <a:ext cx="969543" cy="93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034735"/>
            <a:ext cx="9144001" cy="45719"/>
          </a:xfrm>
          <a:prstGeom prst="rect">
            <a:avLst/>
          </a:prstGeom>
          <a:gradFill flip="none" rotWithShape="1">
            <a:gsLst>
              <a:gs pos="0">
                <a:srgbClr val="4AA3A7"/>
              </a:gs>
              <a:gs pos="50000">
                <a:srgbClr val="4AA3A7">
                  <a:alpha val="54000"/>
                </a:srgbClr>
              </a:gs>
              <a:gs pos="100000">
                <a:srgbClr val="4AA3A7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9967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364"/>
            <a:ext cx="8229600" cy="5619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000" dirty="0"/>
              <a:t>Бюджет проекта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90231"/>
              </p:ext>
            </p:extLst>
          </p:nvPr>
        </p:nvGraphicFramePr>
        <p:xfrm>
          <a:off x="107504" y="1268760"/>
          <a:ext cx="8323263" cy="3488723"/>
        </p:xfrm>
        <a:graphic>
          <a:graphicData uri="http://schemas.openxmlformats.org/drawingml/2006/table">
            <a:tbl>
              <a:tblPr/>
              <a:tblGrid>
                <a:gridCol w="503238"/>
                <a:gridCol w="2952750"/>
                <a:gridCol w="720476"/>
                <a:gridCol w="731763"/>
                <a:gridCol w="851223"/>
                <a:gridCol w="604838"/>
                <a:gridCol w="709613"/>
                <a:gridCol w="642937"/>
                <a:gridCol w="606425"/>
              </a:tblGrid>
              <a:tr h="43718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Бюджет проекта, </a:t>
                      </a:r>
                      <a:b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</a:b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тыс. руб.</a:t>
                      </a: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Бюджетные источники</a:t>
                      </a: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Внебюджетные источники</a:t>
                      </a: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федераль-ный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областной</a:t>
                      </a: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местный</a:t>
                      </a: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средства хоз. субъекта</a:t>
                      </a: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заемные</a:t>
                      </a: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прочие</a:t>
                      </a:r>
                    </a:p>
                  </a:txBody>
                  <a:tcPr marL="36000" marR="36000" marT="43719" marB="43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8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17.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Анкетирование среди пенсионеров − выпускников Школ по финансовой грамотности, созданных на базе библиотек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2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10"/>
                        </a:lnSpc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18.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Разработка положения об областном конкурсе «Ваши личные финансы» среди пенсионеров − выпускников Школ по финансовой грамотности, созданных на базе библиотек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58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10"/>
                        </a:lnSpc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19.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Проведение областного конкурса «Ваши личные финансы» среди пенсионеров − выпускников Школ по финансовой грамотности, созданных на базе библиотек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15,0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charset="0"/>
                      </a:endParaRPr>
                    </a:p>
                  </a:txBody>
                  <a:tcPr marL="36011" marR="72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36011" marR="72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15,0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152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300"/>
                        </a:spcAft>
                      </a:pPr>
                      <a:endParaRPr lang="ru-RU" sz="1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Всего: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011" marR="72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011" marR="7201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011" marR="72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04250" y="6594501"/>
            <a:ext cx="539750" cy="290513"/>
          </a:xfrm>
          <a:solidFill>
            <a:schemeClr val="tx2"/>
          </a:solidFill>
        </p:spPr>
        <p:txBody>
          <a:bodyPr/>
          <a:lstStyle/>
          <a:p>
            <a:pPr algn="ctr">
              <a:defRPr/>
            </a:pPr>
            <a:fld id="{A72DFC18-8F5B-4A88-A419-ECC29F2FDB1B}" type="slidenum">
              <a:rPr lang="ru-RU" b="1">
                <a:solidFill>
                  <a:schemeClr val="bg1"/>
                </a:solidFill>
              </a:rPr>
              <a:pPr algn="ctr">
                <a:defRPr/>
              </a:pPr>
              <a:t>18</a:t>
            </a:fld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113" y="0"/>
            <a:ext cx="969543" cy="93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034735"/>
            <a:ext cx="9144001" cy="45719"/>
          </a:xfrm>
          <a:prstGeom prst="rect">
            <a:avLst/>
          </a:prstGeom>
          <a:gradFill flip="none" rotWithShape="1">
            <a:gsLst>
              <a:gs pos="0">
                <a:srgbClr val="4AA3A7"/>
              </a:gs>
              <a:gs pos="50000">
                <a:srgbClr val="4AA3A7">
                  <a:alpha val="54000"/>
                </a:srgbClr>
              </a:gs>
              <a:gs pos="100000">
                <a:srgbClr val="4AA3A7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828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1361"/>
            <a:ext cx="8686800" cy="841375"/>
          </a:xfrm>
        </p:spPr>
        <p:txBody>
          <a:bodyPr/>
          <a:lstStyle/>
          <a:p>
            <a:pPr>
              <a:defRPr/>
            </a:pPr>
            <a:r>
              <a:rPr lang="ru-RU" sz="3000" dirty="0" smtClean="0"/>
              <a:t>Команда проекта</a:t>
            </a:r>
            <a:endParaRPr lang="ru-RU" sz="3000" dirty="0"/>
          </a:p>
        </p:txBody>
      </p:sp>
      <p:graphicFrame>
        <p:nvGraphicFramePr>
          <p:cNvPr id="5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775674"/>
              </p:ext>
            </p:extLst>
          </p:nvPr>
        </p:nvGraphicFramePr>
        <p:xfrm>
          <a:off x="107960" y="1124743"/>
          <a:ext cx="8928536" cy="4587554"/>
        </p:xfrm>
        <a:graphic>
          <a:graphicData uri="http://schemas.openxmlformats.org/drawingml/2006/table">
            <a:tbl>
              <a:tblPr/>
              <a:tblGrid>
                <a:gridCol w="438844"/>
                <a:gridCol w="2489471"/>
                <a:gridCol w="3073520"/>
                <a:gridCol w="2926701"/>
              </a:tblGrid>
              <a:tr h="4073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91441" marR="91441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Ф. И. О.</a:t>
                      </a:r>
                    </a:p>
                  </a:txBody>
                  <a:tcPr marL="91441" marR="91441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Основное место работы, должность </a:t>
                      </a:r>
                    </a:p>
                  </a:txBody>
                  <a:tcPr marL="91441" marR="91441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Роль в проекте </a:t>
                      </a:r>
                    </a:p>
                  </a:txBody>
                  <a:tcPr marL="91441" marR="91441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1.</a:t>
                      </a:r>
                    </a:p>
                  </a:txBody>
                  <a:tcPr marL="91441" marR="91441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Горбатовская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 Светлана Михайловна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8776" marB="487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Управление культуры области, заместитель начальника </a:t>
                      </a:r>
                      <a:r>
                        <a:rPr kumimoji="0" lang="ru-RU" sz="11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управления − начальник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отдела развития музейного и библиотечного дела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8776" marB="487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tabLst>
                          <a:tab pos="457200" algn="l"/>
                        </a:tabLst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tabLst>
                          <a:tab pos="457200" algn="l"/>
                        </a:tabLst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tabLst>
                          <a:tab pos="457200" algn="l"/>
                        </a:tabLst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Куратор проекта</a:t>
                      </a:r>
                    </a:p>
                  </a:txBody>
                  <a:tcPr marL="91433" marR="9143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2.</a:t>
                      </a:r>
                    </a:p>
                  </a:txBody>
                  <a:tcPr marL="91441" marR="91441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Рожкова Надежда Петровна</a:t>
                      </a:r>
                    </a:p>
                  </a:txBody>
                  <a:tcPr marL="91441" marR="91441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71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ГБУК «Белгородская государственная универсальная научная библиотека», директор 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71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Руководитель проекта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8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3.</a:t>
                      </a:r>
                    </a:p>
                  </a:txBody>
                  <a:tcPr marL="91441" marR="91441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Чиж Лариса Владимировна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8776" marB="487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ГБУК «Белгородская государственная универсальная научная библиотека», заведующая отделом</a:t>
                      </a: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производственной литературы </a:t>
                      </a:r>
                    </a:p>
                  </a:txBody>
                  <a:tcPr marL="91446" marR="91446" marT="48776" marB="487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Администратор проекта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8763" marB="48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62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4.</a:t>
                      </a:r>
                    </a:p>
                  </a:txBody>
                  <a:tcPr marL="91441" marR="91441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Костина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Светлана Юрьевна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91441" marR="91441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Управление культуры области, консультант отдела развития учебных заведений, проектной деятельности и правового обеспечения</a:t>
                      </a:r>
                    </a:p>
                  </a:txBody>
                  <a:tcPr marL="91441" marR="91441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Оператор мониторинга проекта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91441" marR="91441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5.</a:t>
                      </a:r>
                    </a:p>
                  </a:txBody>
                  <a:tcPr marL="91447" marR="91447" marT="48759" marB="487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Бочарникова Елена Станиславовна</a:t>
                      </a:r>
                    </a:p>
                  </a:txBody>
                  <a:tcPr marL="91441" marR="91441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ГБУК «Белгородская государственная универсальная научная библиотека», заместитель директора по библиотечной работе</a:t>
                      </a:r>
                    </a:p>
                  </a:txBody>
                  <a:tcPr marL="91441" marR="91441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tabLst>
                          <a:tab pos="457200" algn="l"/>
                        </a:tabLst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tabLst>
                          <a:tab pos="457200" algn="l"/>
                        </a:tabLst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tabLst>
                          <a:tab pos="457200" algn="l"/>
                        </a:tabLst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tabLst>
                          <a:tab pos="457200" algn="l"/>
                        </a:tabLst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Ответственный за п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роведение областного конкурса «Ваши личные финансы» 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41" marR="91441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6.</a:t>
                      </a:r>
                    </a:p>
                  </a:txBody>
                  <a:tcPr marL="91447" marR="91447" marT="48759" marB="487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Бейбулаева Елена Владимировна</a:t>
                      </a:r>
                    </a:p>
                  </a:txBody>
                  <a:tcPr marL="91446" marR="91446" marT="48776" marB="487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ГБУК «Белгородская государственная универсальная научная библиотека», 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заместитель директора по экономической деятельности</a:t>
                      </a:r>
                    </a:p>
                  </a:txBody>
                  <a:tcPr marL="91446" marR="91446" marT="48763" marB="48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Ответственный за подготовку финансовых документов 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8763" marB="48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04250" y="6594501"/>
            <a:ext cx="539750" cy="290513"/>
          </a:xfrm>
          <a:solidFill>
            <a:schemeClr val="tx2"/>
          </a:solidFill>
        </p:spPr>
        <p:txBody>
          <a:bodyPr/>
          <a:lstStyle/>
          <a:p>
            <a:pPr algn="ctr">
              <a:defRPr/>
            </a:pPr>
            <a:fld id="{A72DFC18-8F5B-4A88-A419-ECC29F2FDB1B}" type="slidenum">
              <a:rPr lang="ru-RU" b="1">
                <a:solidFill>
                  <a:schemeClr val="bg1"/>
                </a:solidFill>
              </a:rPr>
              <a:pPr algn="ctr">
                <a:defRPr/>
              </a:pPr>
              <a:t>19</a:t>
            </a:fld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113" y="0"/>
            <a:ext cx="969543" cy="93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034735"/>
            <a:ext cx="9144001" cy="45719"/>
          </a:xfrm>
          <a:prstGeom prst="rect">
            <a:avLst/>
          </a:prstGeom>
          <a:gradFill flip="none" rotWithShape="1">
            <a:gsLst>
              <a:gs pos="0">
                <a:srgbClr val="4AA3A7"/>
              </a:gs>
              <a:gs pos="50000">
                <a:srgbClr val="4AA3A7">
                  <a:alpha val="54000"/>
                </a:srgbClr>
              </a:gs>
              <a:gs pos="100000">
                <a:srgbClr val="4AA3A7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" y="1010854"/>
            <a:ext cx="9144001" cy="833970"/>
          </a:xfrm>
          <a:prstGeom prst="rect">
            <a:avLst/>
          </a:prstGeom>
          <a:solidFill>
            <a:srgbClr val="4AA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15888"/>
            <a:ext cx="8686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Введение в предметную область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>(</a:t>
            </a:r>
            <a:r>
              <a:rPr lang="ru-RU" dirty="0" smtClean="0">
                <a:solidFill>
                  <a:schemeClr val="tx1"/>
                </a:solidFill>
              </a:rPr>
              <a:t>описание ситуации «как есть»)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68318" y="6369486"/>
            <a:ext cx="8523287" cy="244475"/>
          </a:xfrm>
        </p:spPr>
        <p:txBody>
          <a:bodyPr/>
          <a:lstStyle/>
          <a:p>
            <a:pPr>
              <a:defRPr/>
            </a:pPr>
            <a:fld id="{E25C5936-B487-4C6A-9E92-93E7CDCFFCAA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>
            <a:off x="8676457" y="6417830"/>
            <a:ext cx="467544" cy="3501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/>
          <a:lstStyle>
            <a:defPPr>
              <a:defRPr lang="ru-RU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D5531814-2290-4DA7-BF04-9AE7EB58ACEC}" type="slidenum">
              <a:rPr lang="ru-RU" b="1" smtClean="0">
                <a:solidFill>
                  <a:schemeClr val="bg1"/>
                </a:solidFill>
              </a:rPr>
              <a:pPr algn="ctr">
                <a:defRPr/>
              </a:pPr>
              <a:t>2</a:t>
            </a:fld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91" y="2501090"/>
            <a:ext cx="18288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"/>
          <a:stretch/>
        </p:blipFill>
        <p:spPr bwMode="auto">
          <a:xfrm>
            <a:off x="2384435" y="2489655"/>
            <a:ext cx="1810340" cy="185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EABBDEE-4415-4FC4-B902-AC65F5629F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859" r="13953" b="6382"/>
          <a:stretch/>
        </p:blipFill>
        <p:spPr>
          <a:xfrm>
            <a:off x="4787036" y="2513062"/>
            <a:ext cx="1967039" cy="180498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EF97394-9647-400F-8A35-F38AA0ED34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99" r="9800" b="9505"/>
          <a:stretch/>
        </p:blipFill>
        <p:spPr>
          <a:xfrm>
            <a:off x="7279420" y="2546543"/>
            <a:ext cx="1890007" cy="177150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809258D3-3B58-4270-80D2-BA0F7269E25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5" t="13361" r="14612" b="9361"/>
          <a:stretch/>
        </p:blipFill>
        <p:spPr>
          <a:xfrm>
            <a:off x="-11491" y="5015870"/>
            <a:ext cx="1695449" cy="179807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E84029FC-FD5A-4C02-9019-CF187EF9A48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546" r="2237" b="14032"/>
          <a:stretch/>
        </p:blipFill>
        <p:spPr>
          <a:xfrm>
            <a:off x="2157593" y="5002834"/>
            <a:ext cx="1904764" cy="181111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AF1E5F8F-F924-4BFE-9504-A9669BFB047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64" b="13329"/>
          <a:stretch/>
        </p:blipFill>
        <p:spPr>
          <a:xfrm>
            <a:off x="4553307" y="5024761"/>
            <a:ext cx="2024102" cy="181111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7CF85115-C2A4-46B0-B99F-0052AA90784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6" b="6304"/>
          <a:stretch/>
        </p:blipFill>
        <p:spPr>
          <a:xfrm>
            <a:off x="7279420" y="5027359"/>
            <a:ext cx="1944217" cy="18306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" y="1082862"/>
            <a:ext cx="913671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cap="al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«Рейтинг финансовой грамотности регионов России − 2018» </a:t>
            </a:r>
            <a:r>
              <a:rPr lang="en-US" cap="al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cap="all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cap="al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ru-RU" sz="1100" cap="al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 Белгородской области</a:t>
            </a:r>
            <a:r>
              <a:rPr lang="ru-RU" cap="al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),</a:t>
            </a:r>
            <a:r>
              <a:rPr lang="en-US" cap="al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cap="all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cap="al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проведенный  Национальным агентством финансовых исследований  </a:t>
            </a:r>
            <a:endParaRPr lang="ru-RU" cap="all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1034736"/>
            <a:ext cx="8892480" cy="18000"/>
          </a:xfrm>
          <a:prstGeom prst="rect">
            <a:avLst/>
          </a:prstGeom>
          <a:solidFill>
            <a:srgbClr val="4AA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4624"/>
            <a:ext cx="969543" cy="9360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-3" y="1844824"/>
            <a:ext cx="9167383" cy="611582"/>
          </a:xfrm>
          <a:prstGeom prst="rect">
            <a:avLst/>
          </a:prstGeom>
          <a:gradFill flip="none" rotWithShape="1">
            <a:gsLst>
              <a:gs pos="0">
                <a:srgbClr val="6D5F9F"/>
              </a:gs>
              <a:gs pos="50000">
                <a:srgbClr val="6D5F9F"/>
              </a:gs>
              <a:gs pos="100000">
                <a:srgbClr val="6D5F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101885" y="1916832"/>
            <a:ext cx="2009589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Сбережения </a:t>
            </a:r>
            <a:b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в форме вкладов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1916832"/>
            <a:ext cx="268817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Финансовая</a:t>
            </a:r>
          </a:p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у</a:t>
            </a: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стойчивость семьи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1916832"/>
            <a:ext cx="2232683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Формирование </a:t>
            </a:r>
            <a:endParaRPr lang="en-US" sz="1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сбережений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79229" y="1916831"/>
            <a:ext cx="2345299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Использование </a:t>
            </a:r>
            <a:endParaRPr lang="en-US" sz="1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банковских 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карт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-11491" y="4376139"/>
            <a:ext cx="9273115" cy="611582"/>
          </a:xfrm>
          <a:prstGeom prst="rect">
            <a:avLst/>
          </a:prstGeom>
          <a:solidFill>
            <a:srgbClr val="6D5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08520" y="4437112"/>
            <a:ext cx="2007187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Безналичная </a:t>
            </a:r>
            <a:endParaRPr lang="en-US" sz="1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оплата 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покупок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683569" y="4437112"/>
            <a:ext cx="2852811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Грамотное </a:t>
            </a:r>
            <a:endParaRPr lang="en-US" sz="1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подписание договоров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55976" y="4432117"/>
            <a:ext cx="2544019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Использование </a:t>
            </a:r>
            <a:endParaRPr lang="en-US" sz="1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мобильного интернет-банка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64288" y="4437112"/>
            <a:ext cx="1944217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Уровень </a:t>
            </a:r>
            <a:endParaRPr lang="en-US" sz="1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доверия 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банкам</a:t>
            </a:r>
          </a:p>
        </p:txBody>
      </p:sp>
    </p:spTree>
    <p:extLst>
      <p:ext uri="{BB962C8B-B14F-4D97-AF65-F5344CB8AC3E}">
        <p14:creationId xmlns:p14="http://schemas.microsoft.com/office/powerpoint/2010/main" val="668851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929278"/>
              </p:ext>
            </p:extLst>
          </p:nvPr>
        </p:nvGraphicFramePr>
        <p:xfrm>
          <a:off x="179512" y="1124744"/>
          <a:ext cx="8928992" cy="4406935"/>
        </p:xfrm>
        <a:graphic>
          <a:graphicData uri="http://schemas.openxmlformats.org/drawingml/2006/table">
            <a:tbl>
              <a:tblPr/>
              <a:tblGrid>
                <a:gridCol w="438866"/>
                <a:gridCol w="2489599"/>
                <a:gridCol w="3073677"/>
                <a:gridCol w="2926850"/>
              </a:tblGrid>
              <a:tr h="3600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47" marR="91447" marT="48759" marB="487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Ф. И. О.</a:t>
                      </a:r>
                    </a:p>
                  </a:txBody>
                  <a:tcPr marL="91447" marR="91447" marT="48759" marB="487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Основное место работы, должность </a:t>
                      </a:r>
                    </a:p>
                  </a:txBody>
                  <a:tcPr marL="91447" marR="91447" marT="48759" marB="487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Роль в проекте </a:t>
                      </a:r>
                    </a:p>
                  </a:txBody>
                  <a:tcPr marL="91447" marR="91447" marT="48759" marB="487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7.</a:t>
                      </a:r>
                    </a:p>
                  </a:txBody>
                  <a:tcPr marL="91447" marR="91447" marT="48759" marB="487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Бражникова Светлана Алексеевна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91446" marR="91446" marT="48776" marB="487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ГБУК «Белгородская государственная универсальная научная библиотека», з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аместитель директора по  научной работе</a:t>
                      </a:r>
                    </a:p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91446" marR="91446" marT="48776" marB="487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045325" algn="l"/>
                        </a:tabLst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Ответственный за проведение обучения специалистов центральных муниципальных библиотек основам финансовой грамотности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1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8.</a:t>
                      </a:r>
                    </a:p>
                  </a:txBody>
                  <a:tcPr marL="91447" marR="91447" marT="48759" marB="487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Сороколетова Наталья Васильевна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91446" marR="91446" marT="48776" marB="487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ГБУК «Белгородская государственная универсальная научная библиотека», 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заместитель директора по автоматизации библиотечных процессов</a:t>
                      </a:r>
                    </a:p>
                  </a:txBody>
                  <a:tcPr marL="91446" marR="91446" marT="48776" marB="487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Ответственный за подготовку и размещение статей в электронных  СМИ с приглашением для обучения в Школе по финансовой грамотности при БГУНБ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9.</a:t>
                      </a:r>
                    </a:p>
                  </a:txBody>
                  <a:tcPr marL="91447" marR="91447" marT="48759" marB="487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Кононова Елена Александровна</a:t>
                      </a:r>
                    </a:p>
                  </a:txBody>
                  <a:tcPr marL="91446" marR="91446" marT="48776" marB="487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Управление культуры области, консультант отдела развития музейного и библиотечного дела</a:t>
                      </a:r>
                    </a:p>
                  </a:txBody>
                  <a:tcPr marL="91446" marR="91446" marT="48776" marB="487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Ответственный за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+mn-cs"/>
                        </a:rPr>
                        <a:t>р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азработку </a:t>
                      </a:r>
                      <a:r>
                        <a:rPr kumimoji="0" lang="en-US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PR-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кампании по продвижению работы Школ по финансовой грамотности на базе муниципальных библиотек области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38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10.</a:t>
                      </a:r>
                    </a:p>
                  </a:txBody>
                  <a:tcPr marL="91447" marR="91447" marT="48759" marB="487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Сотницкая Татьяна Владимировна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8776" marB="487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ГБУК «Белгородская государственная универсальная научная библиотека», заведующая отделом автоматизации библиотечных процессов 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8776" marB="487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Ответственный за проведение 25 онлайн-трансляций занятий Школ по финансовой грамотности на базе БГУНБ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для пользователей муниципальных библиотек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11.</a:t>
                      </a:r>
                    </a:p>
                  </a:txBody>
                  <a:tcPr marL="91447" marR="91447" marT="48759" marB="487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Букреева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 Анна Сергеевна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8776" marB="487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ГБУК «Белгородская государственная универсальная научная библиотека», ведущий библиотекарь  отдела производственной литературы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8776" marB="487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Ответственный за разработку </a:t>
                      </a:r>
                      <a:r>
                        <a:rPr kumimoji="0" lang="en-US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PR-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кампании по продвижению работы Школы по финансовой грамотности при БГУНБ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04250" y="6594501"/>
            <a:ext cx="539750" cy="290513"/>
          </a:xfrm>
          <a:solidFill>
            <a:schemeClr val="tx2"/>
          </a:solidFill>
        </p:spPr>
        <p:txBody>
          <a:bodyPr/>
          <a:lstStyle/>
          <a:p>
            <a:pPr algn="ctr">
              <a:defRPr/>
            </a:pPr>
            <a:fld id="{A72DFC18-8F5B-4A88-A419-ECC29F2FDB1B}" type="slidenum">
              <a:rPr lang="ru-RU" b="1">
                <a:solidFill>
                  <a:schemeClr val="bg1"/>
                </a:solidFill>
              </a:rPr>
              <a:pPr algn="ctr">
                <a:defRPr/>
              </a:pPr>
              <a:t>20</a:t>
            </a:fld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1520" y="211361"/>
            <a:ext cx="8686800" cy="841375"/>
          </a:xfrm>
        </p:spPr>
        <p:txBody>
          <a:bodyPr/>
          <a:lstStyle/>
          <a:p>
            <a:pPr>
              <a:defRPr/>
            </a:pPr>
            <a:r>
              <a:rPr lang="ru-RU" sz="3000" dirty="0" smtClean="0"/>
              <a:t>Команда проекта</a:t>
            </a:r>
            <a:endParaRPr lang="ru-RU" sz="3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113" y="0"/>
            <a:ext cx="969543" cy="93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034735"/>
            <a:ext cx="9144001" cy="45719"/>
          </a:xfrm>
          <a:prstGeom prst="rect">
            <a:avLst/>
          </a:prstGeom>
          <a:gradFill flip="none" rotWithShape="1">
            <a:gsLst>
              <a:gs pos="0">
                <a:srgbClr val="4AA3A7"/>
              </a:gs>
              <a:gs pos="50000">
                <a:srgbClr val="4AA3A7">
                  <a:alpha val="54000"/>
                </a:srgbClr>
              </a:gs>
              <a:gs pos="100000">
                <a:srgbClr val="4AA3A7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973526"/>
              </p:ext>
            </p:extLst>
          </p:nvPr>
        </p:nvGraphicFramePr>
        <p:xfrm>
          <a:off x="215008" y="1124744"/>
          <a:ext cx="8928992" cy="5079832"/>
        </p:xfrm>
        <a:graphic>
          <a:graphicData uri="http://schemas.openxmlformats.org/drawingml/2006/table">
            <a:tbl>
              <a:tblPr/>
              <a:tblGrid>
                <a:gridCol w="438866"/>
                <a:gridCol w="2489599"/>
                <a:gridCol w="3073677"/>
                <a:gridCol w="2926850"/>
              </a:tblGrid>
              <a:tr h="3600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47" marR="91447" marT="48759" marB="487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Ф. И. О.</a:t>
                      </a:r>
                    </a:p>
                  </a:txBody>
                  <a:tcPr marL="91447" marR="91447" marT="48759" marB="487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Основное место работы, должность </a:t>
                      </a:r>
                    </a:p>
                  </a:txBody>
                  <a:tcPr marL="91447" marR="91447" marT="48759" marB="487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Роль в проекте </a:t>
                      </a:r>
                    </a:p>
                  </a:txBody>
                  <a:tcPr marL="91447" marR="91447" marT="48759" marB="487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3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13.</a:t>
                      </a:r>
                    </a:p>
                  </a:txBody>
                  <a:tcPr marL="91447" marR="91447" marT="48759" marB="487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Чиж Лариса Владимировна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8776" marB="487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ГБУК «Белгородская государственная универсальная научная библиотека», заведующая отделом производственной литературы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8776" marB="487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Ответственный: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 за проведение не менее 25 обучающих занятий  (ежегодно) в Школе по финансовой грамотности на базе БГУНБ в 2020-2021 году;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 за разработку плана занятий Школы по финансовой грамотности на базе БГУНБ 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 за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+mn-cs"/>
                        </a:rPr>
                        <a:t>с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оздание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 Школы по финансовой грамотности на базе БГУНБ;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 за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+mn-cs"/>
                        </a:rPr>
                        <a:t>в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еерное открытие в 2021 году  не менее 500 Школ по финансовой грамотности на базе муниципальных библиотек области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14.</a:t>
                      </a:r>
                    </a:p>
                  </a:txBody>
                  <a:tcPr marL="91447" marR="91447" marT="48759" marB="487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Шутенко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  Нина Федоровна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8776" marB="487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ГБУК «Белгородская государственная универсальная научная библиотека», ведущий библиотекарь отдела производственной литературы</a:t>
                      </a:r>
                    </a:p>
                  </a:txBody>
                  <a:tcPr marL="91446" marR="91446" marT="48776" marB="487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Ответственный за тестирование участников Школы по финансовой грамотности на базе БГУНБ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4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15.</a:t>
                      </a:r>
                    </a:p>
                  </a:txBody>
                  <a:tcPr marL="91447" marR="91447" marT="48759" marB="487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Бондарь Ирина Николаевна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8776" marB="487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ГБУК «Белгородская государственная универсальная научная библиотека», главный библиограф  отдела производственной литературы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8776" marB="487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Ответственный: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 за разработку  документов  по организации Школ по финансовой грамотности на базе муниципальных библиотеки области;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 за формирование программы обучения специалистов центральных муниципальных библиотек основам финансовой грамотности;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 за разработку положения об областном конкурсе «Ваши личные финансы» среди пенсионеров − выпускников Школ по финансовой грамотности, созданных на базе библиотек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04250" y="6594501"/>
            <a:ext cx="539750" cy="290513"/>
          </a:xfrm>
          <a:solidFill>
            <a:schemeClr val="tx2"/>
          </a:solidFill>
        </p:spPr>
        <p:txBody>
          <a:bodyPr/>
          <a:lstStyle/>
          <a:p>
            <a:pPr algn="ctr">
              <a:defRPr/>
            </a:pPr>
            <a:fld id="{A72DFC18-8F5B-4A88-A419-ECC29F2FDB1B}" type="slidenum">
              <a:rPr lang="ru-RU" b="1">
                <a:solidFill>
                  <a:schemeClr val="bg1"/>
                </a:solidFill>
              </a:rPr>
              <a:pPr algn="ctr">
                <a:defRPr/>
              </a:pPr>
              <a:t>21</a:t>
            </a:fld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1520" y="211361"/>
            <a:ext cx="8686800" cy="841375"/>
          </a:xfrm>
        </p:spPr>
        <p:txBody>
          <a:bodyPr/>
          <a:lstStyle/>
          <a:p>
            <a:pPr>
              <a:defRPr/>
            </a:pPr>
            <a:r>
              <a:rPr lang="ru-RU" sz="3000" dirty="0" smtClean="0"/>
              <a:t>Команда проекта</a:t>
            </a:r>
            <a:endParaRPr lang="ru-RU" sz="3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113" y="0"/>
            <a:ext cx="969543" cy="93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034735"/>
            <a:ext cx="9144001" cy="45719"/>
          </a:xfrm>
          <a:prstGeom prst="rect">
            <a:avLst/>
          </a:prstGeom>
          <a:gradFill flip="none" rotWithShape="1">
            <a:gsLst>
              <a:gs pos="0">
                <a:srgbClr val="4AA3A7"/>
              </a:gs>
              <a:gs pos="50000">
                <a:srgbClr val="4AA3A7">
                  <a:alpha val="54000"/>
                </a:srgbClr>
              </a:gs>
              <a:gs pos="100000">
                <a:srgbClr val="4AA3A7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692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632367"/>
              </p:ext>
            </p:extLst>
          </p:nvPr>
        </p:nvGraphicFramePr>
        <p:xfrm>
          <a:off x="251520" y="1196752"/>
          <a:ext cx="8928992" cy="1956750"/>
        </p:xfrm>
        <a:graphic>
          <a:graphicData uri="http://schemas.openxmlformats.org/drawingml/2006/table">
            <a:tbl>
              <a:tblPr/>
              <a:tblGrid>
                <a:gridCol w="438866"/>
                <a:gridCol w="2489599"/>
                <a:gridCol w="3073677"/>
                <a:gridCol w="2926850"/>
              </a:tblGrid>
              <a:tr h="3600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47" marR="91447" marT="48759" marB="487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Ф. И. О.</a:t>
                      </a:r>
                    </a:p>
                  </a:txBody>
                  <a:tcPr marL="91447" marR="91447" marT="48759" marB="487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Основное место работы, должность </a:t>
                      </a:r>
                    </a:p>
                  </a:txBody>
                  <a:tcPr marL="91447" marR="91447" marT="48759" marB="487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Роль в проекте </a:t>
                      </a:r>
                    </a:p>
                  </a:txBody>
                  <a:tcPr marL="91447" marR="91447" marT="48759" marB="487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16.</a:t>
                      </a:r>
                    </a:p>
                  </a:txBody>
                  <a:tcPr marL="91447" marR="91447" marT="48759" marB="487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Гамова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 Светлана Ивановна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8776" marB="487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ГБУК «Белгородская государственная универсальная научная библиотека», главный библиотекарь отдела производственной литературы</a:t>
                      </a:r>
                    </a:p>
                  </a:txBody>
                  <a:tcPr marL="91446" marR="91446" marT="48776" marB="487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Ответственный за проведение обучения специалистами центральных муниципальных библиотек сотрудников библиотек-филиалов на местах  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17.</a:t>
                      </a:r>
                    </a:p>
                  </a:txBody>
                  <a:tcPr marL="91447" marR="91447" marT="48759" marB="487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Исаева Алла Борисовна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8776" marB="487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ГБУК «Белгородская государственная универсальная научная библиотека», главный библиотекарь  отдела производственной литературы</a:t>
                      </a:r>
                    </a:p>
                  </a:txBody>
                  <a:tcPr marL="91446" marR="91446" marT="48776" marB="487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Ответственный за разработку графика веерного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открытия </a:t>
                      </a:r>
                      <a:r>
                        <a:rPr kumimoji="0" lang="ru-RU" sz="1100" kern="1200" baseline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в 2021 году  Школ по финансовой грамотности на базе муниципальных библиотек области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04250" y="6594501"/>
            <a:ext cx="539750" cy="290513"/>
          </a:xfrm>
          <a:solidFill>
            <a:schemeClr val="tx2"/>
          </a:solidFill>
        </p:spPr>
        <p:txBody>
          <a:bodyPr/>
          <a:lstStyle/>
          <a:p>
            <a:pPr algn="ctr">
              <a:defRPr/>
            </a:pPr>
            <a:fld id="{A72DFC18-8F5B-4A88-A419-ECC29F2FDB1B}" type="slidenum">
              <a:rPr lang="ru-RU" b="1">
                <a:solidFill>
                  <a:schemeClr val="bg1"/>
                </a:solidFill>
              </a:rPr>
              <a:pPr algn="ctr">
                <a:defRPr/>
              </a:pPr>
              <a:t>22</a:t>
            </a:fld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1520" y="211361"/>
            <a:ext cx="8686800" cy="841375"/>
          </a:xfrm>
        </p:spPr>
        <p:txBody>
          <a:bodyPr/>
          <a:lstStyle/>
          <a:p>
            <a:pPr>
              <a:defRPr/>
            </a:pPr>
            <a:r>
              <a:rPr lang="ru-RU" sz="3000" dirty="0" smtClean="0"/>
              <a:t>Команда проекта</a:t>
            </a:r>
            <a:endParaRPr lang="ru-RU" sz="3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113" y="0"/>
            <a:ext cx="969543" cy="93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034735"/>
            <a:ext cx="9144001" cy="45719"/>
          </a:xfrm>
          <a:prstGeom prst="rect">
            <a:avLst/>
          </a:prstGeom>
          <a:gradFill flip="none" rotWithShape="1">
            <a:gsLst>
              <a:gs pos="0">
                <a:srgbClr val="4AA3A7"/>
              </a:gs>
              <a:gs pos="50000">
                <a:srgbClr val="4AA3A7">
                  <a:alpha val="54000"/>
                </a:srgbClr>
              </a:gs>
              <a:gs pos="100000">
                <a:srgbClr val="4AA3A7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252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468312" y="3794125"/>
            <a:ext cx="8669725" cy="1651099"/>
          </a:xfrm>
        </p:spPr>
        <p:txBody>
          <a:bodyPr anchor="t">
            <a:noAutofit/>
          </a:bodyPr>
          <a:lstStyle/>
          <a:p>
            <a:pPr marL="136525" algn="ctr">
              <a:lnSpc>
                <a:spcPct val="80000"/>
              </a:lnSpc>
              <a:defRPr/>
            </a:pPr>
            <a:r>
              <a:rPr lang="ru-RU" alt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Руководитель проекта:</a:t>
            </a:r>
          </a:p>
          <a:p>
            <a:pPr marL="136525" algn="ctr">
              <a:lnSpc>
                <a:spcPct val="80000"/>
              </a:lnSpc>
              <a:defRPr/>
            </a:pPr>
            <a:r>
              <a:rPr lang="ru-RU" alt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Рожкова </a:t>
            </a:r>
            <a:r>
              <a:rPr lang="ru-RU" alt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Надежда </a:t>
            </a:r>
            <a:r>
              <a:rPr lang="ru-RU" alt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Петровна</a:t>
            </a:r>
            <a:endParaRPr lang="en-US" altLang="ru-RU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36525" algn="ctr">
              <a:lnSpc>
                <a:spcPct val="80000"/>
              </a:lnSpc>
              <a:defRPr/>
            </a:pPr>
            <a:r>
              <a:rPr lang="ru-RU" alt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(4722) </a:t>
            </a:r>
            <a:r>
              <a:rPr lang="ru-RU" alt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31-01-62</a:t>
            </a:r>
            <a:r>
              <a:rPr lang="ru-RU" altLang="ru-RU" sz="1800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136525" algn="ctr">
              <a:lnSpc>
                <a:spcPct val="80000"/>
              </a:lnSpc>
              <a:defRPr/>
            </a:pPr>
            <a:r>
              <a:rPr lang="en-US" altLang="ru-RU" sz="1800" dirty="0" smtClean="0">
                <a:solidFill>
                  <a:schemeClr val="tx1"/>
                </a:solidFill>
                <a:latin typeface="Arial Narrow" panose="020B0606020202030204" pitchFamily="34" charset="0"/>
                <a:hlinkClick r:id="rId2"/>
              </a:rPr>
              <a:t>bgunb@bgunb.ru</a:t>
            </a:r>
            <a:endParaRPr lang="ru-RU" altLang="ru-RU" sz="1800" dirty="0" smtClean="0">
              <a:solidFill>
                <a:schemeClr val="tx1"/>
              </a:solidFill>
              <a:latin typeface="+mj-lt"/>
            </a:endParaRPr>
          </a:p>
          <a:p>
            <a:pPr marL="136525" algn="ctr">
              <a:lnSpc>
                <a:spcPct val="80000"/>
              </a:lnSpc>
              <a:defRPr/>
            </a:pPr>
            <a:endParaRPr lang="ru-RU" alt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36525" algn="ctr">
              <a:lnSpc>
                <a:spcPct val="80000"/>
              </a:lnSpc>
              <a:defRPr/>
            </a:pPr>
            <a:r>
              <a:rPr lang="ru-RU" alt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Администратор проекта:</a:t>
            </a:r>
          </a:p>
          <a:p>
            <a:pPr marL="136525" algn="ctr">
              <a:lnSpc>
                <a:spcPct val="80000"/>
              </a:lnSpc>
              <a:defRPr/>
            </a:pPr>
            <a:r>
              <a:rPr lang="ru-RU" alt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Чиж </a:t>
            </a:r>
            <a:r>
              <a:rPr lang="ru-RU" alt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Лариса Владимировна</a:t>
            </a:r>
          </a:p>
          <a:p>
            <a:pPr marL="136525" algn="ctr">
              <a:lnSpc>
                <a:spcPct val="80000"/>
              </a:lnSpc>
              <a:defRPr/>
            </a:pPr>
            <a:r>
              <a:rPr lang="ru-RU" alt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(4722) 31-79-10</a:t>
            </a:r>
          </a:p>
          <a:p>
            <a:pPr marL="136525" algn="ctr">
              <a:lnSpc>
                <a:spcPct val="80000"/>
              </a:lnSpc>
              <a:defRPr/>
            </a:pPr>
            <a:r>
              <a:rPr lang="en-US" alt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l</a:t>
            </a:r>
            <a:r>
              <a:rPr lang="en-US" alt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_chizh</a:t>
            </a:r>
            <a:r>
              <a:rPr lang="en-US" altLang="ru-RU" sz="1800" dirty="0" smtClean="0">
                <a:solidFill>
                  <a:schemeClr val="tx1"/>
                </a:solidFill>
                <a:latin typeface="Arial Narrow" panose="020B0606020202030204" pitchFamily="34" charset="0"/>
                <a:hlinkClick r:id="rId2"/>
              </a:rPr>
              <a:t>@bgunb.ru</a:t>
            </a:r>
            <a:endParaRPr lang="ru-RU" alt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36525" algn="ctr">
              <a:lnSpc>
                <a:spcPct val="80000"/>
              </a:lnSpc>
              <a:defRPr/>
            </a:pPr>
            <a:endParaRPr lang="ru-RU" sz="1600" i="1" dirty="0">
              <a:latin typeface="+mj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9900" y="2398738"/>
            <a:ext cx="8422580" cy="11858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Контактные данные: 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508136" y="343483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92" y="332655"/>
            <a:ext cx="3208312" cy="28388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58" y="3619501"/>
            <a:ext cx="9144001" cy="45719"/>
          </a:xfrm>
          <a:prstGeom prst="rect">
            <a:avLst/>
          </a:prstGeom>
          <a:gradFill flip="none" rotWithShape="1">
            <a:gsLst>
              <a:gs pos="0">
                <a:srgbClr val="4AA3A7"/>
              </a:gs>
              <a:gs pos="50000">
                <a:srgbClr val="4AA3A7">
                  <a:alpha val="54000"/>
                </a:srgbClr>
              </a:gs>
              <a:gs pos="100000">
                <a:srgbClr val="4AA3A7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21" y="1988840"/>
            <a:ext cx="4520635" cy="43555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15888"/>
            <a:ext cx="8686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Введение в предметную область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>(</a:t>
            </a:r>
            <a:r>
              <a:rPr lang="ru-RU" dirty="0" smtClean="0">
                <a:solidFill>
                  <a:schemeClr val="tx1"/>
                </a:solidFill>
              </a:rPr>
              <a:t>описание ситуации «как есть»)</a:t>
            </a:r>
            <a:endParaRPr lang="ru-RU" dirty="0"/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>
            <a:off x="8676457" y="6525345"/>
            <a:ext cx="467544" cy="3501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/>
          <a:lstStyle>
            <a:defPPr>
              <a:defRPr lang="ru-RU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D5531814-2290-4DA7-BF04-9AE7EB58ACEC}" type="slidenum">
              <a:rPr lang="ru-RU" b="1" smtClean="0">
                <a:solidFill>
                  <a:schemeClr val="bg1"/>
                </a:solidFill>
              </a:rPr>
              <a:pPr algn="ctr">
                <a:defRPr/>
              </a:pPr>
              <a:t>3</a:t>
            </a:fld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24551" y="4149080"/>
            <a:ext cx="2127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Уникальные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информационные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ресурсы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и информационные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сервисы 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>
              <a:spcBef>
                <a:spcPts val="0"/>
              </a:spcBef>
              <a:buFont typeface="Wingdings 2" pitchFamily="18" charset="2"/>
              <a:buNone/>
              <a:defRPr/>
            </a:pP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5721" y="6142327"/>
            <a:ext cx="26618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4624"/>
            <a:ext cx="969543" cy="936000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3960072" y="3349420"/>
            <a:ext cx="1260000" cy="1260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429000"/>
            <a:ext cx="1044122" cy="100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092280" y="2636912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М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етодический центр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для муниципальных  библиотек Белгородской области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1" y="1259468"/>
            <a:ext cx="86587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6D5F9F"/>
                </a:solidFill>
              </a:rPr>
              <a:t>Государственная универсальная научная </a:t>
            </a:r>
            <a:r>
              <a:rPr lang="ru-RU" b="1" cap="all" dirty="0" smtClean="0">
                <a:solidFill>
                  <a:srgbClr val="6D5F9F"/>
                </a:solidFill>
              </a:rPr>
              <a:t>библиотека</a:t>
            </a:r>
            <a:endParaRPr lang="ru-RU" b="1" cap="all" dirty="0">
              <a:solidFill>
                <a:srgbClr val="6D5F9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5446" y="2319263"/>
            <a:ext cx="2155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Главное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государственное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документохранилище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области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-62918" y="3370117"/>
            <a:ext cx="2213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Ф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онд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научной, финансово-экономической </a:t>
            </a:r>
          </a:p>
          <a:p>
            <a:pPr algn="r">
              <a:spcBef>
                <a:spcPts val="0"/>
              </a:spcBef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 производственной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литературы 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909843" y="4315305"/>
            <a:ext cx="216000" cy="216024"/>
            <a:chOff x="251521" y="3128898"/>
            <a:chExt cx="216000" cy="216024"/>
          </a:xfrm>
        </p:grpSpPr>
        <p:sp>
          <p:nvSpPr>
            <p:cNvPr id="29" name="Овал 28"/>
            <p:cNvSpPr/>
            <p:nvPr/>
          </p:nvSpPr>
          <p:spPr>
            <a:xfrm>
              <a:off x="323521" y="3200910"/>
              <a:ext cx="72000" cy="72000"/>
            </a:xfrm>
            <a:prstGeom prst="ellipse">
              <a:avLst/>
            </a:prstGeom>
            <a:solidFill>
              <a:srgbClr val="4A94B1"/>
            </a:solidFill>
            <a:ln w="28575">
              <a:solidFill>
                <a:srgbClr val="4A94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251521" y="3128898"/>
              <a:ext cx="216000" cy="216024"/>
            </a:xfrm>
            <a:prstGeom prst="ellipse">
              <a:avLst/>
            </a:prstGeom>
            <a:noFill/>
            <a:ln w="28575">
              <a:solidFill>
                <a:srgbClr val="4A94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0" y="1034735"/>
            <a:ext cx="9144001" cy="45719"/>
          </a:xfrm>
          <a:prstGeom prst="rect">
            <a:avLst/>
          </a:prstGeom>
          <a:gradFill flip="none" rotWithShape="1">
            <a:gsLst>
              <a:gs pos="0">
                <a:srgbClr val="4AA3A7"/>
              </a:gs>
              <a:gs pos="50000">
                <a:srgbClr val="4AA3A7">
                  <a:alpha val="54000"/>
                </a:srgbClr>
              </a:gs>
              <a:gs pos="100000">
                <a:srgbClr val="4AA3A7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5446" y="4653136"/>
            <a:ext cx="215622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Кадровый ресурс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(финансовый методист-консультант, прошедший обучение  на базе Финансового университета</a:t>
            </a:r>
          </a:p>
          <a:p>
            <a:pPr algn="r">
              <a:spcBef>
                <a:spcPts val="0"/>
              </a:spcBef>
              <a:defRPr/>
            </a:pP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при Правительстве РФ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150781" y="3585270"/>
            <a:ext cx="216000" cy="216024"/>
            <a:chOff x="251521" y="3128898"/>
            <a:chExt cx="216000" cy="216024"/>
          </a:xfrm>
        </p:grpSpPr>
        <p:sp>
          <p:nvSpPr>
            <p:cNvPr id="38" name="Овал 37"/>
            <p:cNvSpPr/>
            <p:nvPr/>
          </p:nvSpPr>
          <p:spPr>
            <a:xfrm>
              <a:off x="323521" y="3200910"/>
              <a:ext cx="72000" cy="72000"/>
            </a:xfrm>
            <a:prstGeom prst="ellipse">
              <a:avLst/>
            </a:prstGeom>
            <a:solidFill>
              <a:srgbClr val="3E81B5"/>
            </a:solidFill>
            <a:ln w="28575">
              <a:solidFill>
                <a:srgbClr val="3E8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51521" y="3128898"/>
              <a:ext cx="216000" cy="216024"/>
            </a:xfrm>
            <a:prstGeom prst="ellipse">
              <a:avLst/>
            </a:prstGeom>
            <a:noFill/>
            <a:ln w="28575">
              <a:solidFill>
                <a:srgbClr val="3E8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139621" y="5029872"/>
            <a:ext cx="216000" cy="216024"/>
            <a:chOff x="251521" y="3128898"/>
            <a:chExt cx="216000" cy="216024"/>
          </a:xfrm>
        </p:grpSpPr>
        <p:sp>
          <p:nvSpPr>
            <p:cNvPr id="41" name="Овал 40"/>
            <p:cNvSpPr/>
            <p:nvPr/>
          </p:nvSpPr>
          <p:spPr>
            <a:xfrm>
              <a:off x="323521" y="3200910"/>
              <a:ext cx="72000" cy="72000"/>
            </a:xfrm>
            <a:prstGeom prst="ellipse">
              <a:avLst/>
            </a:prstGeom>
            <a:solidFill>
              <a:srgbClr val="6D5F9F"/>
            </a:solidFill>
            <a:ln w="28575">
              <a:solidFill>
                <a:srgbClr val="6D5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251521" y="3128898"/>
              <a:ext cx="216000" cy="216024"/>
            </a:xfrm>
            <a:prstGeom prst="ellipse">
              <a:avLst/>
            </a:prstGeom>
            <a:noFill/>
            <a:ln w="28575">
              <a:solidFill>
                <a:srgbClr val="6D5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900656" y="2852065"/>
            <a:ext cx="216000" cy="216024"/>
            <a:chOff x="251521" y="3128898"/>
            <a:chExt cx="216000" cy="216024"/>
          </a:xfrm>
        </p:grpSpPr>
        <p:sp>
          <p:nvSpPr>
            <p:cNvPr id="44" name="Овал 43"/>
            <p:cNvSpPr/>
            <p:nvPr/>
          </p:nvSpPr>
          <p:spPr>
            <a:xfrm>
              <a:off x="323521" y="3200910"/>
              <a:ext cx="72000" cy="72000"/>
            </a:xfrm>
            <a:prstGeom prst="ellipse">
              <a:avLst/>
            </a:prstGeom>
            <a:solidFill>
              <a:srgbClr val="6D5F9F"/>
            </a:solidFill>
            <a:ln w="28575">
              <a:solidFill>
                <a:srgbClr val="6D5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251521" y="3128898"/>
              <a:ext cx="216000" cy="216024"/>
            </a:xfrm>
            <a:prstGeom prst="ellipse">
              <a:avLst/>
            </a:prstGeom>
            <a:noFill/>
            <a:ln w="28575">
              <a:solidFill>
                <a:srgbClr val="6D5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2147386" y="2426404"/>
            <a:ext cx="216000" cy="216024"/>
            <a:chOff x="251521" y="3128898"/>
            <a:chExt cx="216000" cy="216024"/>
          </a:xfrm>
        </p:grpSpPr>
        <p:sp>
          <p:nvSpPr>
            <p:cNvPr id="47" name="Овал 46"/>
            <p:cNvSpPr/>
            <p:nvPr/>
          </p:nvSpPr>
          <p:spPr>
            <a:xfrm>
              <a:off x="323521" y="3200910"/>
              <a:ext cx="72000" cy="72000"/>
            </a:xfrm>
            <a:prstGeom prst="ellipse">
              <a:avLst/>
            </a:prstGeom>
            <a:solidFill>
              <a:srgbClr val="4A94B1"/>
            </a:solidFill>
            <a:ln w="28575">
              <a:solidFill>
                <a:srgbClr val="4A94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251521" y="3128898"/>
              <a:ext cx="216000" cy="216024"/>
            </a:xfrm>
            <a:prstGeom prst="ellipse">
              <a:avLst/>
            </a:prstGeom>
            <a:noFill/>
            <a:ln w="28575">
              <a:solidFill>
                <a:srgbClr val="4A94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852936"/>
            <a:ext cx="972000" cy="97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817" y="5085184"/>
            <a:ext cx="648000" cy="64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891" y="5589240"/>
            <a:ext cx="576000" cy="576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872" y="3321080"/>
            <a:ext cx="828000" cy="82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76" y="2204864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587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15888"/>
            <a:ext cx="8686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Введение в предметную область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>(</a:t>
            </a:r>
            <a:r>
              <a:rPr lang="ru-RU" dirty="0" smtClean="0">
                <a:solidFill>
                  <a:schemeClr val="tx1"/>
                </a:solidFill>
              </a:rPr>
              <a:t>описание ситуации «как есть»)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39552" y="6524923"/>
            <a:ext cx="8523287" cy="244475"/>
          </a:xfrm>
        </p:spPr>
        <p:txBody>
          <a:bodyPr/>
          <a:lstStyle/>
          <a:p>
            <a:pPr>
              <a:defRPr/>
            </a:pPr>
            <a:fld id="{E25C5936-B487-4C6A-9E92-93E7CDCFFCAA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>
            <a:off x="8676457" y="6525345"/>
            <a:ext cx="467544" cy="3501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/>
          <a:lstStyle>
            <a:defPPr>
              <a:defRPr lang="ru-RU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D5531814-2290-4DA7-BF04-9AE7EB58ACEC}" type="slidenum">
              <a:rPr lang="ru-RU" b="1" smtClean="0">
                <a:solidFill>
                  <a:schemeClr val="bg1"/>
                </a:solidFill>
              </a:rPr>
              <a:pPr algn="ctr">
                <a:defRPr/>
              </a:pPr>
              <a:t>4</a:t>
            </a:fld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4869160"/>
            <a:ext cx="1948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Большинство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пожилых людей не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используют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или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неграмотно используют финансовые продукты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 услуги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6648" y="4869160"/>
            <a:ext cx="194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Потребители финансовых услуг, проживающие </a:t>
            </a:r>
            <a:b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 сельской местности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чаще испытывают трудности в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управлени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доходами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88896" y="4869160"/>
            <a:ext cx="19476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Потребители финансовых услуг, проживающие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 сельской местности,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имеют меньший доступ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 системе обучения 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4624"/>
            <a:ext cx="969543" cy="936000"/>
          </a:xfrm>
          <a:prstGeom prst="rect">
            <a:avLst/>
          </a:prstGeom>
        </p:spPr>
      </p:pic>
      <p:sp>
        <p:nvSpPr>
          <p:cNvPr id="13" name="Шестиугольник 12"/>
          <p:cNvSpPr/>
          <p:nvPr/>
        </p:nvSpPr>
        <p:spPr>
          <a:xfrm>
            <a:off x="3563888" y="1412776"/>
            <a:ext cx="2036404" cy="1584176"/>
          </a:xfrm>
          <a:prstGeom prst="hexagon">
            <a:avLst/>
          </a:prstGeom>
          <a:noFill/>
          <a:ln w="127000" cap="flat">
            <a:solidFill>
              <a:srgbClr val="4AA3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539552" y="3878921"/>
            <a:ext cx="1008000" cy="972000"/>
          </a:xfrm>
          <a:prstGeom prst="hexagon">
            <a:avLst/>
          </a:prstGeom>
          <a:noFill/>
          <a:ln w="28575" cap="flat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Шестиугольник 17"/>
          <p:cNvSpPr/>
          <p:nvPr/>
        </p:nvSpPr>
        <p:spPr>
          <a:xfrm>
            <a:off x="629552" y="3943609"/>
            <a:ext cx="828000" cy="828000"/>
          </a:xfrm>
          <a:prstGeom prst="hexagon">
            <a:avLst/>
          </a:prstGeom>
          <a:solidFill>
            <a:srgbClr val="4AA3A7"/>
          </a:solidFill>
          <a:ln w="28575" cap="flat">
            <a:solidFill>
              <a:srgbClr val="4AA3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Шестиугольник 18"/>
          <p:cNvSpPr/>
          <p:nvPr/>
        </p:nvSpPr>
        <p:spPr>
          <a:xfrm>
            <a:off x="2915928" y="3878921"/>
            <a:ext cx="1008000" cy="972000"/>
          </a:xfrm>
          <a:prstGeom prst="hexagon">
            <a:avLst/>
          </a:prstGeom>
          <a:noFill/>
          <a:ln w="28575" cap="flat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Шестиугольник 19"/>
          <p:cNvSpPr/>
          <p:nvPr/>
        </p:nvSpPr>
        <p:spPr>
          <a:xfrm>
            <a:off x="3005928" y="3943609"/>
            <a:ext cx="828000" cy="828000"/>
          </a:xfrm>
          <a:prstGeom prst="hexagon">
            <a:avLst/>
          </a:prstGeom>
          <a:solidFill>
            <a:srgbClr val="3E81B5"/>
          </a:solidFill>
          <a:ln w="28575" cap="flat">
            <a:solidFill>
              <a:srgbClr val="3E8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1484784"/>
            <a:ext cx="1755981" cy="148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</a:t>
            </a:r>
            <a:r>
              <a:rPr lang="ru-RU" sz="14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о </a:t>
            </a:r>
            <a:r>
              <a:rPr lang="ru-RU" sz="14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результатам </a:t>
            </a:r>
            <a:r>
              <a:rPr lang="en-US" sz="14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sz="14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5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sz="5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опроса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аналитического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центра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4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Национального агентства финансовых исследований</a:t>
            </a:r>
            <a:endParaRPr lang="ru-RU" sz="1400" b="1" cap="small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7524440" y="3897160"/>
            <a:ext cx="1008000" cy="972000"/>
          </a:xfrm>
          <a:prstGeom prst="hexagon">
            <a:avLst/>
          </a:prstGeom>
          <a:noFill/>
          <a:ln w="28575" cap="flat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5292136" y="3882701"/>
            <a:ext cx="1008000" cy="972000"/>
          </a:xfrm>
          <a:prstGeom prst="hexagon">
            <a:avLst/>
          </a:prstGeom>
          <a:noFill/>
          <a:ln w="28575" cap="flat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Шестиугольник 22"/>
          <p:cNvSpPr/>
          <p:nvPr/>
        </p:nvSpPr>
        <p:spPr>
          <a:xfrm>
            <a:off x="5382136" y="3954701"/>
            <a:ext cx="828000" cy="828000"/>
          </a:xfrm>
          <a:prstGeom prst="hexagon">
            <a:avLst/>
          </a:prstGeom>
          <a:solidFill>
            <a:srgbClr val="6D5F9F"/>
          </a:solidFill>
          <a:ln w="28575" cap="flat">
            <a:solidFill>
              <a:srgbClr val="6D5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Шестиугольник 23"/>
          <p:cNvSpPr/>
          <p:nvPr/>
        </p:nvSpPr>
        <p:spPr>
          <a:xfrm>
            <a:off x="7621609" y="3954701"/>
            <a:ext cx="828000" cy="828000"/>
          </a:xfrm>
          <a:prstGeom prst="hexagon">
            <a:avLst/>
          </a:prstGeom>
          <a:solidFill>
            <a:srgbClr val="557BA0"/>
          </a:solidFill>
          <a:ln w="28575" cap="flat">
            <a:solidFill>
              <a:srgbClr val="557B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30015" y="4869160"/>
            <a:ext cx="194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статистике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более 80 % 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жертв финансовых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мошенников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–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пенсионеры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043608" y="3356992"/>
            <a:ext cx="695942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588042" y="3068960"/>
            <a:ext cx="0" cy="28803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043608" y="3356992"/>
            <a:ext cx="0" cy="50405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419872" y="3356992"/>
            <a:ext cx="0" cy="50405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799040" y="3356992"/>
            <a:ext cx="0" cy="50405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8003034" y="3356992"/>
            <a:ext cx="0" cy="521929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0" y="1034735"/>
            <a:ext cx="9144001" cy="45719"/>
          </a:xfrm>
          <a:prstGeom prst="rect">
            <a:avLst/>
          </a:prstGeom>
          <a:gradFill flip="none" rotWithShape="1">
            <a:gsLst>
              <a:gs pos="0">
                <a:srgbClr val="4AA3A7"/>
              </a:gs>
              <a:gs pos="50000">
                <a:srgbClr val="4AA3A7">
                  <a:alpha val="54000"/>
                </a:srgbClr>
              </a:gs>
              <a:gs pos="100000">
                <a:srgbClr val="4AA3A7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9" y="4125204"/>
            <a:ext cx="508937" cy="5089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33455"/>
            <a:ext cx="684000" cy="684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68" y="4145536"/>
            <a:ext cx="507600" cy="5076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640" y="4111121"/>
            <a:ext cx="507600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587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15888"/>
            <a:ext cx="8686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Введение в предметную область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>(</a:t>
            </a:r>
            <a:r>
              <a:rPr lang="ru-RU" dirty="0" smtClean="0">
                <a:solidFill>
                  <a:schemeClr val="tx1"/>
                </a:solidFill>
              </a:rPr>
              <a:t>описание ситуации «как есть»)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7704" y="2420888"/>
            <a:ext cx="1990800" cy="1008112"/>
          </a:xfrm>
        </p:spPr>
        <p:txBody>
          <a:bodyPr lIns="0" rIns="252000"/>
          <a:lstStyle/>
          <a:p>
            <a:pPr marL="0" indent="0">
              <a:buNone/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Среди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людей пенсионного возраста большой популярностью пользуются занятия по компьютерной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грамотности 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>
            <a:off x="8676457" y="6525345"/>
            <a:ext cx="467544" cy="3501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/>
          <a:lstStyle>
            <a:defPPr>
              <a:defRPr lang="ru-RU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D5531814-2290-4DA7-BF04-9AE7EB58ACEC}" type="slidenum">
              <a:rPr lang="ru-RU" b="1" smtClean="0">
                <a:solidFill>
                  <a:schemeClr val="bg1"/>
                </a:solidFill>
              </a:rPr>
              <a:pPr algn="ctr">
                <a:defRPr/>
              </a:pPr>
              <a:t>5</a:t>
            </a:fld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11930" y="2420888"/>
            <a:ext cx="19923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еотъемлемая часть  предоставления 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финансовых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услуг сегодня: 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ф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инансовые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мобильные приложения, интернет-банкинг, дебетовые 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и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кредитные карты,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онлайн-платежи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13448" y="4509120"/>
            <a:ext cx="199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 пожилых людей очень высоко желание получать бесплатно образование </a:t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 финансовой грамотности, </a:t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том числе с учетом  реализации полученных знаний в современных  цифровых реалиях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4624"/>
            <a:ext cx="969543" cy="93600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4"/>
          <a:srcRect l="6188" t="45052" r="69620" b="7989"/>
          <a:stretch/>
        </p:blipFill>
        <p:spPr bwMode="auto">
          <a:xfrm>
            <a:off x="0" y="2060848"/>
            <a:ext cx="4201510" cy="47922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1034735"/>
            <a:ext cx="9144001" cy="45719"/>
          </a:xfrm>
          <a:prstGeom prst="rect">
            <a:avLst/>
          </a:prstGeom>
          <a:gradFill flip="none" rotWithShape="1">
            <a:gsLst>
              <a:gs pos="0">
                <a:srgbClr val="4AA3A7"/>
              </a:gs>
              <a:gs pos="50000">
                <a:srgbClr val="4AA3A7">
                  <a:alpha val="54000"/>
                </a:srgbClr>
              </a:gs>
              <a:gs pos="100000">
                <a:srgbClr val="4AA3A7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1" y="1201196"/>
            <a:ext cx="86587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cap="all" dirty="0" smtClean="0">
                <a:solidFill>
                  <a:srgbClr val="6D5F9F"/>
                </a:solidFill>
              </a:rPr>
              <a:t>результаты </a:t>
            </a:r>
            <a:r>
              <a:rPr lang="ru-RU" b="1" cap="all" dirty="0">
                <a:solidFill>
                  <a:srgbClr val="6D5F9F"/>
                </a:solidFill>
              </a:rPr>
              <a:t>исследования, проведенного сотрудниками </a:t>
            </a:r>
            <a:r>
              <a:rPr lang="ru-RU" b="1" cap="all" dirty="0" smtClean="0">
                <a:solidFill>
                  <a:srgbClr val="6D5F9F"/>
                </a:solidFill>
              </a:rPr>
              <a:t>Московского Городского Педагогического Университета</a:t>
            </a:r>
          </a:p>
          <a:p>
            <a:pPr algn="ctr">
              <a:defRPr/>
            </a:pPr>
            <a:r>
              <a:rPr lang="ru-RU" b="1" cap="all" dirty="0" smtClean="0">
                <a:solidFill>
                  <a:srgbClr val="6D5F9F"/>
                </a:solidFill>
              </a:rPr>
              <a:t>и </a:t>
            </a:r>
            <a:r>
              <a:rPr lang="ru-RU" b="1" cap="all" dirty="0">
                <a:solidFill>
                  <a:srgbClr val="6D5F9F"/>
                </a:solidFill>
              </a:rPr>
              <a:t>опубликованного в «Вестнике МГПУ</a:t>
            </a:r>
            <a:r>
              <a:rPr lang="ru-RU" b="1" cap="all" dirty="0" smtClean="0">
                <a:solidFill>
                  <a:srgbClr val="6D5F9F"/>
                </a:solidFill>
              </a:rPr>
              <a:t>» (2018)</a:t>
            </a:r>
            <a:endParaRPr lang="ru-RU" b="1" cap="all" dirty="0">
              <a:solidFill>
                <a:srgbClr val="6D5F9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554729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just">
              <a:spcBef>
                <a:spcPts val="0"/>
              </a:spcBef>
              <a:buFont typeface="Wingdings 2" pitchFamily="18" charset="2"/>
              <a:buNone/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2215165"/>
            <a:ext cx="216024" cy="216000"/>
          </a:xfrm>
          <a:prstGeom prst="rect">
            <a:avLst/>
          </a:prstGeom>
          <a:ln>
            <a:solidFill>
              <a:srgbClr val="4AA3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64288" y="2204888"/>
            <a:ext cx="216024" cy="216000"/>
          </a:xfrm>
          <a:prstGeom prst="rect">
            <a:avLst/>
          </a:prstGeom>
          <a:solidFill>
            <a:srgbClr val="6D5F9F"/>
          </a:solidFill>
          <a:ln>
            <a:solidFill>
              <a:srgbClr val="6D5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32040" y="4289159"/>
            <a:ext cx="216024" cy="216000"/>
          </a:xfrm>
          <a:prstGeom prst="rect">
            <a:avLst/>
          </a:prstGeom>
          <a:solidFill>
            <a:srgbClr val="557BA0"/>
          </a:solidFill>
          <a:ln>
            <a:solidFill>
              <a:srgbClr val="557B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714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6012160" y="2695761"/>
            <a:ext cx="3131840" cy="653589"/>
          </a:xfrm>
          <a:prstGeom prst="rect">
            <a:avLst/>
          </a:prstGeom>
          <a:solidFill>
            <a:srgbClr val="6D5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15888"/>
            <a:ext cx="8686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Введение в предметную область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>(</a:t>
            </a:r>
            <a:r>
              <a:rPr lang="ru-RU" dirty="0" smtClean="0">
                <a:solidFill>
                  <a:schemeClr val="tx1"/>
                </a:solidFill>
              </a:rPr>
              <a:t>описание ситуации «как есть»)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59" y="2706795"/>
            <a:ext cx="3131841" cy="612353"/>
          </a:xfrm>
        </p:spPr>
        <p:txBody>
          <a:bodyPr lIns="0" rIns="252000"/>
          <a:lstStyle/>
          <a:p>
            <a:pPr marL="0" indent="0" algn="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200" cap="all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Из 8 </a:t>
            </a:r>
            <a:r>
              <a:rPr lang="ru-RU" sz="1200" cap="all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предложенных </a:t>
            </a:r>
            <a:r>
              <a:rPr lang="ru-RU" sz="1200" cap="all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тем для занятий </a:t>
            </a:r>
            <a:br>
              <a:rPr lang="ru-RU" sz="1200" cap="all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200" cap="all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школе финансовой грамотности наиболее популярными стали:</a:t>
            </a:r>
            <a:endParaRPr lang="ru-RU" sz="1200" cap="all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>
            <a:off x="8676457" y="6525345"/>
            <a:ext cx="467544" cy="3501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/>
          <a:lstStyle>
            <a:defPPr>
              <a:defRPr lang="ru-RU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D5531814-2290-4DA7-BF04-9AE7EB58ACEC}" type="slidenum">
              <a:rPr lang="ru-RU" b="1" smtClean="0">
                <a:solidFill>
                  <a:schemeClr val="bg1"/>
                </a:solidFill>
              </a:rPr>
              <a:pPr algn="ctr">
                <a:defRPr/>
              </a:pPr>
              <a:t>6</a:t>
            </a:fld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034735"/>
            <a:ext cx="9144001" cy="45719"/>
          </a:xfrm>
          <a:prstGeom prst="rect">
            <a:avLst/>
          </a:prstGeom>
          <a:gradFill flip="none" rotWithShape="1">
            <a:gsLst>
              <a:gs pos="0">
                <a:srgbClr val="4AA3A7"/>
              </a:gs>
              <a:gs pos="50000">
                <a:srgbClr val="4AA3A7">
                  <a:alpha val="54000"/>
                </a:srgbClr>
              </a:gs>
              <a:gs pos="100000">
                <a:srgbClr val="4AA3A7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4728"/>
            <a:ext cx="969543" cy="936000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52797934"/>
              </p:ext>
            </p:extLst>
          </p:nvPr>
        </p:nvGraphicFramePr>
        <p:xfrm>
          <a:off x="-324544" y="2533352"/>
          <a:ext cx="449999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2988840" y="1844824"/>
            <a:ext cx="24482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 algn="just">
              <a:spcBef>
                <a:spcPts val="0"/>
              </a:spcBef>
              <a:buNone/>
              <a:defRPr/>
            </a:pPr>
            <a:r>
              <a:rPr lang="ru-RU" sz="1200" dirty="0" smtClean="0"/>
              <a:t>- - -</a:t>
            </a:r>
            <a:endParaRPr lang="ru-RU" sz="1200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704565423"/>
              </p:ext>
            </p:extLst>
          </p:nvPr>
        </p:nvGraphicFramePr>
        <p:xfrm>
          <a:off x="4156" y="2822734"/>
          <a:ext cx="388843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482402814"/>
              </p:ext>
            </p:extLst>
          </p:nvPr>
        </p:nvGraphicFramePr>
        <p:xfrm>
          <a:off x="323528" y="3110766"/>
          <a:ext cx="331236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15134" y="2525410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</a:rPr>
              <a:t>87%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15134" y="2822734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</a:rPr>
              <a:t>48%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15134" y="3110766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</a:rPr>
              <a:t>38%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19" y="1186011"/>
            <a:ext cx="8658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solidFill>
                  <a:srgbClr val="6D5F9F"/>
                </a:solidFill>
              </a:rPr>
              <a:t>Результат</a:t>
            </a:r>
            <a:r>
              <a:rPr lang="ru-RU" b="1" cap="all" dirty="0">
                <a:solidFill>
                  <a:srgbClr val="6D5F9F"/>
                </a:solidFill>
              </a:rPr>
              <a:t> </a:t>
            </a:r>
            <a:r>
              <a:rPr lang="ru-RU" b="1" cap="all" dirty="0" smtClean="0">
                <a:solidFill>
                  <a:srgbClr val="6D5F9F"/>
                </a:solidFill>
              </a:rPr>
              <a:t>опроса, проведенного </a:t>
            </a:r>
            <a:r>
              <a:rPr lang="ru-RU" b="1" cap="all" dirty="0">
                <a:solidFill>
                  <a:srgbClr val="6D5F9F"/>
                </a:solidFill>
              </a:rPr>
              <a:t>в</a:t>
            </a:r>
            <a:r>
              <a:rPr lang="ru-RU" b="1" cap="all" dirty="0" smtClean="0">
                <a:solidFill>
                  <a:srgbClr val="6D5F9F"/>
                </a:solidFill>
              </a:rPr>
              <a:t> </a:t>
            </a:r>
            <a:r>
              <a:rPr lang="ru-RU" b="1" cap="all" dirty="0">
                <a:solidFill>
                  <a:srgbClr val="6D5F9F"/>
                </a:solidFill>
              </a:rPr>
              <a:t>мае 2019 </a:t>
            </a:r>
            <a:r>
              <a:rPr lang="ru-RU" b="1" cap="all" dirty="0" smtClean="0">
                <a:solidFill>
                  <a:srgbClr val="6D5F9F"/>
                </a:solidFill>
              </a:rPr>
              <a:t>года</a:t>
            </a:r>
            <a:r>
              <a:rPr lang="ru-RU" b="1" cap="all" dirty="0">
                <a:solidFill>
                  <a:srgbClr val="6D5F9F"/>
                </a:solidFill>
              </a:rPr>
              <a:t> среди читателей</a:t>
            </a:r>
            <a:r>
              <a:rPr lang="ru-RU" b="1" cap="all" dirty="0" smtClean="0">
                <a:solidFill>
                  <a:srgbClr val="6D5F9F"/>
                </a:solidFill>
              </a:rPr>
              <a:t> БГУНБ в </a:t>
            </a:r>
            <a:r>
              <a:rPr lang="ru-RU" b="1" cap="all" dirty="0">
                <a:solidFill>
                  <a:srgbClr val="6D5F9F"/>
                </a:solidFill>
              </a:rPr>
              <a:t>возрасте от 50 лет и </a:t>
            </a:r>
            <a:r>
              <a:rPr lang="ru-RU" b="1" cap="all" dirty="0" smtClean="0">
                <a:solidFill>
                  <a:srgbClr val="6D5F9F"/>
                </a:solidFill>
              </a:rPr>
              <a:t>старше</a:t>
            </a:r>
            <a:endParaRPr lang="ru-RU" b="1" cap="all" dirty="0">
              <a:solidFill>
                <a:srgbClr val="6D5F9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79712" y="2155951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4A94B1"/>
                </a:solidFill>
                <a:latin typeface="Arial Narrow" panose="020B0606020202030204" pitchFamily="34" charset="0"/>
              </a:rPr>
              <a:t>изучение основ финансовой грамотности считают необходимым </a:t>
            </a:r>
            <a:endParaRPr lang="ru-RU" sz="1200" dirty="0">
              <a:solidFill>
                <a:srgbClr val="4A94B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77126" y="2636912"/>
            <a:ext cx="2357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200" dirty="0" smtClean="0">
                <a:solidFill>
                  <a:srgbClr val="6D5F9F"/>
                </a:solidFill>
                <a:latin typeface="Arial Narrow" panose="020B0606020202030204" pitchFamily="34" charset="0"/>
              </a:rPr>
              <a:t>ничего </a:t>
            </a:r>
            <a:r>
              <a:rPr lang="ru-RU" sz="1200" dirty="0">
                <a:solidFill>
                  <a:srgbClr val="6D5F9F"/>
                </a:solidFill>
                <a:latin typeface="Arial Narrow" panose="020B0606020202030204" pitchFamily="34" charset="0"/>
              </a:rPr>
              <a:t>не знают или знают частично об онлайн-платежах и онлайн-покупках 48 % </a:t>
            </a:r>
            <a:r>
              <a:rPr lang="ru-RU" sz="1200" dirty="0" smtClean="0">
                <a:solidFill>
                  <a:srgbClr val="6D5F9F"/>
                </a:solidFill>
                <a:latin typeface="Arial Narrow" panose="020B0606020202030204" pitchFamily="34" charset="0"/>
              </a:rPr>
              <a:t>опрошенных </a:t>
            </a:r>
            <a:endParaRPr lang="ru-RU" sz="1200" dirty="0">
              <a:solidFill>
                <a:srgbClr val="6D5F9F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51920" y="3717032"/>
            <a:ext cx="2070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становились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жертвами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или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сталкивались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со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случаями финансового мошенничества 38 %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респондентов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748465" y="3463204"/>
            <a:ext cx="360039" cy="360000"/>
          </a:xfrm>
          <a:prstGeom prst="ellipse">
            <a:avLst/>
          </a:prstGeom>
          <a:solidFill>
            <a:srgbClr val="4A9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748465" y="4051988"/>
            <a:ext cx="360000" cy="360000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8748420" y="4645534"/>
            <a:ext cx="360000" cy="360000"/>
          </a:xfrm>
          <a:prstGeom prst="ellipse">
            <a:avLst/>
          </a:prstGeom>
          <a:solidFill>
            <a:srgbClr val="6D5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Соединительная линия уступом 23"/>
          <p:cNvCxnSpPr>
            <a:stCxn id="7" idx="3"/>
          </p:cNvCxnSpPr>
          <p:nvPr/>
        </p:nvCxnSpPr>
        <p:spPr>
          <a:xfrm flipV="1">
            <a:off x="1979712" y="2559347"/>
            <a:ext cx="2232248" cy="150729"/>
          </a:xfrm>
          <a:prstGeom prst="bentConnector3">
            <a:avLst>
              <a:gd name="adj1" fmla="val -138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/>
          <p:nvPr/>
        </p:nvCxnSpPr>
        <p:spPr>
          <a:xfrm flipV="1">
            <a:off x="3095836" y="3296608"/>
            <a:ext cx="2232248" cy="150729"/>
          </a:xfrm>
          <a:prstGeom prst="bentConnector3">
            <a:avLst>
              <a:gd name="adj1" fmla="val -1384"/>
            </a:avLst>
          </a:prstGeom>
          <a:ln>
            <a:solidFill>
              <a:srgbClr val="6D5F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 flipV="1">
            <a:off x="3131840" y="4509120"/>
            <a:ext cx="2592288" cy="150730"/>
          </a:xfrm>
          <a:prstGeom prst="bentConnector3">
            <a:avLst>
              <a:gd name="adj1" fmla="val -1054"/>
            </a:avLst>
          </a:prstGeom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бъект 2"/>
          <p:cNvSpPr txBox="1">
            <a:spLocks/>
          </p:cNvSpPr>
          <p:nvPr/>
        </p:nvSpPr>
        <p:spPr bwMode="auto">
          <a:xfrm>
            <a:off x="6461957" y="4100961"/>
            <a:ext cx="2448272" cy="26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252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Планирование личного бюджета</a:t>
            </a:r>
          </a:p>
          <a:p>
            <a:pPr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33" name="Объект 2"/>
          <p:cNvSpPr txBox="1">
            <a:spLocks/>
          </p:cNvSpPr>
          <p:nvPr/>
        </p:nvSpPr>
        <p:spPr bwMode="auto">
          <a:xfrm>
            <a:off x="6138472" y="3501008"/>
            <a:ext cx="2826016" cy="26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252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Банковские услуги (кредиты, депозиты)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Объект 2"/>
          <p:cNvSpPr txBox="1">
            <a:spLocks/>
          </p:cNvSpPr>
          <p:nvPr/>
        </p:nvSpPr>
        <p:spPr bwMode="auto">
          <a:xfrm>
            <a:off x="6444208" y="5268149"/>
            <a:ext cx="2448272" cy="32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252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Налогообложение физических лиц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35" name="Объект 2"/>
          <p:cNvSpPr txBox="1">
            <a:spLocks/>
          </p:cNvSpPr>
          <p:nvPr/>
        </p:nvSpPr>
        <p:spPr bwMode="auto">
          <a:xfrm>
            <a:off x="5580112" y="4581128"/>
            <a:ext cx="3357615" cy="51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252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Функционирование пенсионной системы, пенсионного фонда</a:t>
            </a:r>
          </a:p>
        </p:txBody>
      </p:sp>
      <p:sp>
        <p:nvSpPr>
          <p:cNvPr id="37" name="Овал 36"/>
          <p:cNvSpPr/>
          <p:nvPr/>
        </p:nvSpPr>
        <p:spPr>
          <a:xfrm>
            <a:off x="8748420" y="5221558"/>
            <a:ext cx="360000" cy="360000"/>
          </a:xfrm>
          <a:prstGeom prst="ellipse">
            <a:avLst/>
          </a:prstGeom>
          <a:solidFill>
            <a:srgbClr val="3E8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261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39"/>
            <a:ext cx="8399090" cy="55550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dirty="0" smtClean="0"/>
              <a:t>Цель и результат проекта</a:t>
            </a:r>
            <a:endParaRPr lang="ru-RU" sz="2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04250" y="6594501"/>
            <a:ext cx="539750" cy="290513"/>
          </a:xfrm>
          <a:solidFill>
            <a:schemeClr val="tx2"/>
          </a:solidFill>
        </p:spPr>
        <p:txBody>
          <a:bodyPr/>
          <a:lstStyle/>
          <a:p>
            <a:pPr algn="ctr">
              <a:defRPr/>
            </a:pPr>
            <a:fld id="{A72DFC18-8F5B-4A88-A419-ECC29F2FDB1B}" type="slidenum">
              <a:rPr lang="ru-RU" b="1">
                <a:solidFill>
                  <a:schemeClr val="bg1"/>
                </a:solidFill>
              </a:rPr>
              <a:pPr algn="ctr">
                <a:defRPr/>
              </a:pPr>
              <a:t>7</a:t>
            </a:fld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475977"/>
              </p:ext>
            </p:extLst>
          </p:nvPr>
        </p:nvGraphicFramePr>
        <p:xfrm>
          <a:off x="179512" y="1268760"/>
          <a:ext cx="8568952" cy="516602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62267"/>
                <a:gridCol w="4841251"/>
                <a:gridCol w="936504"/>
                <a:gridCol w="936504"/>
                <a:gridCol w="792426"/>
              </a:tblGrid>
              <a:tr h="314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Цель 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проекта</a:t>
                      </a:r>
                      <a:endParaRPr kumimoji="0" lang="ru-RU" sz="11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26437" marR="26437" marT="4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К декабрю 2021 года обеспечить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 100%-й охват муниципальных библиотек области Школами по финансовой грамотности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 с посещением не менее чем 7 тысяч жителей Белгородской области пенсионного возраста 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26437" marR="26437" marT="46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8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Способ достижения 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цели</a:t>
                      </a:r>
                      <a:endParaRPr kumimoji="0" lang="ru-RU" sz="11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26437" marR="26437" marT="4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Создание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 на базе БГУНБ и муниципальных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 библиотек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 Школ по финансовой грамотности для граждан пенсионного возраста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26437" marR="26437" marT="46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55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Результат 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проекта</a:t>
                      </a:r>
                      <a:endParaRPr kumimoji="0" lang="ru-RU" sz="11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26437" marR="26437" marT="4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Результат:</a:t>
                      </a:r>
                    </a:p>
                  </a:txBody>
                  <a:tcPr marL="26437" marR="26437" marT="4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Базовое значение</a:t>
                      </a:r>
                    </a:p>
                  </a:txBody>
                  <a:tcPr marL="26437" marR="26437" marT="46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Период, год</a:t>
                      </a:r>
                    </a:p>
                  </a:txBody>
                  <a:tcPr marL="26437" marR="26437" marT="46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2020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26437" marR="26437" marT="4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2021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26437" marR="26437" marT="4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Обеспечено функционирование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 Школ по финансовой грамотности на базе БГУНБ и муниципальных библиотек с посещаемостью целевой аудиторией в количестве не менее 7 тысяч человек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26437" marR="26437" marT="4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0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0,3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7,3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18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Требования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к </a:t>
                      </a:r>
                      <a:r>
                        <a:rPr kumimoji="0" lang="ru-RU" sz="11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результату 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проекта</a:t>
                      </a:r>
                      <a:endParaRPr kumimoji="0" lang="ru-RU" sz="11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26437" marR="26437" marT="4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Требования к 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результату:</a:t>
                      </a:r>
                      <a:endParaRPr kumimoji="0" lang="ru-RU" sz="11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26437" marR="26437" marT="46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Базовое значение</a:t>
                      </a:r>
                    </a:p>
                  </a:txBody>
                  <a:tcPr marL="26437" marR="26437" marT="46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Период, год</a:t>
                      </a:r>
                    </a:p>
                  </a:txBody>
                  <a:tcPr marL="26437" marR="26437" marT="46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2020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26437" marR="26437" marT="4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2021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26437" marR="26437" marT="4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Разработан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 п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лан занятий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 Школы по финансовой грамотности на базе БГУНБ</a:t>
                      </a:r>
                    </a:p>
                  </a:txBody>
                  <a:tcPr marL="26437" marR="26437" marT="4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0</a:t>
                      </a:r>
                    </a:p>
                  </a:txBody>
                  <a:tcPr marL="26437" marR="26437" marT="46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1</a:t>
                      </a:r>
                    </a:p>
                  </a:txBody>
                  <a:tcPr marL="26437" marR="26437" marT="46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1</a:t>
                      </a:r>
                    </a:p>
                  </a:txBody>
                  <a:tcPr marL="26437" marR="26437" marT="46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Подготовка и размещение статей в электронных и печатных СМИ о начале работы Школы по финансовой грамотности при БГУНБ (статей)</a:t>
                      </a:r>
                    </a:p>
                  </a:txBody>
                  <a:tcPr marL="26437" marR="26437" marT="4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0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26437" marR="26437" marT="46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2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26437" marR="26437" marT="46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4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26437" marR="26437" marT="46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1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Создан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а Школа по финансовой грамотности на базе БГУНБ с последующим веерным открытием в 2021 году не менее 500 аналогичных школ на базе муниципальных библиотек области</a:t>
                      </a:r>
                    </a:p>
                  </a:txBody>
                  <a:tcPr marL="26437" marR="26437" marT="4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0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26437" marR="26437" marT="46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1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26437" marR="26437" marT="46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501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26437" marR="26437" marT="46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2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Разработана </a:t>
                      </a:r>
                      <a:r>
                        <a:rPr kumimoji="0" lang="en-US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PR-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кампания по продвижению работы Школы по финансовой грамотности на базе БГУНБ и  муниципальных библиотек: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размещение публикаций в </a:t>
                      </a:r>
                      <a:r>
                        <a:rPr kumimoji="0" lang="ru-RU" sz="11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соцсетях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  (публикаций);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изготовление  </a:t>
                      </a:r>
                      <a:r>
                        <a:rPr kumimoji="0" lang="ru-RU" sz="11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флаеров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 с рекламой школы по финансовой грамотности (шт.);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размещение информации на сайте ГТРК «Белгород», ТРК «Мир Белогорья» (публикаций)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ru-RU" sz="1100" kern="1200" baseline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26437" marR="26437" marT="4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0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26437" marR="26437" marT="46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500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1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26437" marR="26437" marT="46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7</a:t>
                      </a: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1 000</a:t>
                      </a: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2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26437" marR="26437" marT="46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113" y="0"/>
            <a:ext cx="969543" cy="93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034735"/>
            <a:ext cx="9144001" cy="45719"/>
          </a:xfrm>
          <a:prstGeom prst="rect">
            <a:avLst/>
          </a:prstGeom>
          <a:gradFill flip="none" rotWithShape="1">
            <a:gsLst>
              <a:gs pos="0">
                <a:srgbClr val="4AA3A7"/>
              </a:gs>
              <a:gs pos="50000">
                <a:srgbClr val="4AA3A7">
                  <a:alpha val="54000"/>
                </a:srgbClr>
              </a:gs>
              <a:gs pos="100000">
                <a:srgbClr val="4AA3A7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39"/>
            <a:ext cx="8399090" cy="55550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dirty="0" smtClean="0"/>
              <a:t>Цель и результат проекта</a:t>
            </a:r>
            <a:endParaRPr lang="ru-RU" sz="2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04250" y="6594501"/>
            <a:ext cx="539750" cy="290513"/>
          </a:xfrm>
          <a:solidFill>
            <a:schemeClr val="tx2"/>
          </a:solidFill>
        </p:spPr>
        <p:txBody>
          <a:bodyPr/>
          <a:lstStyle/>
          <a:p>
            <a:pPr algn="ctr">
              <a:defRPr/>
            </a:pPr>
            <a:fld id="{A72DFC18-8F5B-4A88-A419-ECC29F2FDB1B}" type="slidenum">
              <a:rPr lang="ru-RU" b="1">
                <a:solidFill>
                  <a:schemeClr val="bg1"/>
                </a:solidFill>
              </a:rPr>
              <a:pPr algn="ctr">
                <a:defRPr/>
              </a:pPr>
              <a:t>8</a:t>
            </a:fld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85804"/>
              </p:ext>
            </p:extLst>
          </p:nvPr>
        </p:nvGraphicFramePr>
        <p:xfrm>
          <a:off x="143508" y="1092529"/>
          <a:ext cx="8856984" cy="554751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80120"/>
                <a:gridCol w="4922616"/>
                <a:gridCol w="952244"/>
                <a:gridCol w="952244"/>
                <a:gridCol w="949760"/>
              </a:tblGrid>
              <a:tr h="257166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Требования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к </a:t>
                      </a:r>
                      <a:r>
                        <a:rPr kumimoji="0" lang="ru-RU" sz="11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результату 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проекта</a:t>
                      </a:r>
                      <a:endParaRPr kumimoji="0" lang="ru-RU" sz="11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26437" marR="26437" marT="4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Требования к результату</a:t>
                      </a:r>
                    </a:p>
                  </a:txBody>
                  <a:tcPr marL="26437" marR="26437" marT="46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Базовое значение</a:t>
                      </a:r>
                    </a:p>
                  </a:txBody>
                  <a:tcPr marL="26437" marR="26437" marT="46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Период, год</a:t>
                      </a:r>
                    </a:p>
                  </a:txBody>
                  <a:tcPr marL="26437" marR="26437" marT="46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9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2020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26437" marR="26437" marT="4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2021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26437" marR="26437" marT="4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8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Проведено: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 - вводное тестирование участников Школы по финансовой грамотности на базе БГУНБ  (человек);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 - ежегодно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обучающие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занятия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для участников Школы на базе БГУНБ;</a:t>
                      </a:r>
                      <a:endParaRPr kumimoji="0" lang="ru-RU" sz="1100" kern="1200" baseline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 - онлайн-трансляции занятий Школы по финансовой грамотности БГУНБ для  пользователей муниципальных библиотек;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 - итоговое тестирование участников Школы на базе БГУНБ (человек)</a:t>
                      </a:r>
                    </a:p>
                  </a:txBody>
                  <a:tcPr marL="54610" marR="5461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</a:t>
                      </a:r>
                    </a:p>
                    <a:p>
                      <a:pPr algn="ctr"/>
                      <a:endParaRPr lang="ru-RU" sz="11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</a:t>
                      </a:r>
                    </a:p>
                    <a:p>
                      <a:pPr algn="ctr"/>
                      <a:endParaRPr lang="ru-RU" sz="11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26437" marR="26437" marT="46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12</a:t>
                      </a:r>
                    </a:p>
                    <a:p>
                      <a:pPr algn="ctr"/>
                      <a:endParaRPr lang="ru-RU" sz="11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25</a:t>
                      </a:r>
                    </a:p>
                    <a:p>
                      <a:pPr algn="ctr"/>
                      <a:endParaRPr lang="ru-RU" sz="11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25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26437" marR="26437" marT="46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24</a:t>
                      </a:r>
                    </a:p>
                    <a:p>
                      <a:pPr algn="ctr"/>
                      <a:endParaRPr lang="ru-RU" sz="11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25</a:t>
                      </a:r>
                    </a:p>
                    <a:p>
                      <a:pPr algn="ctr"/>
                      <a:endParaRPr lang="ru-RU" sz="11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26437" marR="26437" marT="46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Сформирована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 программа обучения специалистов центральных муниципальных библиотек основам финансовой грамотности  </a:t>
                      </a:r>
                    </a:p>
                  </a:txBody>
                  <a:tcPr marL="54610" marR="5461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0</a:t>
                      </a:r>
                    </a:p>
                  </a:txBody>
                  <a:tcPr marL="54610" marR="5461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1</a:t>
                      </a:r>
                    </a:p>
                  </a:txBody>
                  <a:tcPr marL="54610" marR="5461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Разработаны: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 - пакет документов с методическими материалами по организации Школ по финансовой грамотности на базе муниципальных  библиотек;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 - график веерного открытия Школ по финансовой грамотности на базе муниципальных библиотек;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 - Положение областного конкурса «Ваши личные финансы»</a:t>
                      </a:r>
                    </a:p>
                  </a:txBody>
                  <a:tcPr marL="26437" marR="26437" marT="4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0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26437" marR="26437" marT="46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0</a:t>
                      </a:r>
                    </a:p>
                  </a:txBody>
                  <a:tcPr marL="26437" marR="26437" marT="46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1</a:t>
                      </a:r>
                    </a:p>
                  </a:txBody>
                  <a:tcPr marL="26437" marR="26437" marT="46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Проведено: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- обучение специалистов центральных муниципальных библиотек финансовой грамотности (человек);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итоговое анкетирование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среди пенсионеров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 −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выпускников школ финансовой грамотности, созданных на базе  муниципальных библиотек (человек);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областной конкурс «Ваши личные финансы» среди пенсионеров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 −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выпускников Школ по финансовой грамотности, созданных на базе библиотек (человек) </a:t>
                      </a:r>
                    </a:p>
                  </a:txBody>
                  <a:tcPr marL="54610" marR="5461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0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22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0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22</a:t>
                      </a:r>
                    </a:p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3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 000</a:t>
                      </a: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22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Пользователи результатом</a:t>
                      </a:r>
                      <a:endParaRPr kumimoji="0" lang="ru-RU" sz="11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26437" marR="26437" marT="4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Жители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 Белгородской области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54610" marR="5461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1" y="0"/>
            <a:ext cx="969543" cy="93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034735"/>
            <a:ext cx="9144001" cy="45719"/>
          </a:xfrm>
          <a:prstGeom prst="rect">
            <a:avLst/>
          </a:prstGeom>
          <a:gradFill flip="none" rotWithShape="1">
            <a:gsLst>
              <a:gs pos="0">
                <a:srgbClr val="4AA3A7"/>
              </a:gs>
              <a:gs pos="50000">
                <a:srgbClr val="4AA3A7">
                  <a:alpha val="54000"/>
                </a:srgbClr>
              </a:gs>
              <a:gs pos="100000">
                <a:srgbClr val="4AA3A7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424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Группа 41"/>
          <p:cNvGrpSpPr/>
          <p:nvPr/>
        </p:nvGrpSpPr>
        <p:grpSpPr>
          <a:xfrm>
            <a:off x="-108520" y="1499810"/>
            <a:ext cx="5400600" cy="5385574"/>
            <a:chOff x="0" y="1467555"/>
            <a:chExt cx="5632312" cy="5243877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67555"/>
              <a:ext cx="5632312" cy="5243877"/>
            </a:xfrm>
            <a:prstGeom prst="rect">
              <a:avLst/>
            </a:prstGeom>
          </p:spPr>
        </p:pic>
        <p:cxnSp>
          <p:nvCxnSpPr>
            <p:cNvPr id="36" name="Прямая соединительная линия 35"/>
            <p:cNvCxnSpPr/>
            <p:nvPr/>
          </p:nvCxnSpPr>
          <p:spPr>
            <a:xfrm>
              <a:off x="1187624" y="2494637"/>
              <a:ext cx="411389" cy="323165"/>
            </a:xfrm>
            <a:prstGeom prst="line">
              <a:avLst/>
            </a:prstGeom>
            <a:ln w="76200">
              <a:solidFill>
                <a:srgbClr val="6056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Прямоугольник 38"/>
            <p:cNvSpPr/>
            <p:nvPr/>
          </p:nvSpPr>
          <p:spPr>
            <a:xfrm>
              <a:off x="1578357" y="2656219"/>
              <a:ext cx="3096000" cy="161583"/>
            </a:xfrm>
            <a:prstGeom prst="rect">
              <a:avLst/>
            </a:prstGeom>
            <a:solidFill>
              <a:srgbClr val="6D5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ый треугольник 39"/>
            <p:cNvSpPr/>
            <p:nvPr/>
          </p:nvSpPr>
          <p:spPr>
            <a:xfrm flipH="1">
              <a:off x="4572000" y="2656219"/>
              <a:ext cx="119953" cy="16158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2474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Введение в предметную область</a:t>
            </a:r>
            <a:b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(описание ситуации «как будет»)</a:t>
            </a:r>
            <a:endParaRPr lang="ru-RU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04250" y="6594501"/>
            <a:ext cx="539750" cy="290513"/>
          </a:xfrm>
          <a:solidFill>
            <a:schemeClr val="tx2"/>
          </a:solidFill>
        </p:spPr>
        <p:txBody>
          <a:bodyPr/>
          <a:lstStyle/>
          <a:p>
            <a:pPr algn="ctr">
              <a:defRPr/>
            </a:pPr>
            <a:fld id="{A72DFC18-8F5B-4A88-A419-ECC29F2FDB1B}" type="slidenum">
              <a:rPr lang="ru-RU" b="1">
                <a:solidFill>
                  <a:schemeClr val="bg1"/>
                </a:solidFill>
              </a:rPr>
              <a:pPr algn="ctr">
                <a:defRPr/>
              </a:pPr>
              <a:t>9</a:t>
            </a:fld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113" y="0"/>
            <a:ext cx="969543" cy="936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1034735"/>
            <a:ext cx="9144001" cy="45719"/>
          </a:xfrm>
          <a:prstGeom prst="rect">
            <a:avLst/>
          </a:prstGeom>
          <a:gradFill flip="none" rotWithShape="1">
            <a:gsLst>
              <a:gs pos="0">
                <a:srgbClr val="4AA3A7"/>
              </a:gs>
              <a:gs pos="50000">
                <a:srgbClr val="4AA3A7">
                  <a:alpha val="54000"/>
                </a:srgbClr>
              </a:gs>
              <a:gs pos="100000">
                <a:srgbClr val="4AA3A7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31690" y="2283538"/>
            <a:ext cx="15490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Сформирована </a:t>
            </a:r>
            <a:r>
              <a:rPr lang="ru-RU" sz="1200" b="1" dirty="0">
                <a:solidFill>
                  <a:srgbClr val="4AA3A7"/>
                </a:solidFill>
                <a:latin typeface="Arial Narrow" panose="020B0606020202030204" pitchFamily="34" charset="0"/>
              </a:rPr>
              <a:t>программа обучения специалистов муниципальных библиотек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основам финансовой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грамотности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45252" y="2283539"/>
            <a:ext cx="17884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Разработан </a:t>
            </a:r>
            <a:r>
              <a:rPr lang="ru-RU" sz="1200" b="1" dirty="0">
                <a:solidFill>
                  <a:srgbClr val="605687"/>
                </a:solidFill>
                <a:latin typeface="Arial Narrow" panose="020B0606020202030204" pitchFamily="34" charset="0"/>
              </a:rPr>
              <a:t>пакет документов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методическими материалами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200" b="1" dirty="0" smtClean="0">
                <a:solidFill>
                  <a:srgbClr val="605687"/>
                </a:solidFill>
                <a:latin typeface="Arial Narrow" panose="020B0606020202030204" pitchFamily="34" charset="0"/>
              </a:rPr>
              <a:t>по </a:t>
            </a:r>
            <a:r>
              <a:rPr lang="ru-RU" sz="1200" b="1" dirty="0">
                <a:solidFill>
                  <a:srgbClr val="605687"/>
                </a:solidFill>
                <a:latin typeface="Arial Narrow" panose="020B0606020202030204" pitchFamily="34" charset="0"/>
              </a:rPr>
              <a:t>организации </a:t>
            </a:r>
            <a:r>
              <a:rPr lang="ru-RU" sz="1200" b="1" dirty="0" smtClean="0">
                <a:solidFill>
                  <a:srgbClr val="605687"/>
                </a:solidFill>
                <a:latin typeface="Arial Narrow" panose="020B0606020202030204" pitchFamily="34" charset="0"/>
              </a:rPr>
              <a:t>Школ</a:t>
            </a:r>
            <a:endParaRPr lang="ru-RU" sz="1200" b="1" dirty="0">
              <a:solidFill>
                <a:srgbClr val="605687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36648" y="4849912"/>
            <a:ext cx="17547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Подготовлены </a:t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и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размещены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статьи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в СМИ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о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начале работы Школы по финансовой грамотности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при БГУНБ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46676" y="4813677"/>
            <a:ext cx="1629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Разработана </a:t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и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проведена  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en-US" sz="1200" b="1" dirty="0" smtClean="0">
                <a:solidFill>
                  <a:srgbClr val="4AA3A7"/>
                </a:solidFill>
                <a:latin typeface="Arial Narrow" panose="020B0606020202030204" pitchFamily="34" charset="0"/>
                <a:cs typeface="Times New Roman" pitchFamily="18" charset="0"/>
              </a:rPr>
              <a:t>PR</a:t>
            </a:r>
            <a:r>
              <a:rPr lang="ru-RU" sz="1200" b="1" dirty="0">
                <a:solidFill>
                  <a:srgbClr val="4AA3A7"/>
                </a:solidFill>
                <a:latin typeface="Arial Narrow" panose="020B0606020202030204" pitchFamily="34" charset="0"/>
                <a:cs typeface="Times New Roman" pitchFamily="18" charset="0"/>
              </a:rPr>
              <a:t>-кампания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по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продвижению работы </a:t>
            </a:r>
            <a:r>
              <a:rPr lang="ru-RU" sz="1200" b="1" dirty="0">
                <a:solidFill>
                  <a:srgbClr val="4AA3A7"/>
                </a:solidFill>
                <a:latin typeface="Arial Narrow" panose="020B0606020202030204" pitchFamily="34" charset="0"/>
                <a:cs typeface="Times New Roman" pitchFamily="18" charset="0"/>
              </a:rPr>
              <a:t>Школы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по финансовой грамотности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при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БГУНБ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80112" y="3975936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Проведено </a:t>
            </a:r>
            <a:r>
              <a:rPr lang="ru-RU" sz="1200" b="1" dirty="0">
                <a:solidFill>
                  <a:srgbClr val="3E81B5"/>
                </a:solidFill>
                <a:latin typeface="Arial Narrow" panose="020B0606020202030204" pitchFamily="34" charset="0"/>
              </a:rPr>
              <a:t>обучение специалистов центральных муниципальных </a:t>
            </a:r>
            <a:r>
              <a:rPr lang="ru-RU" sz="1200" b="1" dirty="0" smtClean="0">
                <a:solidFill>
                  <a:srgbClr val="3E81B5"/>
                </a:solidFill>
                <a:latin typeface="Arial Narrow" panose="020B0606020202030204" pitchFamily="34" charset="0"/>
              </a:rPr>
              <a:t>библиотек</a:t>
            </a:r>
            <a:endParaRPr lang="ru-RU" sz="1200" b="1" dirty="0">
              <a:solidFill>
                <a:srgbClr val="3E81B5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2107960"/>
            <a:ext cx="2417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Создана Школа по финансовой грамотности на базе БГУНБ 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62068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0" b="1" dirty="0">
                <a:solidFill>
                  <a:srgbClr val="605687"/>
                </a:solidFill>
              </a:rPr>
              <a:t> </a:t>
            </a:r>
            <a:r>
              <a:rPr lang="ru-RU" sz="5400" b="1" dirty="0" smtClean="0">
                <a:solidFill>
                  <a:srgbClr val="605687"/>
                </a:solidFill>
              </a:rPr>
              <a:t> </a:t>
            </a:r>
            <a:r>
              <a:rPr lang="ru-RU" sz="7200" b="1" dirty="0" smtClean="0">
                <a:solidFill>
                  <a:srgbClr val="605687"/>
                </a:solidFill>
              </a:rPr>
              <a:t>2020 год </a:t>
            </a:r>
            <a:endParaRPr lang="ru-RU" sz="7200" b="1" dirty="0">
              <a:solidFill>
                <a:srgbClr val="605687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3097677"/>
            <a:ext cx="2772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Разработан 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план занятий Школы </a:t>
            </a: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 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финансовой грамотности при БГУНБ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4037319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Проведено (начальное и итоговое) тестирование 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участников Школы по финансовой грамотности </a:t>
            </a: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на 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базе </a:t>
            </a: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БГУНБ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03648" y="5765511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Проведено 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не менее 25 обучающих </a:t>
            </a: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занятий</a:t>
            </a:r>
          </a:p>
          <a:p>
            <a:pPr lvl="0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для 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участников </a:t>
            </a: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Школы 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по </a:t>
            </a: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финансовой 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грамотности </a:t>
            </a: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на 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базе БГУНБ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03648" y="4818422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Проведено 25 онлайн-трансляций занятий </a:t>
            </a: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Школы 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по финансовой грамотности БГУНБ </a:t>
            </a: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для 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пользователей муниципальных библиотек</a:t>
            </a:r>
            <a:endParaRPr lang="ru-RU" sz="12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652120" y="2085552"/>
            <a:ext cx="216024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7436648" y="2085552"/>
            <a:ext cx="216024" cy="216000"/>
          </a:xfrm>
          <a:prstGeom prst="rect">
            <a:avLst/>
          </a:prstGeom>
          <a:solidFill>
            <a:srgbClr val="6D5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652120" y="3803831"/>
            <a:ext cx="216024" cy="216000"/>
          </a:xfrm>
          <a:prstGeom prst="rect">
            <a:avLst/>
          </a:prstGeom>
          <a:solidFill>
            <a:srgbClr val="557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724128" y="4653136"/>
            <a:ext cx="216024" cy="216000"/>
          </a:xfrm>
          <a:prstGeom prst="rect">
            <a:avLst/>
          </a:prstGeom>
          <a:solidFill>
            <a:srgbClr val="4AA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524328" y="4669661"/>
            <a:ext cx="216024" cy="216000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102202" y="1660351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02202" y="273850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02202" y="3813768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107584" y="5949280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107584" y="4869160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5" y="1781974"/>
            <a:ext cx="476754" cy="47675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8" y="2881792"/>
            <a:ext cx="475200" cy="47520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4" y="3961912"/>
            <a:ext cx="475200" cy="47520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4" y="5042032"/>
            <a:ext cx="475200" cy="4752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44" y="6071680"/>
            <a:ext cx="475200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62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31861</TotalTime>
  <Words>2661</Words>
  <Application>Microsoft Office PowerPoint</Application>
  <PresentationFormat>Экран (4:3)</PresentationFormat>
  <Paragraphs>854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Arial Narrow</vt:lpstr>
      <vt:lpstr>Calibri</vt:lpstr>
      <vt:lpstr>Franklin Gothic Book</vt:lpstr>
      <vt:lpstr>Franklin Gothic Medium</vt:lpstr>
      <vt:lpstr>Times New Roman</vt:lpstr>
      <vt:lpstr>Wingdings 2</vt:lpstr>
      <vt:lpstr>Трек</vt:lpstr>
      <vt:lpstr>Презентация проекта «Сам себе финансист» (создание Школ по финансовой грамотности на базе белгородской государственной универсальной научной библиотеки и муниципальных библиотек)</vt:lpstr>
      <vt:lpstr>Введение в предметную область (описание ситуации «как есть»)</vt:lpstr>
      <vt:lpstr>Введение в предметную область (описание ситуации «как есть»)</vt:lpstr>
      <vt:lpstr>Введение в предметную область (описание ситуации «как есть»)</vt:lpstr>
      <vt:lpstr>Введение в предметную область (описание ситуации «как есть»)</vt:lpstr>
      <vt:lpstr>Введение в предметную область (описание ситуации «как есть»)</vt:lpstr>
      <vt:lpstr>Цель и результат проекта</vt:lpstr>
      <vt:lpstr>Цель и результат проекта</vt:lpstr>
      <vt:lpstr>Введение в предметную область (описание ситуации «как будет»)</vt:lpstr>
      <vt:lpstr>Введение в предметную область (описание ситуации «как будет»)</vt:lpstr>
      <vt:lpstr>Основные блоки работ по реализации проекта</vt:lpstr>
      <vt:lpstr>Основные блоки работ по реализации проекта</vt:lpstr>
      <vt:lpstr>Основные блоки работ по реализации проекта</vt:lpstr>
      <vt:lpstr>Основные блоки работ по реализации проекта</vt:lpstr>
      <vt:lpstr>Бюджет проекта</vt:lpstr>
      <vt:lpstr>Бюджет проекта</vt:lpstr>
      <vt:lpstr>Бюджет проекта</vt:lpstr>
      <vt:lpstr>Бюджет проекта</vt:lpstr>
      <vt:lpstr>Команда проекта</vt:lpstr>
      <vt:lpstr>Команда проекта</vt:lpstr>
      <vt:lpstr>Команда проекта</vt:lpstr>
      <vt:lpstr>Команда проекта</vt:lpstr>
      <vt:lpstr>Контактные данные:   </vt:lpstr>
    </vt:vector>
  </TitlesOfParts>
  <Company>GUP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Гончаренко</dc:creator>
  <cp:lastModifiedBy>Костина С.Ю.</cp:lastModifiedBy>
  <cp:revision>1588</cp:revision>
  <cp:lastPrinted>2020-02-16T08:11:19Z</cp:lastPrinted>
  <dcterms:created xsi:type="dcterms:W3CDTF">2010-02-20T13:06:54Z</dcterms:created>
  <dcterms:modified xsi:type="dcterms:W3CDTF">2020-09-10T09:42:02Z</dcterms:modified>
</cp:coreProperties>
</file>