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87" r:id="rId2"/>
    <p:sldId id="478" r:id="rId3"/>
    <p:sldId id="479" r:id="rId4"/>
    <p:sldId id="506" r:id="rId5"/>
    <p:sldId id="519" r:id="rId6"/>
    <p:sldId id="507" r:id="rId7"/>
    <p:sldId id="508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F"/>
    <a:srgbClr val="B7CE88"/>
    <a:srgbClr val="A5C26A"/>
    <a:srgbClr val="D16309"/>
    <a:srgbClr val="C05B08"/>
    <a:srgbClr val="4774AB"/>
    <a:srgbClr val="7BA8DF"/>
    <a:srgbClr val="BCD3EE"/>
    <a:srgbClr val="D1E0F3"/>
    <a:srgbClr val="BFD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6" autoAdjust="0"/>
    <p:restoredTop sz="97324" autoAdjust="0"/>
  </p:normalViewPr>
  <p:slideViewPr>
    <p:cSldViewPr>
      <p:cViewPr>
        <p:scale>
          <a:sx n="110" d="100"/>
          <a:sy n="110" d="100"/>
        </p:scale>
        <p:origin x="-1560" y="-6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1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6174"/>
          </a:xfrm>
          <a:prstGeom prst="rect">
            <a:avLst/>
          </a:prstGeom>
        </p:spPr>
        <p:txBody>
          <a:bodyPr vert="horz" lIns="91534" tIns="45766" rIns="91534" bIns="457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1"/>
            <a:ext cx="2946351" cy="496174"/>
          </a:xfrm>
          <a:prstGeom prst="rect">
            <a:avLst/>
          </a:prstGeom>
        </p:spPr>
        <p:txBody>
          <a:bodyPr vert="horz" lIns="91534" tIns="45766" rIns="91534" bIns="45766" rtlCol="0"/>
          <a:lstStyle>
            <a:lvl1pPr algn="r">
              <a:defRPr sz="1200"/>
            </a:lvl1pPr>
          </a:lstStyle>
          <a:p>
            <a:fld id="{00C326AB-89AA-4BBF-AA33-ED2087DCC119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469"/>
            <a:ext cx="2946351" cy="496173"/>
          </a:xfrm>
          <a:prstGeom prst="rect">
            <a:avLst/>
          </a:prstGeom>
        </p:spPr>
        <p:txBody>
          <a:bodyPr vert="horz" lIns="91534" tIns="45766" rIns="91534" bIns="457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430469"/>
            <a:ext cx="2946351" cy="496173"/>
          </a:xfrm>
          <a:prstGeom prst="rect">
            <a:avLst/>
          </a:prstGeom>
        </p:spPr>
        <p:txBody>
          <a:bodyPr vert="horz" lIns="91534" tIns="45766" rIns="91534" bIns="45766" rtlCol="0" anchor="b"/>
          <a:lstStyle>
            <a:lvl1pPr algn="r">
              <a:defRPr sz="1200"/>
            </a:lvl1pPr>
          </a:lstStyle>
          <a:p>
            <a:fld id="{0DCF92BA-43E8-4075-A9A6-F30FB0F2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00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936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r">
              <a:defRPr sz="1200"/>
            </a:lvl1pPr>
          </a:lstStyle>
          <a:p>
            <a:fld id="{FD4FC9AD-8A1C-42BE-B263-1130BA84C471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8" tIns="45494" rIns="90988" bIns="454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3"/>
            <a:ext cx="5438140" cy="4468177"/>
          </a:xfrm>
          <a:prstGeom prst="rect">
            <a:avLst/>
          </a:prstGeom>
        </p:spPr>
        <p:txBody>
          <a:bodyPr vert="horz" lIns="90988" tIns="45494" rIns="90988" bIns="454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705"/>
            <a:ext cx="2945659" cy="495936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r">
              <a:defRPr sz="1200"/>
            </a:lvl1pPr>
          </a:lstStyle>
          <a:p>
            <a:fld id="{1781B8C8-C5C8-4DB8-A83D-B5F987959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01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4162-83C8-497F-A10F-3AC51442F960}" type="datetime1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489019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9E1E-9A63-42F8-8D2F-8D3F48785FA7}" type="datetime1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A054-81F8-4658-B719-0F316F220B10}" type="datetime1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BA1-EB3B-4CBB-952C-243C812FDC3F}" type="datetime1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811A-0282-4045-B816-F7F17EA0E435}" type="datetime1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2C6C-9585-469F-B488-A3585D8D4603}" type="datetime1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E33B-EDCC-41DA-8BD3-D1DF3522DD51}" type="datetime1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BAB9-59F4-462D-8DE3-5AB956ACE672}" type="datetime1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654D-F60F-4EA0-9A7E-0261C7D96D6A}" type="datetime1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B3AB-67FE-430F-AF77-2214E77B74B6}" type="datetime1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851F-6F9B-4BE1-969B-C17EF4D892C4}" type="datetime1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37B1-1002-4CD2-B2F6-97A7F31A43D2}" type="datetime1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s://static.wixstatic.com/media/6dd9f4_df8a2413ef2f417f9a1e2fe296ce68a0.png_srz_600_350_85_22_0.50_1.20_0.00_png_srz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00" y="1"/>
            <a:ext cx="1030660" cy="4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el.kp.ru/share/i/12/7342705/wr-720.sh-1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" y="1"/>
            <a:ext cx="9131531" cy="440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wixstatic.com/media/6dd9f4_df8a2413ef2f417f9a1e2fe296ce68a0.png_srz_600_350_85_22_0.50_1.20_0.00_png_srz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/>
          <a:stretch/>
        </p:blipFill>
        <p:spPr bwMode="auto">
          <a:xfrm>
            <a:off x="35496" y="54006"/>
            <a:ext cx="9056476" cy="402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297" y="4179153"/>
            <a:ext cx="9131531" cy="984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Кирилова Ирина Юрьевна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начальник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управления проектно-аналитической и контрольно-организационной работы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департамента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внутренней и кадровой политики области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2020 год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" y="2111392"/>
            <a:ext cx="9131531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КАРТИРОВАНИЕ ПРОЦЕССОВ </a:t>
            </a:r>
            <a:b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внесение изменений в методические рекомендации</a:t>
            </a:r>
          </a:p>
          <a:p>
            <a:pPr algn="ctr"/>
            <a:endParaRPr lang="ru-RU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" y="2111391"/>
            <a:ext cx="9151261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23791" y="3111810"/>
            <a:ext cx="9167791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Поиск первопричин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проблем (п.4.1.2)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00053"/>
              </p:ext>
            </p:extLst>
          </p:nvPr>
        </p:nvGraphicFramePr>
        <p:xfrm>
          <a:off x="251520" y="811158"/>
          <a:ext cx="8712969" cy="355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4323"/>
                <a:gridCol w="2904323"/>
                <a:gridCol w="2904323"/>
              </a:tblGrid>
              <a:tr h="536456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МЕТОДЫ ПОИСКА ПЕРВОПРИЧИН ПРОБЛЕМ</a:t>
                      </a:r>
                      <a:endParaRPr lang="ru-RU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«5 почему?»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«Метод Киплинга»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«Диаграмма </a:t>
                      </a:r>
                      <a:r>
                        <a:rPr lang="ru-RU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Исикавы</a:t>
                      </a:r>
                      <a:r>
                        <a:rPr lang="ru-RU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»</a:t>
                      </a:r>
                      <a:endParaRPr lang="ru-RU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заключается в изучении причинно-следственных связей, лежащих в основе той или иной проблемы. Основной задачей техники является поиск первопричины возникновения проблемы с помощью повторения </a:t>
                      </a:r>
                    </a:p>
                    <a:p>
                      <a:pPr algn="just"/>
                      <a:r>
                        <a:rPr lang="ru-RU" sz="1400" dirty="0" smtClean="0"/>
                        <a:t>вопроса – «Почему?».  Каждый последующий вопрос задаётся к ответам </a:t>
                      </a:r>
                    </a:p>
                    <a:p>
                      <a:pPr algn="just"/>
                      <a:r>
                        <a:rPr lang="ru-RU" sz="1400" dirty="0" smtClean="0"/>
                        <a:t>на предыдущий вопрос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заключается в последовательной постановке вопросов: «Кто?», «Что?», «Когда?», «Где?», «Как?», «Почему?» и подробных ответов на них в рамках поставленной задачи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представляет собой график, на основании которого исследуются и определяются ключевые причинно-следственные связи факторов и последствий рассматриваемой проблемы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4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Таблица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«Анализ проблем» (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п.4.1.3-4.1.5)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1" t="30297" r="14942" b="19929"/>
          <a:stretch/>
        </p:blipFill>
        <p:spPr bwMode="auto">
          <a:xfrm>
            <a:off x="179512" y="627534"/>
            <a:ext cx="804806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921899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Для каждой первопричины необходимо разработать не менее 2 (двух) </a:t>
            </a:r>
            <a:r>
              <a:rPr lang="ru-RU" sz="1400" dirty="0" smtClean="0"/>
              <a:t>решений.</a:t>
            </a:r>
          </a:p>
          <a:p>
            <a:endParaRPr lang="ru-RU" sz="1400" dirty="0" smtClean="0"/>
          </a:p>
          <a:p>
            <a:r>
              <a:rPr lang="ru-RU" sz="1400" dirty="0" smtClean="0"/>
              <a:t>Необходимо </a:t>
            </a:r>
            <a:r>
              <a:rPr lang="ru-RU" sz="1400" dirty="0"/>
              <a:t>провести оценку вклада каждого варианта решения в достижение цели мероприятий по повышению </a:t>
            </a:r>
            <a:r>
              <a:rPr lang="ru-RU" sz="1400" dirty="0" smtClean="0"/>
              <a:t>эффективности</a:t>
            </a:r>
            <a:endParaRPr lang="ru-RU" sz="14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5" t="8255" r="39859" b="9591"/>
          <a:stretch/>
        </p:blipFill>
        <p:spPr bwMode="auto">
          <a:xfrm>
            <a:off x="323528" y="4011910"/>
            <a:ext cx="319178" cy="67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6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Карта идеального состояния  (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п.5.1-5.3)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29223" r="13212" b="18850"/>
          <a:stretch/>
        </p:blipFill>
        <p:spPr bwMode="auto">
          <a:xfrm>
            <a:off x="35497" y="627534"/>
            <a:ext cx="7529870" cy="295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651870"/>
            <a:ext cx="5256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Карта идеального состояния процесса </a:t>
            </a:r>
            <a:r>
              <a:rPr lang="ru-RU" sz="1600" dirty="0"/>
              <a:t>– </a:t>
            </a:r>
            <a:endParaRPr lang="ru-RU" sz="1600" dirty="0" smtClean="0"/>
          </a:p>
          <a:p>
            <a:r>
              <a:rPr lang="ru-RU" sz="1600" dirty="0" smtClean="0"/>
              <a:t>это </a:t>
            </a:r>
            <a:r>
              <a:rPr lang="ru-RU" sz="1600" dirty="0"/>
              <a:t>графическое представление последовательности операций, позволяющее смоделировать идеальное состояние процесса, </a:t>
            </a:r>
            <a:r>
              <a:rPr lang="ru-RU" sz="1600" dirty="0" smtClean="0"/>
              <a:t>к </a:t>
            </a:r>
            <a:r>
              <a:rPr lang="ru-RU" sz="1600" dirty="0"/>
              <a:t>которому необходимо стремиться.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3634447"/>
            <a:ext cx="35638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75000"/>
                  </a:schemeClr>
                </a:solidFill>
              </a:rPr>
              <a:t>Характеризуется :</a:t>
            </a:r>
          </a:p>
          <a:p>
            <a:r>
              <a:rPr lang="ru-RU" sz="1400" dirty="0" smtClean="0"/>
              <a:t>минимально возможными: </a:t>
            </a:r>
            <a:r>
              <a:rPr lang="ru-RU" sz="1400" dirty="0"/>
              <a:t>временем протекания и количеством </a:t>
            </a:r>
            <a:r>
              <a:rPr lang="ru-RU" sz="1400" dirty="0" smtClean="0"/>
              <a:t>задействованных </a:t>
            </a:r>
            <a:r>
              <a:rPr lang="ru-RU" sz="1400" dirty="0"/>
              <a:t>ресурсов,  отсутствием  брака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94" y="3795886"/>
            <a:ext cx="3175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1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Разработка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плана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мероприятий (п.7.1.-7.4)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11560" y="1851670"/>
            <a:ext cx="80648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При составлении плана мероприятий необходимо детализировать решения, предложенные в рамках анализа </a:t>
            </a:r>
            <a:r>
              <a:rPr lang="ru-RU" sz="1400" dirty="0" smtClean="0"/>
              <a:t>проблем.</a:t>
            </a:r>
          </a:p>
          <a:p>
            <a:endParaRPr lang="ru-RU" sz="1400" dirty="0" smtClean="0"/>
          </a:p>
          <a:p>
            <a:r>
              <a:rPr lang="ru-RU" sz="1400" dirty="0"/>
              <a:t>Решения, необходимость которых не обоснована в рамках анализа проблем, в план мероприятий не включаются.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5" t="8255" r="39859" b="9591"/>
          <a:stretch/>
        </p:blipFill>
        <p:spPr bwMode="auto">
          <a:xfrm>
            <a:off x="251520" y="2040659"/>
            <a:ext cx="319178" cy="67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92" b="22559"/>
          <a:stretch/>
        </p:blipFill>
        <p:spPr bwMode="auto">
          <a:xfrm>
            <a:off x="107504" y="771550"/>
            <a:ext cx="777686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8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Критерии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разграничения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(п.8.1.-8.2)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48"/>
          <a:stretch/>
        </p:blipFill>
        <p:spPr bwMode="auto">
          <a:xfrm>
            <a:off x="755576" y="686941"/>
            <a:ext cx="7416824" cy="447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755576" y="2211710"/>
            <a:ext cx="72008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55576" y="1131590"/>
            <a:ext cx="72008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9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Диаграмма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Ганта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(п. 9.3)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9" t="34242" r="17060" b="43629"/>
          <a:stretch/>
        </p:blipFill>
        <p:spPr bwMode="auto">
          <a:xfrm>
            <a:off x="256899" y="699542"/>
            <a:ext cx="8203533" cy="173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6899" y="2554327"/>
            <a:ext cx="86355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Рабочие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совещания у Диаграммы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Ганта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проводятся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ежедневно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- если в течение дня, на который было запланировано выполнение определенного объема, выполнялись поставленные в рамках выполняемой работы задачи, то день закрашивается зеленым цветом;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- если в течение дня,  на который было запланировано выполнение определенного объема, не выполнялись поставленные в рамках выполняемой работы задачи, то день закрашивается красным цветом.</a:t>
            </a:r>
          </a:p>
        </p:txBody>
      </p:sp>
    </p:spTree>
    <p:extLst>
      <p:ext uri="{BB962C8B-B14F-4D97-AF65-F5344CB8AC3E}">
        <p14:creationId xmlns:p14="http://schemas.microsoft.com/office/powerpoint/2010/main" val="18739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t="37545" r="15736" b="42634"/>
          <a:stretch/>
        </p:blipFill>
        <p:spPr bwMode="auto">
          <a:xfrm>
            <a:off x="107504" y="483518"/>
            <a:ext cx="7994110" cy="144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Уголок решенных проблем  (п. 9.4)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8907" y="1748011"/>
            <a:ext cx="86355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       По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мере реализации бережливого проекта/дорожной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карты: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/>
              <a:t>проблемы из пирамиды проблем необходимо перемещать в уголок решенных проблем в столбец «Проблема</a:t>
            </a:r>
            <a:r>
              <a:rPr lang="ru-RU" sz="1300" dirty="0" smtClean="0"/>
              <a:t>»;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/>
              <a:t> в столбце «Решение» </a:t>
            </a:r>
            <a:r>
              <a:rPr lang="ru-RU" sz="1300" dirty="0" smtClean="0"/>
              <a:t> указать мероприятия, </a:t>
            </a:r>
            <a:r>
              <a:rPr lang="ru-RU" sz="1300" dirty="0"/>
              <a:t>которые были реализованы для их </a:t>
            </a:r>
            <a:r>
              <a:rPr lang="ru-RU" sz="1300" dirty="0" smtClean="0"/>
              <a:t>устранения данной проблемы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/>
              <a:t>в столбце «Визуализация решения</a:t>
            </a:r>
            <a:r>
              <a:rPr lang="ru-RU" sz="1300" dirty="0" smtClean="0"/>
              <a:t>» визуализировать разработанные материалы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/>
              <a:t>в столбце «Вклад в цель» указать </a:t>
            </a:r>
            <a:r>
              <a:rPr lang="ru-RU" sz="1300" dirty="0" smtClean="0"/>
              <a:t>фактически достигнутую </a:t>
            </a:r>
            <a:r>
              <a:rPr lang="ru-RU" sz="1300" dirty="0"/>
              <a:t>экономия </a:t>
            </a:r>
            <a:r>
              <a:rPr lang="ru-RU" sz="1300" dirty="0" smtClean="0"/>
              <a:t>времени </a:t>
            </a:r>
            <a:r>
              <a:rPr lang="ru-RU" sz="1300" dirty="0"/>
              <a:t>по итогам </a:t>
            </a:r>
            <a:r>
              <a:rPr lang="ru-RU" sz="1300" dirty="0" smtClean="0"/>
              <a:t>проведения контрольных замеров </a:t>
            </a:r>
            <a:r>
              <a:rPr lang="ru-RU" sz="1300" dirty="0"/>
              <a:t>времени для участка процесса, на котором внедрялись улучшения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1" t="42437" r="16095" b="21225"/>
          <a:stretch/>
        </p:blipFill>
        <p:spPr bwMode="auto">
          <a:xfrm>
            <a:off x="481462" y="3363838"/>
            <a:ext cx="4810617" cy="163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6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Производственный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анализ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(п.9.5)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79512" y="627534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Проводится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по итогам внедрения всех мероприятий по улучшениям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представляет собой итоговые замеры общего времени протекания процесса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5" t="42348" r="16628" b="29979"/>
          <a:stretch/>
        </p:blipFill>
        <p:spPr bwMode="auto">
          <a:xfrm>
            <a:off x="160551" y="1203598"/>
            <a:ext cx="6931729" cy="183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003798"/>
            <a:ext cx="8831106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/>
              <a:t>В колонке «План» указывается время протекания процесса, которое планировалось достичь </a:t>
            </a:r>
            <a:endParaRPr lang="ru-RU" sz="13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 smtClean="0"/>
              <a:t>В </a:t>
            </a:r>
            <a:r>
              <a:rPr lang="ru-RU" sz="1300" dirty="0"/>
              <a:t>колонке «Факт» указывается фактическое время протекания процесса по итогам замера времени.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/>
              <a:t>В колонке «Расхождение» указывается разница между плановой </a:t>
            </a:r>
            <a:r>
              <a:rPr lang="ru-RU" sz="1300" dirty="0" smtClean="0"/>
              <a:t>и </a:t>
            </a:r>
            <a:r>
              <a:rPr lang="ru-RU" sz="1300" dirty="0"/>
              <a:t>фактически достигнутой длительностью процесса.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/>
              <a:t>В колонке «Причина расхождения» указывается причина отклонения </a:t>
            </a:r>
            <a:r>
              <a:rPr lang="ru-RU" sz="1300" dirty="0" smtClean="0"/>
              <a:t> от </a:t>
            </a:r>
            <a:r>
              <a:rPr lang="ru-RU" sz="1300" dirty="0"/>
              <a:t>плановых значений:</a:t>
            </a:r>
          </a:p>
          <a:p>
            <a:pPr>
              <a:spcBef>
                <a:spcPts val="600"/>
              </a:spcBef>
            </a:pPr>
            <a:r>
              <a:rPr lang="ru-RU" sz="1300" dirty="0"/>
              <a:t>- если фактическая длительность процесса превышает запланированную, необходимо указать причины отклонения и корректирующие действия, которые будут направлены на обеспечение достижения плановых значений;</a:t>
            </a:r>
          </a:p>
          <a:p>
            <a:pPr>
              <a:spcBef>
                <a:spcPts val="600"/>
              </a:spcBef>
            </a:pPr>
            <a:r>
              <a:rPr lang="ru-RU" sz="1300" dirty="0"/>
              <a:t>- если фактическая длительность процесса меньше запланированной, необходимо указать, что позволило обеспечить перевыполнение плановых значений.</a:t>
            </a:r>
          </a:p>
        </p:txBody>
      </p:sp>
    </p:spTree>
    <p:extLst>
      <p:ext uri="{BB962C8B-B14F-4D97-AF65-F5344CB8AC3E}">
        <p14:creationId xmlns:p14="http://schemas.microsoft.com/office/powerpoint/2010/main" val="3936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Нормативный правовой акт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067944" y="133251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Распоряжение </a:t>
            </a:r>
            <a:r>
              <a:rPr lang="ru-RU" dirty="0"/>
              <a:t>Губернатора Белгородской области </a:t>
            </a:r>
            <a:r>
              <a:rPr lang="ru-RU" dirty="0" smtClean="0"/>
              <a:t>от </a:t>
            </a:r>
            <a:r>
              <a:rPr lang="ru-RU" dirty="0"/>
              <a:t>5</a:t>
            </a:r>
            <a:r>
              <a:rPr lang="ru-RU" dirty="0" smtClean="0"/>
              <a:t> июня 2020 </a:t>
            </a:r>
            <a:r>
              <a:rPr lang="ru-RU" dirty="0"/>
              <a:t>года № </a:t>
            </a:r>
            <a:r>
              <a:rPr lang="ru-RU" dirty="0" smtClean="0"/>
              <a:t>325-р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Об утверждении методических рекомендаций по проведению картирования процессов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органах исполнительной власти </a:t>
            </a:r>
          </a:p>
          <a:p>
            <a:pPr algn="ctr"/>
            <a:r>
              <a:rPr lang="ru-RU" dirty="0"/>
              <a:t>и государственных органах власти области»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t="12950" r="33841" b="14835"/>
          <a:stretch/>
        </p:blipFill>
        <p:spPr bwMode="auto">
          <a:xfrm>
            <a:off x="251520" y="663680"/>
            <a:ext cx="3240360" cy="4234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6816" y="51470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Этапы картирования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процессов (п.1.6)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272" y="476726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843558"/>
            <a:ext cx="7992888" cy="3652396"/>
          </a:xfrm>
          <a:prstGeom prst="rect">
            <a:avLst/>
          </a:prstGeom>
          <a:ln w="222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stCxn id="6" idx="0"/>
            <a:endCxn id="6" idx="2"/>
          </p:cNvCxnSpPr>
          <p:nvPr/>
        </p:nvCxnSpPr>
        <p:spPr>
          <a:xfrm>
            <a:off x="4463988" y="843558"/>
            <a:ext cx="0" cy="3652396"/>
          </a:xfrm>
          <a:prstGeom prst="line">
            <a:avLst/>
          </a:prstGeom>
          <a:ln w="222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61954" y="1419622"/>
            <a:ext cx="360040" cy="288032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2653" y="2355726"/>
            <a:ext cx="360040" cy="288032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2653" y="3435846"/>
            <a:ext cx="360040" cy="288032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552" y="2355726"/>
            <a:ext cx="360040" cy="288032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552" y="1419622"/>
            <a:ext cx="360040" cy="288032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112229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Шаг 1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632" y="199568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Шаг 2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632" y="3127489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Шаг 3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8064" y="112229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Шаг 4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8064" y="2028205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Шаг 5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955" y="1410330"/>
            <a:ext cx="278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Подготовительный </a:t>
            </a:r>
            <a:r>
              <a:rPr lang="ru-RU" sz="1600" dirty="0">
                <a:latin typeface="Arial Narrow" panose="020B0606020202030204" pitchFamily="34" charset="0"/>
              </a:rPr>
              <a:t>этап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5575" y="2316237"/>
            <a:ext cx="35283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Построение </a:t>
            </a:r>
            <a:r>
              <a:rPr lang="ru-RU" sz="1600" dirty="0">
                <a:latin typeface="Arial Narrow" panose="020B0606020202030204" pitchFamily="34" charset="0"/>
              </a:rPr>
              <a:t>карты текущего состояния процесса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5897" y="3426554"/>
            <a:ext cx="370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Поиск </a:t>
            </a:r>
            <a:r>
              <a:rPr lang="ru-RU" sz="1600" dirty="0">
                <a:latin typeface="Arial Narrow" panose="020B0606020202030204" pitchFamily="34" charset="0"/>
              </a:rPr>
              <a:t>и анализ проблем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3552" y="1410330"/>
            <a:ext cx="3744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 П</a:t>
            </a:r>
            <a:r>
              <a:rPr lang="ru-RU" sz="1600" dirty="0" smtClean="0">
                <a:latin typeface="Arial Narrow" panose="020B0606020202030204" pitchFamily="34" charset="0"/>
              </a:rPr>
              <a:t>остроение </a:t>
            </a:r>
            <a:r>
              <a:rPr lang="ru-RU" sz="1600" dirty="0">
                <a:latin typeface="Arial Narrow" panose="020B0606020202030204" pitchFamily="34" charset="0"/>
              </a:rPr>
              <a:t>карты идеального состояния процесса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3552" y="2316237"/>
            <a:ext cx="34568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 П</a:t>
            </a:r>
            <a:r>
              <a:rPr lang="ru-RU" sz="1600" dirty="0" smtClean="0">
                <a:latin typeface="Arial Narrow" panose="020B0606020202030204" pitchFamily="34" charset="0"/>
              </a:rPr>
              <a:t>остроение </a:t>
            </a:r>
            <a:r>
              <a:rPr lang="ru-RU" sz="1600" dirty="0">
                <a:latin typeface="Arial Narrow" panose="020B0606020202030204" pitchFamily="34" charset="0"/>
              </a:rPr>
              <a:t>карты целевого состояния процесса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064" y="309729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Шаг 6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44008" y="3435846"/>
            <a:ext cx="360040" cy="288032"/>
          </a:xfrm>
          <a:prstGeom prst="rect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008" y="3377193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Разработка </a:t>
            </a:r>
            <a:r>
              <a:rPr lang="ru-RU" sz="1600" dirty="0">
                <a:latin typeface="Arial Narrow" panose="020B0606020202030204" pitchFamily="34" charset="0"/>
              </a:rPr>
              <a:t>плана мероприятий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122298"/>
            <a:ext cx="3816424" cy="9059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1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Стенд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бережливого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проекта (п.1.6, 9.1-9.7)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67544" y="699543"/>
            <a:ext cx="2160240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арточка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процесса,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подписанная руководителем проекта и заказчиком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699543"/>
            <a:ext cx="2160240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арта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текущего состояния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699543"/>
            <a:ext cx="2160240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ирамида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51670"/>
            <a:ext cx="2160240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анализа проблем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приложением использованного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анализа метода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851670"/>
            <a:ext cx="2160240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Карта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идеального состояния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1851670"/>
            <a:ext cx="2160240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Карта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целевого состояния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3003798"/>
            <a:ext cx="2160240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Диаграмма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Ганта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003798"/>
            <a:ext cx="2160240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Уголок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решенных проблем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3003798"/>
            <a:ext cx="2160240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Производственный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15592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Стенд бережливого проекта формируется последовательно по мере применения соответствующих инструментов бережливого управления </a:t>
            </a:r>
            <a:r>
              <a:rPr lang="ru-RU" sz="1600" dirty="0" smtClean="0"/>
              <a:t>и </a:t>
            </a:r>
            <a:r>
              <a:rPr lang="ru-RU" sz="1600" dirty="0"/>
              <a:t>сохраняется до момента картирования следующего процесса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5" t="8255" r="39859" b="9591"/>
          <a:stretch/>
        </p:blipFill>
        <p:spPr bwMode="auto">
          <a:xfrm>
            <a:off x="220374" y="4227934"/>
            <a:ext cx="319178" cy="67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Стенд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бережливого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проекта (п.1.6, 9.1-9.7)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51520" y="891753"/>
            <a:ext cx="8352928" cy="26161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1200"/>
              </a:spcBef>
              <a:buClr>
                <a:srgbClr val="A5C26A"/>
              </a:buClr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 течение одного календарного года после завершения бережливого проекта на стенде бережливого проекта сохраняются  следующие элементы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spcBef>
                <a:spcPts val="1200"/>
              </a:spcBef>
              <a:buClr>
                <a:srgbClr val="A5C26A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разработанная </a:t>
            </a:r>
            <a:r>
              <a:rPr lang="ru-RU" dirty="0"/>
              <a:t>и утвержденная в рамках реализации стандартная операционная процедура;</a:t>
            </a:r>
          </a:p>
          <a:p>
            <a:pPr marL="285750" indent="-285750">
              <a:spcBef>
                <a:spcPts val="1200"/>
              </a:spcBef>
              <a:buClr>
                <a:srgbClr val="A5C26A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производственный </a:t>
            </a:r>
            <a:r>
              <a:rPr lang="ru-RU" dirty="0"/>
              <a:t>анализ, который заполняется кратно периодичности </a:t>
            </a:r>
            <a:r>
              <a:rPr lang="ru-RU" dirty="0" smtClean="0"/>
              <a:t>протекания </a:t>
            </a:r>
            <a:r>
              <a:rPr lang="ru-RU" dirty="0"/>
              <a:t>процесса в течение календарного года в качестве апробации </a:t>
            </a:r>
            <a:r>
              <a:rPr lang="ru-RU" dirty="0" smtClean="0"/>
              <a:t>и </a:t>
            </a:r>
            <a:r>
              <a:rPr lang="ru-RU" dirty="0"/>
              <a:t>проверки актуальности стандартной операционной процедуры </a:t>
            </a:r>
            <a:r>
              <a:rPr lang="ru-RU" dirty="0" smtClean="0"/>
              <a:t> в </a:t>
            </a:r>
            <a:r>
              <a:rPr lang="ru-RU" dirty="0" err="1"/>
              <a:t>постпроектной</a:t>
            </a:r>
            <a:r>
              <a:rPr lang="ru-RU" dirty="0"/>
              <a:t>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7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Архив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бережливого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проекта (п.1.7)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11560" y="1509628"/>
            <a:ext cx="8352928" cy="2862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Clr>
                <a:srgbClr val="A5C26A"/>
              </a:buClr>
              <a:buFont typeface="Wingdings" panose="05000000000000000000" pitchFamily="2" charset="2"/>
              <a:buChar char="Ø"/>
            </a:pPr>
            <a:r>
              <a:rPr lang="ru-RU" dirty="0"/>
              <a:t>копию протокола экспертной комиссии по вопросам проектной деятельности, на которой был защищен бережливый </a:t>
            </a:r>
            <a:r>
              <a:rPr lang="ru-RU" dirty="0" smtClean="0"/>
              <a:t>проект;</a:t>
            </a:r>
          </a:p>
          <a:p>
            <a:pPr marL="285750" indent="-285750">
              <a:buClr>
                <a:srgbClr val="A5C26A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утвержденные </a:t>
            </a:r>
            <a:r>
              <a:rPr lang="ru-RU" dirty="0"/>
              <a:t>паспорт и план управления </a:t>
            </a:r>
            <a:r>
              <a:rPr lang="ru-RU" dirty="0" smtClean="0"/>
              <a:t>проектом;</a:t>
            </a:r>
          </a:p>
          <a:p>
            <a:pPr marL="285750" indent="-285750">
              <a:buClr>
                <a:srgbClr val="A5C26A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результаты </a:t>
            </a:r>
            <a:r>
              <a:rPr lang="ru-RU" dirty="0"/>
              <a:t>анкетирования </a:t>
            </a:r>
            <a:r>
              <a:rPr lang="ru-RU" dirty="0" smtClean="0"/>
              <a:t>потребителей;</a:t>
            </a:r>
          </a:p>
          <a:p>
            <a:pPr marL="285750" indent="-285750">
              <a:buClr>
                <a:srgbClr val="A5C26A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кейс </a:t>
            </a:r>
            <a:r>
              <a:rPr lang="ru-RU" dirty="0"/>
              <a:t>по итогам реализации бережливого </a:t>
            </a:r>
            <a:r>
              <a:rPr lang="ru-RU" dirty="0" smtClean="0"/>
              <a:t>проекта;</a:t>
            </a:r>
          </a:p>
          <a:p>
            <a:pPr marL="285750" indent="-285750">
              <a:buClr>
                <a:srgbClr val="A5C26A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стандартную </a:t>
            </a:r>
            <a:r>
              <a:rPr lang="ru-RU" dirty="0"/>
              <a:t>операционную процедуру </a:t>
            </a:r>
            <a:r>
              <a:rPr lang="ru-RU" dirty="0" smtClean="0"/>
              <a:t>процесса;</a:t>
            </a:r>
          </a:p>
          <a:p>
            <a:pPr marL="285750" indent="-285750">
              <a:buClr>
                <a:srgbClr val="A5C26A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производственный </a:t>
            </a:r>
            <a:r>
              <a:rPr lang="ru-RU" dirty="0"/>
              <a:t>анализ апробации стандартной операционной процедуры </a:t>
            </a:r>
            <a:r>
              <a:rPr lang="ru-RU" dirty="0" smtClean="0"/>
              <a:t>процесса;</a:t>
            </a:r>
          </a:p>
          <a:p>
            <a:pPr marL="285750" indent="-285750">
              <a:buClr>
                <a:srgbClr val="A5C26A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копии </a:t>
            </a:r>
            <a:r>
              <a:rPr lang="ru-RU" dirty="0"/>
              <a:t>разработанных в рамках проекта правовых актов, шаблонов, форм, перечней и иных документов, направленных на оптимизацию процесса.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50667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Х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ранится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в отраслевом проектном офисе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не менее двух лет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18823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accent3">
                    <a:lumMod val="75000"/>
                  </a:schemeClr>
                </a:solidFill>
              </a:rPr>
              <a:t>Ф</a:t>
            </a: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>ормируется </a:t>
            </a:r>
            <a:r>
              <a:rPr lang="ru-RU" sz="1600" i="1" dirty="0">
                <a:solidFill>
                  <a:schemeClr val="accent3">
                    <a:lumMod val="75000"/>
                  </a:schemeClr>
                </a:solidFill>
              </a:rPr>
              <a:t>руководителем бережливого проекта в электроном виде </a:t>
            </a: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1600" i="1" dirty="0">
                <a:solidFill>
                  <a:schemeClr val="accent3">
                    <a:lumMod val="75000"/>
                  </a:schemeClr>
                </a:solidFill>
              </a:rPr>
              <a:t>течение </a:t>
            </a: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3">
                    <a:lumMod val="75000"/>
                  </a:schemeClr>
                </a:solidFill>
              </a:rPr>
              <a:t>30 </a:t>
            </a: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  <a:t>календарных дней </a:t>
            </a:r>
            <a:r>
              <a:rPr lang="ru-RU" sz="1600" i="1" dirty="0">
                <a:solidFill>
                  <a:schemeClr val="accent3">
                    <a:lumMod val="75000"/>
                  </a:schemeClr>
                </a:solidFill>
              </a:rPr>
              <a:t>с даты  защиты итогов реализации проекта на экспертной </a:t>
            </a: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>комиссии .</a:t>
            </a:r>
          </a:p>
          <a:p>
            <a:r>
              <a:rPr lang="ru-RU" sz="1600" i="1" dirty="0">
                <a:solidFill>
                  <a:schemeClr val="accent3">
                    <a:lumMod val="75000"/>
                  </a:schemeClr>
                </a:solidFill>
              </a:rPr>
              <a:t>В</a:t>
            </a: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>ключает: </a:t>
            </a:r>
            <a:endParaRPr lang="ru-RU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51470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Карточка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процесса </a:t>
            </a: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5"/>
          <a:stretch/>
        </p:blipFill>
        <p:spPr bwMode="auto">
          <a:xfrm>
            <a:off x="0" y="627534"/>
            <a:ext cx="92525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3003798"/>
            <a:ext cx="903649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427984" y="1347614"/>
            <a:ext cx="4536504" cy="1584176"/>
          </a:xfrm>
          <a:prstGeom prst="rect">
            <a:avLst/>
          </a:prstGeom>
          <a:solidFill>
            <a:schemeClr val="accent2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3435846"/>
            <a:ext cx="4176464" cy="864096"/>
          </a:xfrm>
          <a:prstGeom prst="rect">
            <a:avLst/>
          </a:prstGeom>
          <a:solidFill>
            <a:schemeClr val="accent2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496" y="4515966"/>
            <a:ext cx="4248472" cy="576064"/>
          </a:xfrm>
          <a:prstGeom prst="rect">
            <a:avLst/>
          </a:prstGeom>
          <a:solidFill>
            <a:schemeClr val="accent2">
              <a:lumMod val="20000"/>
              <a:lumOff val="8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Анкетирование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потребителей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(п.2.3, 2.9)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843808" y="1842378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АНКЕТИРОВАНИЕ ПРОВОДИТСЯ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18823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accent3">
                    <a:lumMod val="75000"/>
                  </a:schemeClr>
                </a:solidFill>
              </a:rPr>
              <a:t>Целями анкетирования </a:t>
            </a:r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>являются:</a:t>
            </a:r>
          </a:p>
          <a:p>
            <a:r>
              <a:rPr lang="ru-RU" sz="16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определение удовлетворенности потребителей состоянием процесса,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выявление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проблемных зон в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процессе</a:t>
            </a:r>
            <a:endParaRPr lang="ru-RU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427734"/>
            <a:ext cx="28803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подготовительном этапе картирования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(включается в обоснование)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2429475"/>
            <a:ext cx="2736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итогам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оптимизации процесса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(включается в эффекты)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059832" y="2211710"/>
            <a:ext cx="792088" cy="432048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92080" y="2204162"/>
            <a:ext cx="792088" cy="439596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7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t="28865" r="17211" b="9755"/>
          <a:stretch/>
        </p:blipFill>
        <p:spPr bwMode="auto">
          <a:xfrm>
            <a:off x="35496" y="339502"/>
            <a:ext cx="6521569" cy="350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151972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Карта текущего состояния процесса (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п.3.1-3.5)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483618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519522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5537" y="3939902"/>
            <a:ext cx="63367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/>
              <a:t>Время </a:t>
            </a:r>
            <a:r>
              <a:rPr lang="ru-RU" sz="1300" dirty="0"/>
              <a:t>всех операций и время ожиданий необходимо </a:t>
            </a:r>
            <a:r>
              <a:rPr lang="ru-RU" sz="1300" dirty="0" smtClean="0"/>
              <a:t>указывать:</a:t>
            </a:r>
          </a:p>
          <a:p>
            <a:pPr algn="just"/>
            <a:r>
              <a:rPr lang="ru-RU" sz="1300" dirty="0" smtClean="0"/>
              <a:t> - в </a:t>
            </a:r>
            <a:r>
              <a:rPr lang="ru-RU" sz="1300" dirty="0"/>
              <a:t>единых единицах измерения </a:t>
            </a:r>
            <a:endParaRPr lang="ru-RU" sz="1300" dirty="0" smtClean="0"/>
          </a:p>
          <a:p>
            <a:pPr algn="just"/>
            <a:r>
              <a:rPr lang="ru-RU" sz="1300" dirty="0" smtClean="0"/>
              <a:t>- в диапазоне от </a:t>
            </a:r>
            <a:r>
              <a:rPr lang="ru-RU" sz="1300" dirty="0"/>
              <a:t>минимального </a:t>
            </a:r>
            <a:r>
              <a:rPr lang="ru-RU" sz="1300" dirty="0" smtClean="0"/>
              <a:t>до </a:t>
            </a:r>
            <a:r>
              <a:rPr lang="ru-RU" sz="1300" dirty="0"/>
              <a:t>максимального значения</a:t>
            </a:r>
            <a:r>
              <a:rPr lang="ru-RU" sz="1300" dirty="0" smtClean="0"/>
              <a:t>.</a:t>
            </a:r>
            <a:endParaRPr lang="ru-RU" sz="13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5" t="8255" r="39859" b="9591"/>
          <a:stretch/>
        </p:blipFill>
        <p:spPr bwMode="auto">
          <a:xfrm>
            <a:off x="163940" y="3867894"/>
            <a:ext cx="319178" cy="67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77010" y="3291830"/>
            <a:ext cx="321547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300" dirty="0" smtClean="0"/>
              <a:t>Потери </a:t>
            </a:r>
            <a:r>
              <a:rPr lang="ru-RU" sz="1300" dirty="0"/>
              <a:t>в виде ожидания, </a:t>
            </a:r>
            <a:r>
              <a:rPr lang="ru-RU" sz="1300" dirty="0" smtClean="0"/>
              <a:t>наносятся </a:t>
            </a:r>
            <a:r>
              <a:rPr lang="ru-RU" sz="1300" dirty="0"/>
              <a:t>на карту между операциями с указанием времени </a:t>
            </a:r>
            <a:r>
              <a:rPr lang="ru-RU" sz="1300" dirty="0" smtClean="0"/>
              <a:t>ожидания.</a:t>
            </a:r>
          </a:p>
          <a:p>
            <a:pPr algn="just">
              <a:spcBef>
                <a:spcPts val="600"/>
              </a:spcBef>
            </a:pPr>
            <a:r>
              <a:rPr lang="ru-RU" sz="1300" dirty="0"/>
              <a:t>Время протекания процесса рассчитывается по варианту протекания, включающему максимальное количество операций, и учитывает возвраты </a:t>
            </a:r>
            <a:r>
              <a:rPr lang="ru-RU" sz="1300" dirty="0" smtClean="0"/>
              <a:t>и </a:t>
            </a:r>
            <a:r>
              <a:rPr lang="ru-RU" sz="1300" dirty="0"/>
              <a:t>повторное выполнение операций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60" y="3435846"/>
            <a:ext cx="148594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83918"/>
            <a:ext cx="1587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12335" y="1186175"/>
            <a:ext cx="21521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300" dirty="0"/>
              <a:t>В верхней части карты указывается ее </a:t>
            </a:r>
            <a:r>
              <a:rPr lang="ru-RU" sz="1300" dirty="0" smtClean="0"/>
              <a:t>вид</a:t>
            </a:r>
            <a:endParaRPr lang="ru-RU" sz="1300" dirty="0"/>
          </a:p>
          <a:p>
            <a:pPr algn="just">
              <a:spcBef>
                <a:spcPts val="600"/>
              </a:spcBef>
            </a:pPr>
            <a:r>
              <a:rPr lang="ru-RU" sz="1300" dirty="0" smtClean="0"/>
              <a:t>В </a:t>
            </a:r>
            <a:r>
              <a:rPr lang="ru-RU" sz="1300" dirty="0"/>
              <a:t>верхнем правом углу карты указывается дата ее составления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41" y="1275606"/>
            <a:ext cx="148594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41" y="1802722"/>
            <a:ext cx="148594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6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13457</TotalTime>
  <Words>925</Words>
  <Application>Microsoft Office PowerPoint</Application>
  <PresentationFormat>Экран (16:9)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Нормативный правовой акт</vt:lpstr>
      <vt:lpstr>Этапы картирования процессов (п.1.6)</vt:lpstr>
      <vt:lpstr>Стенд бережливого проекта (п.1.6, 9.1-9.7)</vt:lpstr>
      <vt:lpstr>Стенд бережливого проекта (п.1.6, 9.1-9.7)</vt:lpstr>
      <vt:lpstr>Архив бережливого проекта (п.1.7)</vt:lpstr>
      <vt:lpstr>Карточка процесса </vt:lpstr>
      <vt:lpstr>Анкетирование потребителей (п.2.3, 2.9)</vt:lpstr>
      <vt:lpstr>Карта текущего состояния процесса (п.3.1-3.5)</vt:lpstr>
      <vt:lpstr>Поиск первопричин проблем (п.4.1.2)</vt:lpstr>
      <vt:lpstr>Таблица «Анализ проблем» (п.4.1.3-4.1.5)</vt:lpstr>
      <vt:lpstr>Карта идеального состояния  (п.5.1-5.3)</vt:lpstr>
      <vt:lpstr>Разработка плана мероприятий (п.7.1.-7.4)</vt:lpstr>
      <vt:lpstr>Критерии разграничения (п.8.1.-8.2)</vt:lpstr>
      <vt:lpstr>Диаграмма Ганта (п. 9.3)</vt:lpstr>
      <vt:lpstr>Уголок решенных проблем  (п. 9.4)</vt:lpstr>
      <vt:lpstr>Производственный анализ (п.9.5)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Шиянова Елена Николаевна</cp:lastModifiedBy>
  <cp:revision>814</cp:revision>
  <cp:lastPrinted>2018-03-27T06:26:39Z</cp:lastPrinted>
  <dcterms:modified xsi:type="dcterms:W3CDTF">2020-06-08T13:36:04Z</dcterms:modified>
</cp:coreProperties>
</file>