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2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1" r:id="rId14"/>
    <p:sldId id="279" r:id="rId15"/>
    <p:sldId id="277" r:id="rId16"/>
    <p:sldId id="274" r:id="rId17"/>
    <p:sldId id="276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DDDDDD"/>
    <a:srgbClr val="99CCFF"/>
    <a:srgbClr val="CC99FF"/>
    <a:srgbClr val="CC3300"/>
    <a:srgbClr val="173A8D"/>
    <a:srgbClr val="129481"/>
    <a:srgbClr val="0F2741"/>
    <a:srgbClr val="00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1566" y="7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76849-C5ED-4957-9503-AB7A276745DC}" type="doc">
      <dgm:prSet loTypeId="urn:microsoft.com/office/officeart/2005/8/layout/radial3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1D731D7-01B2-4E69-9DCD-1A61498C00ED}">
      <dgm:prSet phldrT="[Текст]"/>
      <dgm:spPr/>
      <dgm:t>
        <a:bodyPr/>
        <a:lstStyle/>
        <a:p>
          <a:r>
            <a:rPr lang="ru-RU" dirty="0" smtClean="0"/>
            <a:t>СОП</a:t>
          </a:r>
          <a:endParaRPr lang="ru-RU" dirty="0"/>
        </a:p>
      </dgm:t>
    </dgm:pt>
    <dgm:pt modelId="{58450ED6-9234-4148-9C97-C12780442BDC}" type="parTrans" cxnId="{BFAE8CBA-C000-40F5-BBE0-150DFCB90DED}">
      <dgm:prSet/>
      <dgm:spPr/>
      <dgm:t>
        <a:bodyPr/>
        <a:lstStyle/>
        <a:p>
          <a:endParaRPr lang="ru-RU"/>
        </a:p>
      </dgm:t>
    </dgm:pt>
    <dgm:pt modelId="{376B3ACF-9C8C-4925-957E-35C42EA6E0B0}" type="sibTrans" cxnId="{BFAE8CBA-C000-40F5-BBE0-150DFCB90DED}">
      <dgm:prSet/>
      <dgm:spPr/>
      <dgm:t>
        <a:bodyPr/>
        <a:lstStyle/>
        <a:p>
          <a:endParaRPr lang="ru-RU"/>
        </a:p>
      </dgm:t>
    </dgm:pt>
    <dgm:pt modelId="{C18CC1CC-DB0A-44E9-93B1-143E5D211495}">
      <dgm:prSet phldrT="[Текст]"/>
      <dgm:spPr/>
      <dgm:t>
        <a:bodyPr/>
        <a:lstStyle/>
        <a:p>
          <a:r>
            <a:rPr lang="ru-RU" dirty="0" smtClean="0"/>
            <a:t>СОК</a:t>
          </a:r>
          <a:endParaRPr lang="ru-RU" dirty="0"/>
        </a:p>
      </dgm:t>
    </dgm:pt>
    <dgm:pt modelId="{7618C973-73E8-42D1-8A00-C5C12CCE93B7}" type="parTrans" cxnId="{669646A3-F0AE-44E6-A5BE-F6BBB6BEF1EE}">
      <dgm:prSet/>
      <dgm:spPr/>
      <dgm:t>
        <a:bodyPr/>
        <a:lstStyle/>
        <a:p>
          <a:endParaRPr lang="ru-RU"/>
        </a:p>
      </dgm:t>
    </dgm:pt>
    <dgm:pt modelId="{581E1EB0-E015-466F-9D2A-C44BE8D2A040}" type="sibTrans" cxnId="{669646A3-F0AE-44E6-A5BE-F6BBB6BEF1EE}">
      <dgm:prSet/>
      <dgm:spPr/>
      <dgm:t>
        <a:bodyPr/>
        <a:lstStyle/>
        <a:p>
          <a:endParaRPr lang="ru-RU"/>
        </a:p>
      </dgm:t>
    </dgm:pt>
    <dgm:pt modelId="{B807B0D2-75F5-4034-91C5-CE859E202B35}">
      <dgm:prSet phldrT="[Текст]"/>
      <dgm:spPr/>
      <dgm:t>
        <a:bodyPr/>
        <a:lstStyle/>
        <a:p>
          <a:r>
            <a:rPr lang="ru-RU" dirty="0" smtClean="0"/>
            <a:t>СОК</a:t>
          </a:r>
          <a:endParaRPr lang="ru-RU" dirty="0"/>
        </a:p>
      </dgm:t>
    </dgm:pt>
    <dgm:pt modelId="{0B63993A-65E8-4009-9F8E-EA58E7DFA841}" type="parTrans" cxnId="{689AD7A0-D324-4FEA-B0A1-F5580B320542}">
      <dgm:prSet/>
      <dgm:spPr/>
      <dgm:t>
        <a:bodyPr/>
        <a:lstStyle/>
        <a:p>
          <a:endParaRPr lang="ru-RU"/>
        </a:p>
      </dgm:t>
    </dgm:pt>
    <dgm:pt modelId="{E4623321-4F4E-4A6C-9399-ECAEEE51E8BB}" type="sibTrans" cxnId="{689AD7A0-D324-4FEA-B0A1-F5580B320542}">
      <dgm:prSet/>
      <dgm:spPr/>
      <dgm:t>
        <a:bodyPr/>
        <a:lstStyle/>
        <a:p>
          <a:endParaRPr lang="ru-RU"/>
        </a:p>
      </dgm:t>
    </dgm:pt>
    <dgm:pt modelId="{417B5A40-BEC3-4999-9129-180945607EAE}">
      <dgm:prSet phldrT="[Текст]"/>
      <dgm:spPr/>
      <dgm:t>
        <a:bodyPr/>
        <a:lstStyle/>
        <a:p>
          <a:r>
            <a:rPr lang="ru-RU" dirty="0" smtClean="0"/>
            <a:t>СОК</a:t>
          </a:r>
          <a:endParaRPr lang="ru-RU" dirty="0"/>
        </a:p>
      </dgm:t>
    </dgm:pt>
    <dgm:pt modelId="{B0F9DB3D-25ED-4C95-9AE5-6669C822D3C5}" type="parTrans" cxnId="{B115C758-D826-4C27-8E1C-846364DE0B9A}">
      <dgm:prSet/>
      <dgm:spPr/>
      <dgm:t>
        <a:bodyPr/>
        <a:lstStyle/>
        <a:p>
          <a:endParaRPr lang="ru-RU"/>
        </a:p>
      </dgm:t>
    </dgm:pt>
    <dgm:pt modelId="{D0E35650-E0D7-4F00-A791-C55542D482DE}" type="sibTrans" cxnId="{B115C758-D826-4C27-8E1C-846364DE0B9A}">
      <dgm:prSet/>
      <dgm:spPr/>
      <dgm:t>
        <a:bodyPr/>
        <a:lstStyle/>
        <a:p>
          <a:endParaRPr lang="ru-RU"/>
        </a:p>
      </dgm:t>
    </dgm:pt>
    <dgm:pt modelId="{4DB6BBB8-234A-4509-830A-493A71F02C41}">
      <dgm:prSet phldrT="[Текст]"/>
      <dgm:spPr/>
      <dgm:t>
        <a:bodyPr/>
        <a:lstStyle/>
        <a:p>
          <a:r>
            <a:rPr lang="ru-RU" dirty="0" smtClean="0"/>
            <a:t>СОК</a:t>
          </a:r>
          <a:endParaRPr lang="ru-RU" dirty="0"/>
        </a:p>
      </dgm:t>
    </dgm:pt>
    <dgm:pt modelId="{B28C417B-1B24-478B-A723-9DA64009A6C8}" type="parTrans" cxnId="{176BC7A7-CA66-4991-B956-890A0E744D5F}">
      <dgm:prSet/>
      <dgm:spPr/>
      <dgm:t>
        <a:bodyPr/>
        <a:lstStyle/>
        <a:p>
          <a:endParaRPr lang="ru-RU"/>
        </a:p>
      </dgm:t>
    </dgm:pt>
    <dgm:pt modelId="{D15DC665-7125-4C11-A70F-8DDBEEC9564A}" type="sibTrans" cxnId="{176BC7A7-CA66-4991-B956-890A0E744D5F}">
      <dgm:prSet/>
      <dgm:spPr/>
      <dgm:t>
        <a:bodyPr/>
        <a:lstStyle/>
        <a:p>
          <a:endParaRPr lang="ru-RU"/>
        </a:p>
      </dgm:t>
    </dgm:pt>
    <dgm:pt modelId="{497BE79D-A19D-4B0D-BA16-8546D5629664}" type="pres">
      <dgm:prSet presAssocID="{6AA76849-C5ED-4957-9503-AB7A276745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AD509-B9D6-48FC-BA63-F89B02C88863}" type="pres">
      <dgm:prSet presAssocID="{6AA76849-C5ED-4957-9503-AB7A276745DC}" presName="radial" presStyleCnt="0">
        <dgm:presLayoutVars>
          <dgm:animLvl val="ctr"/>
        </dgm:presLayoutVars>
      </dgm:prSet>
      <dgm:spPr/>
    </dgm:pt>
    <dgm:pt modelId="{1B4EB341-3646-41B3-BD9C-974552A20D73}" type="pres">
      <dgm:prSet presAssocID="{11D731D7-01B2-4E69-9DCD-1A61498C00ED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AE7B95E-7362-43DE-B973-0EEA306D328C}" type="pres">
      <dgm:prSet presAssocID="{C18CC1CC-DB0A-44E9-93B1-143E5D211495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FF66A-EBD5-4682-AB58-0C28D3E80C9F}" type="pres">
      <dgm:prSet presAssocID="{B807B0D2-75F5-4034-91C5-CE859E202B3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4A408-D6B9-48E2-8C78-51D4CB8815A1}" type="pres">
      <dgm:prSet presAssocID="{417B5A40-BEC3-4999-9129-180945607EA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AE08B-CD69-48A2-AF43-A747AE4BC804}" type="pres">
      <dgm:prSet presAssocID="{4DB6BBB8-234A-4509-830A-493A71F02C4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E8CBA-C000-40F5-BBE0-150DFCB90DED}" srcId="{6AA76849-C5ED-4957-9503-AB7A276745DC}" destId="{11D731D7-01B2-4E69-9DCD-1A61498C00ED}" srcOrd="0" destOrd="0" parTransId="{58450ED6-9234-4148-9C97-C12780442BDC}" sibTransId="{376B3ACF-9C8C-4925-957E-35C42EA6E0B0}"/>
    <dgm:cxn modelId="{8E4DAC64-DECB-4C53-A26B-3D2C9A9601D7}" type="presOf" srcId="{4DB6BBB8-234A-4509-830A-493A71F02C41}" destId="{007AE08B-CD69-48A2-AF43-A747AE4BC804}" srcOrd="0" destOrd="0" presId="urn:microsoft.com/office/officeart/2005/8/layout/radial3"/>
    <dgm:cxn modelId="{669646A3-F0AE-44E6-A5BE-F6BBB6BEF1EE}" srcId="{11D731D7-01B2-4E69-9DCD-1A61498C00ED}" destId="{C18CC1CC-DB0A-44E9-93B1-143E5D211495}" srcOrd="0" destOrd="0" parTransId="{7618C973-73E8-42D1-8A00-C5C12CCE93B7}" sibTransId="{581E1EB0-E015-466F-9D2A-C44BE8D2A040}"/>
    <dgm:cxn modelId="{98067C89-5744-4CED-8091-91E631EA6E5F}" type="presOf" srcId="{C18CC1CC-DB0A-44E9-93B1-143E5D211495}" destId="{0AE7B95E-7362-43DE-B973-0EEA306D328C}" srcOrd="0" destOrd="0" presId="urn:microsoft.com/office/officeart/2005/8/layout/radial3"/>
    <dgm:cxn modelId="{9EC21BAD-18B9-4840-B849-C195C8422767}" type="presOf" srcId="{417B5A40-BEC3-4999-9129-180945607EAE}" destId="{6554A408-D6B9-48E2-8C78-51D4CB8815A1}" srcOrd="0" destOrd="0" presId="urn:microsoft.com/office/officeart/2005/8/layout/radial3"/>
    <dgm:cxn modelId="{E9583E13-8413-4359-87F1-E7300BD90D1B}" type="presOf" srcId="{B807B0D2-75F5-4034-91C5-CE859E202B35}" destId="{2D7FF66A-EBD5-4682-AB58-0C28D3E80C9F}" srcOrd="0" destOrd="0" presId="urn:microsoft.com/office/officeart/2005/8/layout/radial3"/>
    <dgm:cxn modelId="{176BC7A7-CA66-4991-B956-890A0E744D5F}" srcId="{11D731D7-01B2-4E69-9DCD-1A61498C00ED}" destId="{4DB6BBB8-234A-4509-830A-493A71F02C41}" srcOrd="3" destOrd="0" parTransId="{B28C417B-1B24-478B-A723-9DA64009A6C8}" sibTransId="{D15DC665-7125-4C11-A70F-8DDBEEC9564A}"/>
    <dgm:cxn modelId="{C60836FA-AD28-4116-8850-9BBFAC2DEFA9}" type="presOf" srcId="{11D731D7-01B2-4E69-9DCD-1A61498C00ED}" destId="{1B4EB341-3646-41B3-BD9C-974552A20D73}" srcOrd="0" destOrd="0" presId="urn:microsoft.com/office/officeart/2005/8/layout/radial3"/>
    <dgm:cxn modelId="{50A31175-F7D0-4F37-B9D6-E0C1B74D0D80}" type="presOf" srcId="{6AA76849-C5ED-4957-9503-AB7A276745DC}" destId="{497BE79D-A19D-4B0D-BA16-8546D5629664}" srcOrd="0" destOrd="0" presId="urn:microsoft.com/office/officeart/2005/8/layout/radial3"/>
    <dgm:cxn modelId="{B115C758-D826-4C27-8E1C-846364DE0B9A}" srcId="{11D731D7-01B2-4E69-9DCD-1A61498C00ED}" destId="{417B5A40-BEC3-4999-9129-180945607EAE}" srcOrd="2" destOrd="0" parTransId="{B0F9DB3D-25ED-4C95-9AE5-6669C822D3C5}" sibTransId="{D0E35650-E0D7-4F00-A791-C55542D482DE}"/>
    <dgm:cxn modelId="{689AD7A0-D324-4FEA-B0A1-F5580B320542}" srcId="{11D731D7-01B2-4E69-9DCD-1A61498C00ED}" destId="{B807B0D2-75F5-4034-91C5-CE859E202B35}" srcOrd="1" destOrd="0" parTransId="{0B63993A-65E8-4009-9F8E-EA58E7DFA841}" sibTransId="{E4623321-4F4E-4A6C-9399-ECAEEE51E8BB}"/>
    <dgm:cxn modelId="{3AF052E6-C64F-42BF-92AE-6D98C1A9BF1F}" type="presParOf" srcId="{497BE79D-A19D-4B0D-BA16-8546D5629664}" destId="{0AAAD509-B9D6-48FC-BA63-F89B02C88863}" srcOrd="0" destOrd="0" presId="urn:microsoft.com/office/officeart/2005/8/layout/radial3"/>
    <dgm:cxn modelId="{8B9C2FA8-90EB-4CE7-873C-11BB5D950348}" type="presParOf" srcId="{0AAAD509-B9D6-48FC-BA63-F89B02C88863}" destId="{1B4EB341-3646-41B3-BD9C-974552A20D73}" srcOrd="0" destOrd="0" presId="urn:microsoft.com/office/officeart/2005/8/layout/radial3"/>
    <dgm:cxn modelId="{04BAF801-EB9E-4A65-8403-CBD7F8C69B96}" type="presParOf" srcId="{0AAAD509-B9D6-48FC-BA63-F89B02C88863}" destId="{0AE7B95E-7362-43DE-B973-0EEA306D328C}" srcOrd="1" destOrd="0" presId="urn:microsoft.com/office/officeart/2005/8/layout/radial3"/>
    <dgm:cxn modelId="{9C00A9A7-3A5B-4D77-B2D6-E49F3FEC1527}" type="presParOf" srcId="{0AAAD509-B9D6-48FC-BA63-F89B02C88863}" destId="{2D7FF66A-EBD5-4682-AB58-0C28D3E80C9F}" srcOrd="2" destOrd="0" presId="urn:microsoft.com/office/officeart/2005/8/layout/radial3"/>
    <dgm:cxn modelId="{17A5EA12-A4BB-47D5-8627-58364896F327}" type="presParOf" srcId="{0AAAD509-B9D6-48FC-BA63-F89B02C88863}" destId="{6554A408-D6B9-48E2-8C78-51D4CB8815A1}" srcOrd="3" destOrd="0" presId="urn:microsoft.com/office/officeart/2005/8/layout/radial3"/>
    <dgm:cxn modelId="{6416A922-0DBA-462E-9447-FE2F848B45E2}" type="presParOf" srcId="{0AAAD509-B9D6-48FC-BA63-F89B02C88863}" destId="{007AE08B-CD69-48A2-AF43-A747AE4BC80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B341-3646-41B3-BD9C-974552A20D73}">
      <dsp:nvSpPr>
        <dsp:cNvPr id="0" name=""/>
        <dsp:cNvSpPr/>
      </dsp:nvSpPr>
      <dsp:spPr>
        <a:xfrm>
          <a:off x="1362274" y="747911"/>
          <a:ext cx="1863217" cy="18632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СОП</a:t>
          </a:r>
          <a:endParaRPr lang="ru-RU" sz="5100" kern="1200" dirty="0"/>
        </a:p>
      </dsp:txBody>
      <dsp:txXfrm>
        <a:off x="1635136" y="1020773"/>
        <a:ext cx="1317493" cy="1317493"/>
      </dsp:txXfrm>
    </dsp:sp>
    <dsp:sp modelId="{0AE7B95E-7362-43DE-B973-0EEA306D328C}">
      <dsp:nvSpPr>
        <dsp:cNvPr id="0" name=""/>
        <dsp:cNvSpPr/>
      </dsp:nvSpPr>
      <dsp:spPr>
        <a:xfrm>
          <a:off x="1828078" y="332"/>
          <a:ext cx="931608" cy="9316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СОК</a:t>
          </a:r>
          <a:endParaRPr lang="ru-RU" sz="2600" kern="1200" dirty="0"/>
        </a:p>
      </dsp:txBody>
      <dsp:txXfrm>
        <a:off x="1964509" y="136763"/>
        <a:ext cx="658746" cy="658746"/>
      </dsp:txXfrm>
    </dsp:sp>
    <dsp:sp modelId="{2D7FF66A-EBD5-4682-AB58-0C28D3E80C9F}">
      <dsp:nvSpPr>
        <dsp:cNvPr id="0" name=""/>
        <dsp:cNvSpPr/>
      </dsp:nvSpPr>
      <dsp:spPr>
        <a:xfrm>
          <a:off x="3041461" y="1213715"/>
          <a:ext cx="931608" cy="9316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СОК</a:t>
          </a:r>
          <a:endParaRPr lang="ru-RU" sz="2600" kern="1200" dirty="0"/>
        </a:p>
      </dsp:txBody>
      <dsp:txXfrm>
        <a:off x="3177892" y="1350146"/>
        <a:ext cx="658746" cy="658746"/>
      </dsp:txXfrm>
    </dsp:sp>
    <dsp:sp modelId="{6554A408-D6B9-48E2-8C78-51D4CB8815A1}">
      <dsp:nvSpPr>
        <dsp:cNvPr id="0" name=""/>
        <dsp:cNvSpPr/>
      </dsp:nvSpPr>
      <dsp:spPr>
        <a:xfrm>
          <a:off x="1828078" y="2427098"/>
          <a:ext cx="931608" cy="9316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СОК</a:t>
          </a:r>
          <a:endParaRPr lang="ru-RU" sz="2600" kern="1200" dirty="0"/>
        </a:p>
      </dsp:txBody>
      <dsp:txXfrm>
        <a:off x="1964509" y="2563529"/>
        <a:ext cx="658746" cy="658746"/>
      </dsp:txXfrm>
    </dsp:sp>
    <dsp:sp modelId="{007AE08B-CD69-48A2-AF43-A747AE4BC804}">
      <dsp:nvSpPr>
        <dsp:cNvPr id="0" name=""/>
        <dsp:cNvSpPr/>
      </dsp:nvSpPr>
      <dsp:spPr>
        <a:xfrm>
          <a:off x="614695" y="1213715"/>
          <a:ext cx="931608" cy="9316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СОК</a:t>
          </a:r>
          <a:endParaRPr lang="ru-RU" sz="2600" kern="1200" dirty="0"/>
        </a:p>
      </dsp:txBody>
      <dsp:txXfrm>
        <a:off x="751126" y="1350146"/>
        <a:ext cx="658746" cy="658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7" y="89452"/>
            <a:ext cx="7839635" cy="73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8.wdp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5548" y="4502885"/>
            <a:ext cx="6637283" cy="59124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0"/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Визуализация </a:t>
            </a:r>
            <a:br>
              <a:rPr lang="ru-RU" sz="4800" b="1" dirty="0" smtClean="0">
                <a:ln w="0"/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</a:br>
            <a:r>
              <a:rPr lang="ru-RU" sz="4800" b="1" dirty="0" smtClean="0">
                <a:ln w="0"/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на этапе реализации бережливого проекта</a:t>
            </a:r>
            <a:endParaRPr lang="en-US" sz="4800" b="1" dirty="0">
              <a:ln w="0"/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www.book.tn.ru/upload/iblock/baf/baf02f2aa3e6c1487290891181b0a6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1" r="4234"/>
          <a:stretch/>
        </p:blipFill>
        <p:spPr bwMode="auto">
          <a:xfrm>
            <a:off x="5565225" y="2865451"/>
            <a:ext cx="3287111" cy="214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89" y="184048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61" y="4572010"/>
            <a:ext cx="180515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ХОРОШАЯ СОП</a:t>
            </a:r>
          </a:p>
        </p:txBody>
      </p:sp>
      <p:sp>
        <p:nvSpPr>
          <p:cNvPr id="24" name="AutoShape 20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2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4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5115" y="1087821"/>
            <a:ext cx="1420977" cy="340535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993222" y="1316421"/>
            <a:ext cx="331075" cy="33895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987962" y="1932620"/>
            <a:ext cx="331075" cy="33895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985338" y="2519915"/>
            <a:ext cx="331075" cy="33895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995845" y="3108429"/>
            <a:ext cx="331075" cy="33895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26319" y="1229710"/>
            <a:ext cx="626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Д</a:t>
            </a:r>
            <a:r>
              <a:rPr lang="ru-RU" dirty="0" smtClean="0">
                <a:latin typeface="Arial Narrow" panose="020B0606020202030204" pitchFamily="34" charset="0"/>
              </a:rPr>
              <a:t>ает </a:t>
            </a:r>
            <a:r>
              <a:rPr lang="ru-RU" dirty="0">
                <a:latin typeface="Arial Narrow" panose="020B0606020202030204" pitchFamily="34" charset="0"/>
              </a:rPr>
              <a:t>детальные, ясные и краткие инструкции по выполнению </a:t>
            </a:r>
            <a:r>
              <a:rPr lang="ru-RU" dirty="0" smtClean="0">
                <a:latin typeface="Arial Narrow" panose="020B0606020202030204" pitchFamily="34" charset="0"/>
              </a:rPr>
              <a:t>операций в процессе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0474" y="2004867"/>
            <a:ext cx="62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Легко </a:t>
            </a:r>
            <a:r>
              <a:rPr lang="ru-RU" dirty="0">
                <a:latin typeface="Arial Narrow" panose="020B0606020202030204" pitchFamily="34" charset="0"/>
              </a:rPr>
              <a:t>понятна новым сотрудникам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0980" y="2519885"/>
            <a:ext cx="62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Рассмотрена </a:t>
            </a:r>
            <a:r>
              <a:rPr lang="ru-RU" dirty="0">
                <a:latin typeface="Arial Narrow" panose="020B0606020202030204" pitchFamily="34" charset="0"/>
              </a:rPr>
              <a:t>и утверждена руководством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65720" y="3129499"/>
            <a:ext cx="62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Регулярно </a:t>
            </a:r>
            <a:r>
              <a:rPr lang="ru-RU" dirty="0">
                <a:latin typeface="Arial Narrow" panose="020B0606020202030204" pitchFamily="34" charset="0"/>
              </a:rPr>
              <a:t>обновляется</a:t>
            </a:r>
          </a:p>
        </p:txBody>
      </p:sp>
    </p:spTree>
    <p:extLst>
      <p:ext uri="{BB962C8B-B14F-4D97-AF65-F5344CB8AC3E}">
        <p14:creationId xmlns:p14="http://schemas.microsoft.com/office/powerpoint/2010/main" val="10938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311" y="914410"/>
            <a:ext cx="4687068" cy="4114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89" y="184048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562" y="1064187"/>
            <a:ext cx="1805151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Разделы СОП: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utoShape 20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2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4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9579" y="1457168"/>
            <a:ext cx="49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Название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- наименование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4319" y="1806643"/>
            <a:ext cx="49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Цели и сфера применения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4825" y="2195533"/>
            <a:ext cx="49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Для кого предназначен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9565" y="2545008"/>
            <a:ext cx="49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Используемые сокращения и определения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188" y="2878717"/>
            <a:ext cx="4997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Задачи, ответственность и отчетность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фамилия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автора-составителя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СОП;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подписи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утверждающих должностных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лиц;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 дата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утверждения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694" y="3890364"/>
            <a:ext cx="49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 СОП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7434" y="4263488"/>
            <a:ext cx="49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Связанные документы и формы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4291" y="4612963"/>
            <a:ext cx="49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Список литературы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612775" y="1457168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615398" y="1822409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33" name="Блок-схема: узел 32"/>
          <p:cNvSpPr/>
          <p:nvPr/>
        </p:nvSpPr>
        <p:spPr>
          <a:xfrm>
            <a:off x="610138" y="2179767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38" name="Блок-схема: узел 37"/>
          <p:cNvSpPr/>
          <p:nvPr/>
        </p:nvSpPr>
        <p:spPr>
          <a:xfrm>
            <a:off x="604878" y="2560774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39" name="Блок-схема: узел 38"/>
          <p:cNvSpPr/>
          <p:nvPr/>
        </p:nvSpPr>
        <p:spPr>
          <a:xfrm>
            <a:off x="599618" y="2957547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40" name="Блок-схема: узел 39"/>
          <p:cNvSpPr/>
          <p:nvPr/>
        </p:nvSpPr>
        <p:spPr>
          <a:xfrm>
            <a:off x="610124" y="3906130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604864" y="4295020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42" name="Блок-схема: узел 41"/>
          <p:cNvSpPr/>
          <p:nvPr/>
        </p:nvSpPr>
        <p:spPr>
          <a:xfrm>
            <a:off x="607487" y="4652378"/>
            <a:ext cx="277977" cy="31006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6" name="Picture 4" descr="https://www.wikihow.com/images_en/thumb/8/82/Write-a-Standard-Operating-Procedure-Step-13.jpg/v4-728px-Write-a-Standard-Operating-Procedure-Step-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49" y="1568853"/>
            <a:ext cx="332105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84024" y="3882481"/>
            <a:ext cx="2343534" cy="381007"/>
          </a:xfrm>
          <a:prstGeom prst="roundRect">
            <a:avLst/>
          </a:prstGeom>
          <a:noFill/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89" y="144633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utoShape 20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2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4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22552" y="871260"/>
            <a:ext cx="2162523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ПРОЦЕДУРА СОП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472" y="1430180"/>
            <a:ext cx="8158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Опишите </a:t>
            </a:r>
            <a:r>
              <a:rPr lang="ru-RU" dirty="0">
                <a:latin typeface="Arial Narrow" panose="020B0606020202030204" pitchFamily="34" charset="0"/>
              </a:rPr>
              <a:t>шаги процедуры в порядке их выполнения (сделайте пронумерованный список)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 Учитывайте </a:t>
            </a:r>
            <a:r>
              <a:rPr lang="ru-RU" dirty="0">
                <a:latin typeface="Arial Narrow" panose="020B0606020202030204" pitchFamily="34" charset="0"/>
              </a:rPr>
              <a:t>следующие рекомендации: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- максимально </a:t>
            </a:r>
            <a:r>
              <a:rPr lang="ru-RU" dirty="0">
                <a:latin typeface="Arial Narrow" panose="020B0606020202030204" pitchFamily="34" charset="0"/>
              </a:rPr>
              <a:t>используйте повелительное наклонение (сделайте, возьмите и т. п</a:t>
            </a:r>
            <a:r>
              <a:rPr lang="ru-RU" dirty="0" smtClean="0">
                <a:latin typeface="Arial Narrow" panose="020B0606020202030204" pitchFamily="34" charset="0"/>
              </a:rPr>
              <a:t>.);</a:t>
            </a:r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- учитывайте </a:t>
            </a:r>
            <a:r>
              <a:rPr lang="ru-RU" dirty="0">
                <a:latin typeface="Arial Narrow" panose="020B0606020202030204" pitchFamily="34" charset="0"/>
              </a:rPr>
              <a:t>уровень знаний </a:t>
            </a:r>
            <a:r>
              <a:rPr lang="ru-RU" dirty="0" smtClean="0">
                <a:latin typeface="Arial Narrow" panose="020B0606020202030204" pitchFamily="34" charset="0"/>
              </a:rPr>
              <a:t>пользователей;</a:t>
            </a:r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- опишите </a:t>
            </a:r>
            <a:r>
              <a:rPr lang="ru-RU" dirty="0">
                <a:latin typeface="Arial Narrow" panose="020B0606020202030204" pitchFamily="34" charset="0"/>
              </a:rPr>
              <a:t>все виды деятельности в рамках этой процедуры; технические, административные и контрольные </a:t>
            </a:r>
            <a:r>
              <a:rPr lang="ru-RU" dirty="0" smtClean="0">
                <a:latin typeface="Arial Narrow" panose="020B0606020202030204" pitchFamily="34" charset="0"/>
              </a:rPr>
              <a:t>мероприятия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Этот раздел может быть разделен на несколько частей (например, введение, меры безопасности, перечень требующихся материалов, метод, хранение, </a:t>
            </a:r>
            <a:r>
              <a:rPr lang="ru-RU" dirty="0" smtClean="0">
                <a:latin typeface="Arial Narrow" panose="020B0606020202030204" pitchFamily="34" charset="0"/>
              </a:rPr>
              <a:t>контроль </a:t>
            </a:r>
            <a:r>
              <a:rPr lang="ru-RU" dirty="0">
                <a:latin typeface="Arial Narrow" panose="020B0606020202030204" pitchFamily="34" charset="0"/>
              </a:rPr>
              <a:t>и </a:t>
            </a:r>
            <a:r>
              <a:rPr lang="ru-RU" dirty="0" err="1">
                <a:latin typeface="Arial Narrow" panose="020B0606020202030204" pitchFamily="34" charset="0"/>
              </a:rPr>
              <a:t>и</a:t>
            </a:r>
            <a:r>
              <a:rPr lang="ru-RU" dirty="0">
                <a:latin typeface="Arial Narrow" panose="020B0606020202030204" pitchFamily="34" charset="0"/>
              </a:rPr>
              <a:t> т. д</a:t>
            </a:r>
            <a:r>
              <a:rPr lang="ru-RU" dirty="0" smtClean="0">
                <a:latin typeface="Arial Narrow" panose="020B0606020202030204" pitchFamily="34" charset="0"/>
              </a:rPr>
              <a:t>.)</a:t>
            </a:r>
            <a:endParaRPr lang="ru-RU" dirty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Приводите ссылки на другие СОП при необходимости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9448" y="1356955"/>
            <a:ext cx="8166538" cy="54053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88422" y="1895622"/>
            <a:ext cx="8166538" cy="54053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98928" y="3577324"/>
            <a:ext cx="8166538" cy="54053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93668" y="4320949"/>
            <a:ext cx="8166538" cy="54053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80525" y="4835967"/>
            <a:ext cx="8166538" cy="54053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9" y="1453829"/>
            <a:ext cx="493186" cy="49318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9" y="2443984"/>
            <a:ext cx="493186" cy="4931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9" y="3720778"/>
            <a:ext cx="493186" cy="4931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9" y="4388951"/>
            <a:ext cx="493186" cy="4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889" y="144633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14" y="998582"/>
            <a:ext cx="872621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>
                <a:latin typeface="Arial Narrow" panose="020B0606020202030204" pitchFamily="34" charset="0"/>
              </a:rPr>
              <a:t>Для описания СОП, его графического выражения, служит Стандартная операционная карта – </a:t>
            </a:r>
            <a:r>
              <a:rPr lang="ru-RU" sz="1700" i="1" dirty="0" smtClean="0">
                <a:latin typeface="Arial Narrow" panose="020B0606020202030204" pitchFamily="34" charset="0"/>
              </a:rPr>
              <a:t>СОК</a:t>
            </a:r>
            <a:endParaRPr lang="ru-RU" sz="17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69876459"/>
              </p:ext>
            </p:extLst>
          </p:nvPr>
        </p:nvGraphicFramePr>
        <p:xfrm>
          <a:off x="299541" y="1551923"/>
          <a:ext cx="4587766" cy="335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botvineva\Desktop\Ботвиньева ТН\НАПРАВЛЕНИЯ РАЗНЫЕ\Бережливое производство\Росатом\СОП\Медицин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77" r="41988"/>
          <a:stretch/>
        </p:blipFill>
        <p:spPr bwMode="auto">
          <a:xfrm>
            <a:off x="4469523" y="1349585"/>
            <a:ext cx="4468538" cy="355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889" y="144633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6314" y="1560797"/>
            <a:ext cx="5856890" cy="330924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21343" y="1111473"/>
            <a:ext cx="154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Форма СОК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31890"/>
              </p:ext>
            </p:extLst>
          </p:nvPr>
        </p:nvGraphicFramePr>
        <p:xfrm>
          <a:off x="1350574" y="1903509"/>
          <a:ext cx="5334005" cy="200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Шаг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Операция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Фото,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схема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Время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47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889" y="144633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592" y="1040522"/>
            <a:ext cx="2861442" cy="4966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Разновидности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СОПов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483" y="1789385"/>
            <a:ext cx="2002220" cy="543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ИНСТРУКЦИЯ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0580" y="1784125"/>
            <a:ext cx="2031055" cy="543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АЛГОРИТМ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2560" y="1770982"/>
            <a:ext cx="2031055" cy="543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БЛОК-СХЕМА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1917" y="1770982"/>
            <a:ext cx="2031055" cy="543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ЧЕК-ЛИСТ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483" y="2435770"/>
            <a:ext cx="2081048" cy="2451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текстовый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документ, содержащий правила или указания по выполнению определенной работы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описанием порядка, способа выполнения и необходимых ресурсов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38463" y="2438393"/>
            <a:ext cx="2081048" cy="2448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описание последовательности действий для достижения определенного результата, записанных в виде понятных исполнителю команд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0443" y="2433133"/>
            <a:ext cx="2081048" cy="2454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способ представления алгоритма или процесса в виде наглядной графической схемы.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Отдельные шаги изображаются в виде блоков различной формы, соединенных между собой линиями, указывающими направление последовательности</a:t>
            </a:r>
          </a:p>
          <a:p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2423" y="2435756"/>
            <a:ext cx="2081048" cy="2451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специальный перечень вопросов, а также требований для каждого проверяемого параметра</a:t>
            </a:r>
          </a:p>
        </p:txBody>
      </p:sp>
    </p:spTree>
    <p:extLst>
      <p:ext uri="{BB962C8B-B14F-4D97-AF65-F5344CB8AC3E}">
        <p14:creationId xmlns:p14="http://schemas.microsoft.com/office/powerpoint/2010/main" val="74700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889" y="144633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Визуализация бережливых проектов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724" y="1079937"/>
            <a:ext cx="2065283" cy="12375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724" y="2349059"/>
            <a:ext cx="206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Карточка проекта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5032" y="2272852"/>
            <a:ext cx="2810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Карта текущего состояния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" r="23910"/>
          <a:stretch/>
        </p:blipFill>
        <p:spPr bwMode="auto">
          <a:xfrm>
            <a:off x="2912144" y="1048405"/>
            <a:ext cx="2833198" cy="129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96303" y="2278112"/>
            <a:ext cx="324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Пирамида проблем и «5 почему?»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4469" y="1075994"/>
            <a:ext cx="2756338" cy="12375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156434" y="1103586"/>
            <a:ext cx="1009013" cy="116926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4" idx="1"/>
            <a:endCxn id="4" idx="5"/>
          </p:cNvCxnSpPr>
          <p:nvPr/>
        </p:nvCxnSpPr>
        <p:spPr>
          <a:xfrm>
            <a:off x="6408687" y="1688219"/>
            <a:ext cx="50450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243145" y="2065283"/>
            <a:ext cx="827689" cy="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73" y="1344449"/>
            <a:ext cx="1427611" cy="6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6" y="1164850"/>
            <a:ext cx="1931276" cy="11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1789" y="4734900"/>
            <a:ext cx="2142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Целевого состояния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2" name="Picture 2" descr="C:\Users\shiyanova\Desktop\карта целевого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5649" r="1366" b="15980"/>
          <a:stretch/>
        </p:blipFill>
        <p:spPr bwMode="auto">
          <a:xfrm>
            <a:off x="151790" y="2932386"/>
            <a:ext cx="2142090" cy="16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22477" y="4698108"/>
            <a:ext cx="179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Диаграмма </a:t>
            </a:r>
            <a:r>
              <a:rPr lang="ru-RU" sz="1600" dirty="0" err="1" smtClean="0">
                <a:latin typeface="Arial Narrow" panose="020B0606020202030204" pitchFamily="34" charset="0"/>
              </a:rPr>
              <a:t>Ганта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7" y="2932386"/>
            <a:ext cx="1881079" cy="167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11225" y="4669199"/>
            <a:ext cx="245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Уголок решенных проблем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11522" r="20585" b="48282"/>
          <a:stretch/>
        </p:blipFill>
        <p:spPr bwMode="auto">
          <a:xfrm>
            <a:off x="4511227" y="2908735"/>
            <a:ext cx="2323125" cy="16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65447" y="4548331"/>
            <a:ext cx="179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Производственный анализ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/>
          <a:stretch/>
        </p:blipFill>
        <p:spPr bwMode="auto">
          <a:xfrm>
            <a:off x="6968354" y="2908735"/>
            <a:ext cx="2046475" cy="16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617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889" y="144633"/>
            <a:ext cx="7089809" cy="7334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Реализация бережливых проектов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38702"/>
            <a:ext cx="9144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3779" y="1324310"/>
            <a:ext cx="182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Подготовка паспорта проекта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7913" y="3171495"/>
            <a:ext cx="205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Подготовка плана управления проектом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6191" y="1000013"/>
            <a:ext cx="279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Оформление диаграммы </a:t>
            </a:r>
            <a:r>
              <a:rPr lang="ru-RU" dirty="0" err="1" smtClean="0">
                <a:latin typeface="Arial Narrow" panose="020B0606020202030204" pitchFamily="34" charset="0"/>
              </a:rPr>
              <a:t>Ганта</a:t>
            </a:r>
            <a:r>
              <a:rPr lang="ru-RU" dirty="0">
                <a:latin typeface="Arial Narrow" panose="020B0606020202030204" pitchFamily="34" charset="0"/>
              </a:rPr>
              <a:t>,</a:t>
            </a:r>
            <a:r>
              <a:rPr lang="ru-RU" dirty="0" smtClean="0">
                <a:latin typeface="Arial Narrow" panose="020B0606020202030204" pitchFamily="34" charset="0"/>
              </a:rPr>
              <a:t> уголка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решенных проблем, производственного анализа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2159" y="3210899"/>
            <a:ext cx="205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Мониторинг оформления визуализации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4497" y="2333303"/>
            <a:ext cx="1174531" cy="7330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д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о 15.10.18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856254" y="2343809"/>
            <a:ext cx="1174531" cy="7330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д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о 15.11.18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21298" y="2338549"/>
            <a:ext cx="1174531" cy="7330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д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о 19.11.18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260214" y="2333289"/>
            <a:ext cx="1174531" cy="7330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20.11.18 24.11.18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5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889" y="144633"/>
            <a:ext cx="7089809" cy="733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 образца технологии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0393" y="1174523"/>
            <a:ext cx="2372711" cy="1150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Замотивированная и вовлеченная команда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17496" y="1174523"/>
            <a:ext cx="2443655" cy="1150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Прокартированы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3-5 процессов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76458" y="3762717"/>
            <a:ext cx="2372711" cy="1150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Транслирование опыта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методологии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5400000">
            <a:off x="1040509" y="2869318"/>
            <a:ext cx="1770997" cy="1161416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16200000" flipH="1">
            <a:off x="6140742" y="2835092"/>
            <a:ext cx="1760487" cy="1240372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3389595" y="1489830"/>
            <a:ext cx="2296510" cy="5044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11" y="2088930"/>
            <a:ext cx="1606845" cy="150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2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60331" y="89452"/>
            <a:ext cx="7157545" cy="733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Инструменты визуализации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cdn2.iconfinder.com/data/icons/ikooni-outline-seo-web/128/seo3-100-51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1" y="829765"/>
            <a:ext cx="2131520" cy="21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917" y="1119345"/>
            <a:ext cx="195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Диаграмма </a:t>
            </a:r>
            <a:r>
              <a:rPr lang="ru-RU" b="1" dirty="0" err="1" smtClean="0">
                <a:latin typeface="Arial Narrow" panose="020B0606020202030204" pitchFamily="34" charset="0"/>
              </a:rPr>
              <a:t>Ганта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17" y="1488677"/>
            <a:ext cx="2081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инструмент планирования, управления задачами, который позволяет ни о чём не забыть и делать всё своевременно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540" y="2927175"/>
            <a:ext cx="195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Уголок решенных проблем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540" y="3517231"/>
            <a:ext cx="2081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и</a:t>
            </a:r>
            <a:r>
              <a:rPr lang="ru-RU" sz="1400" dirty="0" smtClean="0">
                <a:latin typeface="Arial Narrow" panose="020B0606020202030204" pitchFamily="34" charset="0"/>
              </a:rPr>
              <a:t>нструмент визуализации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и мониторинга процесса внедрения улучшений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https://www.generationready.com/wp-content/uploads/2015/04/put-ittoget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19" y="2801334"/>
            <a:ext cx="1981148" cy="18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eywordseminole.com/wp-content/uploads/2016/05/searchmarketing-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99" y="919925"/>
            <a:ext cx="1786812" cy="17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43012" y="1098319"/>
            <a:ext cx="208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Производственный анализ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3013" y="1680492"/>
            <a:ext cx="2164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инструмент </a:t>
            </a:r>
            <a:r>
              <a:rPr lang="ru-RU" sz="1400" dirty="0" smtClean="0">
                <a:latin typeface="Arial Narrow" panose="020B0606020202030204" pitchFamily="34" charset="0"/>
              </a:rPr>
              <a:t>оценки эффективности внедренных изменений и мониторинга закрепленного результата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http://santeh-montag.ru/images/kachest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36" y="2773944"/>
            <a:ext cx="1928915" cy="19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45635" y="2953447"/>
            <a:ext cx="208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СОП и СОК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636" y="3370077"/>
            <a:ext cx="2164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документы, регламентирующие </a:t>
            </a:r>
            <a:r>
              <a:rPr lang="ru-RU" sz="1400" dirty="0">
                <a:latin typeface="Arial Narrow" panose="020B0606020202030204" pitchFamily="34" charset="0"/>
              </a:rPr>
              <a:t>выполнение работы на местах в рамках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91480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410" y="89452"/>
            <a:ext cx="5284693" cy="7334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Диаграмма 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Ганта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2471"/>
              </p:ext>
            </p:extLst>
          </p:nvPr>
        </p:nvGraphicFramePr>
        <p:xfrm>
          <a:off x="341548" y="1162507"/>
          <a:ext cx="563358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9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 Narrow" panose="020B0606020202030204" pitchFamily="34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 Narrow" panose="020B0606020202030204" pitchFamily="34" charset="0"/>
                        </a:rPr>
                        <a:t>мероприятия</a:t>
                      </a:r>
                      <a:endParaRPr lang="ru-RU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 Narrow" panose="020B0606020202030204" pitchFamily="34" charset="0"/>
                        </a:rPr>
                        <a:t>Длит-</a:t>
                      </a:r>
                      <a:r>
                        <a:rPr lang="ru-RU" sz="1050" b="1" dirty="0" err="1" smtClean="0">
                          <a:latin typeface="Arial Narrow" panose="020B0606020202030204" pitchFamily="34" charset="0"/>
                        </a:rPr>
                        <a:t>ть</a:t>
                      </a:r>
                      <a:endParaRPr lang="ru-RU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 Narrow" panose="020B0606020202030204" pitchFamily="34" charset="0"/>
                        </a:rPr>
                        <a:t>Дата начала</a:t>
                      </a:r>
                      <a:endParaRPr lang="ru-RU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 Narrow" panose="020B0606020202030204" pitchFamily="34" charset="0"/>
                        </a:rPr>
                        <a:t>Дата окончания</a:t>
                      </a:r>
                      <a:endParaRPr lang="ru-RU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 Narrow" panose="020B0606020202030204" pitchFamily="34" charset="0"/>
                        </a:rPr>
                        <a:t>Месяц</a:t>
                      </a:r>
                      <a:endParaRPr lang="ru-RU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 неделя</a:t>
                      </a:r>
                      <a:endParaRPr lang="ru-RU"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2 неделя</a:t>
                      </a:r>
                      <a:endParaRPr lang="ru-RU"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неделя</a:t>
                      </a:r>
                      <a:endParaRPr lang="ru-RU"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4 неделя</a:t>
                      </a:r>
                      <a:endParaRPr lang="ru-RU"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31302" y="804036"/>
            <a:ext cx="268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Форма диаграммы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Ганта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747" y="3941379"/>
            <a:ext cx="5115910" cy="1032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0526" y="3941377"/>
            <a:ext cx="452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Цветовая индикация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3245" y="4249154"/>
            <a:ext cx="307427" cy="245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5841" y="4154558"/>
            <a:ext cx="113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Запланированные мероприятия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5868" y="4606512"/>
            <a:ext cx="307427" cy="2454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58464" y="4511916"/>
            <a:ext cx="1407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Выполненные  без отклонений мероприятия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79013" y="4259660"/>
            <a:ext cx="307427" cy="245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41608" y="4165064"/>
            <a:ext cx="158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Мероприятия, реализуемые 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с отклонением в 2-3 дня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81636" y="4632784"/>
            <a:ext cx="307427" cy="245497"/>
          </a:xfrm>
          <a:prstGeom prst="rect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44232" y="4538188"/>
            <a:ext cx="178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Мероприятия, реализуемы с отклонениями  более 3-х дней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90442" y="536028"/>
            <a:ext cx="2672256" cy="440227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42688" y="780392"/>
            <a:ext cx="22229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ПОРЯДОК РАБОТЫ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ДИАГРАММОЙ ГАНТА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utoShape 20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2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4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6" y="1376068"/>
            <a:ext cx="493186" cy="4931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9752" y="1376068"/>
            <a:ext cx="185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Сформировать диаграмму по форме на основании плана управления проектом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55" y="2056629"/>
            <a:ext cx="493186" cy="49318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28141" y="2056629"/>
            <a:ext cx="185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Закрепить на диаграмме красную нить (ленту, шнурок)  в соответствии в текущей датой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61" y="2902733"/>
            <a:ext cx="493186" cy="4931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8647" y="2902733"/>
            <a:ext cx="185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Разместить диаграмму на стене рядом с остальными материалами по проекту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95" y="3596437"/>
            <a:ext cx="493186" cy="49318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922881" y="3596437"/>
            <a:ext cx="1855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Закрашивать статус выполнения работы в соответствии со цветовой индикацией по мере наступления сроков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114800" y="1173368"/>
            <a:ext cx="7883" cy="260247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36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825" y="184048"/>
            <a:ext cx="7160756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Примеры использования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диаграммы 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Ганта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 descr="C:\Users\shiyanova\Desktop\соп\viber 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7" y="1135764"/>
            <a:ext cx="4192764" cy="31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iyanova\Desktop\viber image диаграмма Гант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9" b="56402"/>
          <a:stretch/>
        </p:blipFill>
        <p:spPr bwMode="auto">
          <a:xfrm>
            <a:off x="4598112" y="1135763"/>
            <a:ext cx="4266546" cy="31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8112" y="4351283"/>
            <a:ext cx="4266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ОГБУЗ «Городская больница №2 г. Белгорода»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226" y="4362496"/>
            <a:ext cx="4266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ОКУ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«Белгородский центр занятости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18621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89" y="-13027"/>
            <a:ext cx="5284693" cy="733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Уголок решенных проблем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295" y="843451"/>
            <a:ext cx="39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Форма уголка решенных проблем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90442" y="874986"/>
            <a:ext cx="2672256" cy="4063312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42688" y="1174542"/>
            <a:ext cx="222293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ПОРЯДОК РАБОТЫ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 УГОЛКОМ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РЕШЕННЫХ ПРОБЛЕМ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utoShape 20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2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4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6" y="2006708"/>
            <a:ext cx="493186" cy="4931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9752" y="1904229"/>
            <a:ext cx="1855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Сформировать уголок решенных  проблем в соответствии с шаблоном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55" y="2632088"/>
            <a:ext cx="493186" cy="49318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28141" y="2490194"/>
            <a:ext cx="185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В первом столбце разместить </a:t>
            </a:r>
            <a:r>
              <a:rPr lang="ru-RU" sz="1100" dirty="0" err="1" smtClean="0">
                <a:latin typeface="Arial Narrow" panose="020B0606020202030204" pitchFamily="34" charset="0"/>
              </a:rPr>
              <a:t>стикеры</a:t>
            </a:r>
            <a:r>
              <a:rPr lang="ru-RU" sz="1100" dirty="0" smtClean="0">
                <a:latin typeface="Arial Narrow" panose="020B0606020202030204" pitchFamily="34" charset="0"/>
              </a:rPr>
              <a:t> с указанием проблем, которые будут решены в рамках проекта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61" y="3415128"/>
            <a:ext cx="493186" cy="4931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8647" y="3296883"/>
            <a:ext cx="185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По мере реализации мероприятий по улучшениям заполняются второй и третий столбцы 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95" y="4061534"/>
            <a:ext cx="493186" cy="493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975" y="1631741"/>
            <a:ext cx="5501618" cy="27889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0375" y="1734215"/>
            <a:ext cx="145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299681" y="1736412"/>
            <a:ext cx="145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15510" y="1631741"/>
            <a:ext cx="0" cy="28036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846786" y="1631741"/>
            <a:ext cx="7883" cy="278896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15394" y="1723269"/>
            <a:ext cx="145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Вклад в цель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0375" y="2200341"/>
            <a:ext cx="461908" cy="503456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85755" y="2202964"/>
            <a:ext cx="461908" cy="500834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0881" y="2999147"/>
            <a:ext cx="461908" cy="481266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3521" y="3686890"/>
            <a:ext cx="461908" cy="481266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231381" y="2180772"/>
            <a:ext cx="1142439" cy="5008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241887" y="2987461"/>
            <a:ext cx="1142439" cy="5008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34004" y="3689048"/>
            <a:ext cx="1142439" cy="5008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236286" y="2183395"/>
            <a:ext cx="1142439" cy="50083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246792" y="2990084"/>
            <a:ext cx="1142439" cy="50083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38909" y="3691671"/>
            <a:ext cx="1142439" cy="50083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964919" y="4016859"/>
            <a:ext cx="185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Если мероприятие направлено на решение нескольких проблем, проблемы в первом столбце группируются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" y="1261255"/>
            <a:ext cx="5501618" cy="3783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УГОЛОК РЕШЕННЫХ ПРОБЛЕМ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8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825" y="97335"/>
            <a:ext cx="8114568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Пример использования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уголка решенных проблем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11522" r="18139" b="48282"/>
          <a:stretch/>
        </p:blipFill>
        <p:spPr bwMode="auto">
          <a:xfrm>
            <a:off x="1098447" y="969579"/>
            <a:ext cx="6065841" cy="39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89" y="-13027"/>
            <a:ext cx="5284693" cy="733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Производственный анализ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220" y="804036"/>
            <a:ext cx="426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Форма бланка производственного анализа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90442" y="1253369"/>
            <a:ext cx="2672256" cy="3301351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42688" y="1552926"/>
            <a:ext cx="222293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ПОРЯДОК ПРОВЕДЕНИЯ ПРОИЗВОДСТВЕННОГО АНАЛИЗА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utoShape 20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2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4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6" y="2385092"/>
            <a:ext cx="493186" cy="4931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9752" y="2282613"/>
            <a:ext cx="185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Подготовить бланк анализа и разместить его вместе с другими материалами по картированию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55" y="3097185"/>
            <a:ext cx="493186" cy="49318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28141" y="3002589"/>
            <a:ext cx="1855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После внедрения изменений провести не менее  5 замеров времени по процессу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61" y="3754097"/>
            <a:ext cx="493186" cy="4931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38647" y="3635852"/>
            <a:ext cx="185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Вносить результаты каждого замера в бланк, указывая отклонения от цели и его причины 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248" y="1245477"/>
            <a:ext cx="5856890" cy="330924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2249" y="1363721"/>
            <a:ext cx="585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Производственный анализ процесса «….»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00735"/>
              </p:ext>
            </p:extLst>
          </p:nvPr>
        </p:nvGraphicFramePr>
        <p:xfrm>
          <a:off x="460375" y="1904229"/>
          <a:ext cx="5459577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Дата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проведения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Время протекания процесса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Расхождение (+/-)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Причина расхождения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825" y="97335"/>
            <a:ext cx="8114568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Пример проведения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производственного анализа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" t="7845" b="10905"/>
          <a:stretch/>
        </p:blipFill>
        <p:spPr bwMode="auto">
          <a:xfrm>
            <a:off x="1180653" y="941086"/>
            <a:ext cx="6378943" cy="39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83" y="1111469"/>
            <a:ext cx="5762296" cy="3515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89" y="184048"/>
            <a:ext cx="7089809" cy="7334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61" y="1371612"/>
            <a:ext cx="53176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Стандартная Операционная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Процедура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СОП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utoShape 20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2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4" descr="https://banner2.kisspng.com/20180326/gse/kisspng-checkbox-emoji-check-mark-symbol-check-5ab8fe5169d186.8642538615220731694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0961" y="2396371"/>
            <a:ext cx="531768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</a:t>
            </a:r>
            <a:r>
              <a:rPr lang="ru-RU" dirty="0" smtClean="0"/>
              <a:t>окумент</a:t>
            </a:r>
            <a:r>
              <a:rPr lang="ru-RU" dirty="0"/>
              <a:t>, содержащий поэтапные инструкции,</a:t>
            </a:r>
          </a:p>
          <a:p>
            <a:pPr algn="just"/>
            <a:r>
              <a:rPr lang="ru-RU" dirty="0"/>
              <a:t>которым должен неукоснительно следовать </a:t>
            </a:r>
            <a:r>
              <a:rPr lang="ru-RU" dirty="0" smtClean="0"/>
              <a:t>персонал при </a:t>
            </a:r>
            <a:r>
              <a:rPr lang="ru-RU" dirty="0"/>
              <a:t>выполнении </a:t>
            </a:r>
            <a:r>
              <a:rPr lang="ru-RU" dirty="0" smtClean="0"/>
              <a:t>тех </a:t>
            </a:r>
            <a:r>
              <a:rPr lang="ru-RU" dirty="0"/>
              <a:t>или </a:t>
            </a:r>
            <a:r>
              <a:rPr lang="ru-RU" dirty="0" smtClean="0"/>
              <a:t>иных действий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0961" y="3643998"/>
            <a:ext cx="531768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Пошаговая инструкция </a:t>
            </a:r>
            <a:r>
              <a:rPr lang="ru-RU" dirty="0"/>
              <a:t>для выполнения определенного действия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90442" y="1150891"/>
            <a:ext cx="2672256" cy="3555116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542688" y="1450447"/>
            <a:ext cx="22229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Задокументированные СОП обеспечивают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6" y="2117070"/>
            <a:ext cx="493186" cy="4931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09751" y="2014591"/>
            <a:ext cx="188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Narrow" panose="020B0606020202030204" pitchFamily="34" charset="0"/>
              </a:rPr>
              <a:t>Согласованность</a:t>
            </a:r>
          </a:p>
          <a:p>
            <a:r>
              <a:rPr lang="ru-RU" sz="1100" dirty="0">
                <a:latin typeface="Arial Narrow" panose="020B0606020202030204" pitchFamily="34" charset="0"/>
              </a:rPr>
              <a:t>Все сотрудники должны выполнять </a:t>
            </a:r>
            <a:r>
              <a:rPr lang="ru-RU" sz="1100" dirty="0" smtClean="0">
                <a:latin typeface="Arial Narrow" panose="020B0606020202030204" pitchFamily="34" charset="0"/>
              </a:rPr>
              <a:t>действия </a:t>
            </a:r>
            <a:r>
              <a:rPr lang="ru-RU" sz="1100" dirty="0">
                <a:latin typeface="Arial Narrow" panose="020B0606020202030204" pitchFamily="34" charset="0"/>
              </a:rPr>
              <a:t>совершенно одинаково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55" y="2971057"/>
            <a:ext cx="493186" cy="4931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28141" y="2829163"/>
            <a:ext cx="1855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Narrow" panose="020B0606020202030204" pitchFamily="34" charset="0"/>
              </a:rPr>
              <a:t>Правильность</a:t>
            </a:r>
          </a:p>
          <a:p>
            <a:r>
              <a:rPr lang="ru-RU" sz="1100" dirty="0">
                <a:latin typeface="Arial Narrow" panose="020B0606020202030204" pitchFamily="34" charset="0"/>
              </a:rPr>
              <a:t>Не пропускается ни одного шага в процессе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61" y="3651618"/>
            <a:ext cx="493186" cy="49318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47" y="3533373"/>
            <a:ext cx="1855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Narrow" panose="020B0606020202030204" pitchFamily="34" charset="0"/>
              </a:rPr>
              <a:t>Качество</a:t>
            </a:r>
          </a:p>
          <a:p>
            <a:r>
              <a:rPr lang="ru-RU" sz="1100" dirty="0">
                <a:latin typeface="Arial Narrow" panose="020B0606020202030204" pitchFamily="34" charset="0"/>
              </a:rPr>
              <a:t>Надежные и правильные результаты - основа качественной </a:t>
            </a:r>
            <a:r>
              <a:rPr lang="ru-RU" sz="1100" dirty="0" smtClean="0">
                <a:latin typeface="Arial Narrow" panose="020B0606020202030204" pitchFamily="34" charset="0"/>
              </a:rPr>
              <a:t>работы</a:t>
            </a:r>
            <a:endParaRPr lang="ru-RU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748</Words>
  <Application>Microsoft Office PowerPoint</Application>
  <PresentationFormat>Экран (16:9)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Office Theme</vt:lpstr>
      <vt:lpstr>Визуализация  на этапе реализации бережливого проекта</vt:lpstr>
      <vt:lpstr>Инструменты визуализации</vt:lpstr>
      <vt:lpstr>Диаграмма Ганта</vt:lpstr>
      <vt:lpstr>Примеры использования  диаграммы Ганта</vt:lpstr>
      <vt:lpstr>Уголок решенных проблем</vt:lpstr>
      <vt:lpstr>Пример использования  уголка решенных проблем</vt:lpstr>
      <vt:lpstr>Производственный анализ</vt:lpstr>
      <vt:lpstr>Пример проведения  производственного анализа</vt:lpstr>
      <vt:lpstr>Стандартная Операционная Процедура</vt:lpstr>
      <vt:lpstr>Стандартная Операционная Процедура</vt:lpstr>
      <vt:lpstr>Стандартная Операционная Процедура</vt:lpstr>
      <vt:lpstr>Стандартная Операционная Процедура</vt:lpstr>
      <vt:lpstr>Стандартная Операционная Процедура</vt:lpstr>
      <vt:lpstr>Стандартная Операционная Процедура</vt:lpstr>
      <vt:lpstr>Стандартная Операционная Процедура</vt:lpstr>
      <vt:lpstr>Визуализация бережливых проектов</vt:lpstr>
      <vt:lpstr>Реализация бережливых проектов</vt:lpstr>
      <vt:lpstr>Стандарт образца технологии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Любченко Т.С.</cp:lastModifiedBy>
  <cp:revision>97</cp:revision>
  <dcterms:created xsi:type="dcterms:W3CDTF">2016-11-18T14:12:19Z</dcterms:created>
  <dcterms:modified xsi:type="dcterms:W3CDTF">2020-05-05T11:49:38Z</dcterms:modified>
</cp:coreProperties>
</file>