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4"/>
  </p:handoutMasterIdLst>
  <p:sldIdLst>
    <p:sldId id="256" r:id="rId2"/>
    <p:sldId id="257" r:id="rId3"/>
    <p:sldId id="272" r:id="rId4"/>
    <p:sldId id="312" r:id="rId5"/>
    <p:sldId id="285" r:id="rId6"/>
    <p:sldId id="313" r:id="rId7"/>
    <p:sldId id="314" r:id="rId8"/>
    <p:sldId id="315" r:id="rId9"/>
    <p:sldId id="317" r:id="rId10"/>
    <p:sldId id="268" r:id="rId11"/>
    <p:sldId id="299" r:id="rId12"/>
    <p:sldId id="306" r:id="rId13"/>
  </p:sldIdLst>
  <p:sldSz cx="9144000" cy="6858000" type="screen4x3"/>
  <p:notesSz cx="6858000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D86E"/>
    <a:srgbClr val="FF7D7D"/>
    <a:srgbClr val="FFFF8F"/>
    <a:srgbClr val="BCD3EE"/>
    <a:srgbClr val="4774AB"/>
    <a:srgbClr val="E4EDF8"/>
    <a:srgbClr val="7BA8DF"/>
    <a:srgbClr val="D1E0F3"/>
    <a:srgbClr val="BFD5EF"/>
    <a:srgbClr val="A0C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76" autoAdjust="0"/>
  </p:normalViewPr>
  <p:slideViewPr>
    <p:cSldViewPr>
      <p:cViewPr>
        <p:scale>
          <a:sx n="121" d="100"/>
          <a:sy n="121" d="100"/>
        </p:scale>
        <p:origin x="-450" y="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3918" y="-78"/>
      </p:cViewPr>
      <p:guideLst>
        <p:guide orient="horz" pos="314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A8EF8-9FBF-4922-BA31-828D36C66E06}" type="doc">
      <dgm:prSet loTypeId="urn:microsoft.com/office/officeart/2005/8/layout/cycle1" loCatId="cycle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6A575729-D048-46F9-9333-B8096DA36D2F}">
      <dgm:prSet phldrT="[Текст]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dirty="0"/>
        </a:p>
      </dgm:t>
    </dgm:pt>
    <dgm:pt modelId="{608BF5DA-87DD-474C-8CBC-AE088C228228}" type="parTrans" cxnId="{03EF1B5D-0BC2-43BD-8A86-165882DDED57}">
      <dgm:prSet/>
      <dgm:spPr/>
      <dgm:t>
        <a:bodyPr/>
        <a:lstStyle/>
        <a:p>
          <a:endParaRPr lang="ru-RU"/>
        </a:p>
      </dgm:t>
    </dgm:pt>
    <dgm:pt modelId="{A524630A-384A-443E-85B0-8033F57AB0D4}" type="sibTrans" cxnId="{03EF1B5D-0BC2-43BD-8A86-165882DDED57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C58345A6-7C10-43E4-9D7A-78052B55CA75}">
      <dgm:prSet phldrT="[Текст]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dirty="0"/>
        </a:p>
      </dgm:t>
    </dgm:pt>
    <dgm:pt modelId="{4852654B-138F-4C7A-8B16-29FEB056B887}" type="parTrans" cxnId="{3838A53F-30A6-416D-A47B-26AEC2C09F88}">
      <dgm:prSet/>
      <dgm:spPr/>
      <dgm:t>
        <a:bodyPr/>
        <a:lstStyle/>
        <a:p>
          <a:endParaRPr lang="ru-RU"/>
        </a:p>
      </dgm:t>
    </dgm:pt>
    <dgm:pt modelId="{EE00373F-17B1-4D34-A92A-415489AE7BBD}" type="sibTrans" cxnId="{3838A53F-30A6-416D-A47B-26AEC2C09F88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A5E4D1F8-84A8-4F5C-9B46-E19AD8BF8A30}">
      <dgm:prSet phldrT="[Текст]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dirty="0"/>
        </a:p>
      </dgm:t>
    </dgm:pt>
    <dgm:pt modelId="{72AD4A8D-348A-4807-A701-97580D9D335B}" type="sibTrans" cxnId="{58EC9F5E-23B6-4AFB-83C2-927A731586D6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5A06AD25-0333-4E63-AE92-B6CB5AD96870}" type="parTrans" cxnId="{58EC9F5E-23B6-4AFB-83C2-927A731586D6}">
      <dgm:prSet/>
      <dgm:spPr/>
      <dgm:t>
        <a:bodyPr/>
        <a:lstStyle/>
        <a:p>
          <a:endParaRPr lang="ru-RU"/>
        </a:p>
      </dgm:t>
    </dgm:pt>
    <dgm:pt modelId="{898C7275-250F-45FF-A236-CFCF4DC7844A}">
      <dgm:prSet phldrT="[Текст]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dirty="0"/>
        </a:p>
      </dgm:t>
    </dgm:pt>
    <dgm:pt modelId="{E33E8F2D-681B-4A19-B22E-1EA3D71FE478}" type="sibTrans" cxnId="{EA866C43-F6B8-4E48-AA02-73EB1CACCE41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371C2EFE-F1C5-4E6A-BF37-0007AAD8F58D}" type="parTrans" cxnId="{EA866C43-F6B8-4E48-AA02-73EB1CACCE41}">
      <dgm:prSet/>
      <dgm:spPr/>
      <dgm:t>
        <a:bodyPr/>
        <a:lstStyle/>
        <a:p>
          <a:endParaRPr lang="ru-RU"/>
        </a:p>
      </dgm:t>
    </dgm:pt>
    <dgm:pt modelId="{85E733C9-5B46-4FC5-A058-63DCF606A376}" type="pres">
      <dgm:prSet presAssocID="{546A8EF8-9FBF-4922-BA31-828D36C66E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829882-AFE3-4658-9C13-C29519A1E5D9}" type="pres">
      <dgm:prSet presAssocID="{A5E4D1F8-84A8-4F5C-9B46-E19AD8BF8A30}" presName="dummy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83FC5874-492F-4749-BC3E-4365E46E9C28}" type="pres">
      <dgm:prSet presAssocID="{A5E4D1F8-84A8-4F5C-9B46-E19AD8BF8A30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A9A5A7-CC9D-43F5-898F-6EC2B93AECB8}" type="pres">
      <dgm:prSet presAssocID="{72AD4A8D-348A-4807-A701-97580D9D335B}" presName="sibTrans" presStyleLbl="node1" presStyleIdx="0" presStyleCnt="4" custLinFactNeighborX="1914" custLinFactNeighborY="170"/>
      <dgm:spPr/>
      <dgm:t>
        <a:bodyPr/>
        <a:lstStyle/>
        <a:p>
          <a:endParaRPr lang="ru-RU"/>
        </a:p>
      </dgm:t>
    </dgm:pt>
    <dgm:pt modelId="{C6F11A09-4378-4395-B648-FA7FD02D457E}" type="pres">
      <dgm:prSet presAssocID="{898C7275-250F-45FF-A236-CFCF4DC7844A}" presName="dummy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88D7A14B-E230-4398-B320-965E1EC52F77}" type="pres">
      <dgm:prSet presAssocID="{898C7275-250F-45FF-A236-CFCF4DC7844A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E693B5-4EE5-4BE0-BB8F-D8CFD66BBAEE}" type="pres">
      <dgm:prSet presAssocID="{E33E8F2D-681B-4A19-B22E-1EA3D71FE478}" presName="sibTrans" presStyleLbl="node1" presStyleIdx="1" presStyleCnt="4" custLinFactNeighborY="1112"/>
      <dgm:spPr/>
      <dgm:t>
        <a:bodyPr/>
        <a:lstStyle/>
        <a:p>
          <a:endParaRPr lang="ru-RU"/>
        </a:p>
      </dgm:t>
    </dgm:pt>
    <dgm:pt modelId="{FA88901E-14B4-4669-9F20-093DDCBD0888}" type="pres">
      <dgm:prSet presAssocID="{6A575729-D048-46F9-9333-B8096DA36D2F}" presName="dummy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E34853DE-AAAB-4CBE-B2AE-7FEACEBDE261}" type="pres">
      <dgm:prSet presAssocID="{6A575729-D048-46F9-9333-B8096DA36D2F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375E01-5B56-4EE6-AB56-C39A64181CE8}" type="pres">
      <dgm:prSet presAssocID="{A524630A-384A-443E-85B0-8033F57AB0D4}" presName="sibTrans" presStyleLbl="node1" presStyleIdx="2" presStyleCnt="4" custLinFactNeighborX="-284"/>
      <dgm:spPr/>
      <dgm:t>
        <a:bodyPr/>
        <a:lstStyle/>
        <a:p>
          <a:endParaRPr lang="ru-RU"/>
        </a:p>
      </dgm:t>
    </dgm:pt>
    <dgm:pt modelId="{A08E6867-9E89-47A6-817F-9F23D11812F8}" type="pres">
      <dgm:prSet presAssocID="{C58345A6-7C10-43E4-9D7A-78052B55CA75}" presName="dummy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CE33B629-5A9F-406F-96F0-63F7E2DE7D2A}" type="pres">
      <dgm:prSet presAssocID="{C58345A6-7C10-43E4-9D7A-78052B55CA75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579627-23D7-4BD7-ADED-58715BD113D6}" type="pres">
      <dgm:prSet presAssocID="{EE00373F-17B1-4D34-A92A-415489AE7BBD}" presName="sibTrans" presStyleLbl="node1" presStyleIdx="3" presStyleCnt="4" custScaleX="107767" custScaleY="95022" custLinFactNeighborX="1668" custLinFactNeighborY="1403"/>
      <dgm:spPr/>
      <dgm:t>
        <a:bodyPr/>
        <a:lstStyle/>
        <a:p>
          <a:endParaRPr lang="ru-RU"/>
        </a:p>
      </dgm:t>
    </dgm:pt>
  </dgm:ptLst>
  <dgm:cxnLst>
    <dgm:cxn modelId="{E2411050-0BE6-4EE5-AF29-864FAB959AD8}" type="presOf" srcId="{C58345A6-7C10-43E4-9D7A-78052B55CA75}" destId="{CE33B629-5A9F-406F-96F0-63F7E2DE7D2A}" srcOrd="0" destOrd="0" presId="urn:microsoft.com/office/officeart/2005/8/layout/cycle1"/>
    <dgm:cxn modelId="{9789762D-F24A-4491-B27D-9F418BD58CE7}" type="presOf" srcId="{898C7275-250F-45FF-A236-CFCF4DC7844A}" destId="{88D7A14B-E230-4398-B320-965E1EC52F77}" srcOrd="0" destOrd="0" presId="urn:microsoft.com/office/officeart/2005/8/layout/cycle1"/>
    <dgm:cxn modelId="{58EC9F5E-23B6-4AFB-83C2-927A731586D6}" srcId="{546A8EF8-9FBF-4922-BA31-828D36C66E06}" destId="{A5E4D1F8-84A8-4F5C-9B46-E19AD8BF8A30}" srcOrd="0" destOrd="0" parTransId="{5A06AD25-0333-4E63-AE92-B6CB5AD96870}" sibTransId="{72AD4A8D-348A-4807-A701-97580D9D335B}"/>
    <dgm:cxn modelId="{34A3CE43-FE2E-43D8-84E7-5E78BD8739FE}" type="presOf" srcId="{EE00373F-17B1-4D34-A92A-415489AE7BBD}" destId="{84579627-23D7-4BD7-ADED-58715BD113D6}" srcOrd="0" destOrd="0" presId="urn:microsoft.com/office/officeart/2005/8/layout/cycle1"/>
    <dgm:cxn modelId="{EA866C43-F6B8-4E48-AA02-73EB1CACCE41}" srcId="{546A8EF8-9FBF-4922-BA31-828D36C66E06}" destId="{898C7275-250F-45FF-A236-CFCF4DC7844A}" srcOrd="1" destOrd="0" parTransId="{371C2EFE-F1C5-4E6A-BF37-0007AAD8F58D}" sibTransId="{E33E8F2D-681B-4A19-B22E-1EA3D71FE478}"/>
    <dgm:cxn modelId="{91BD4D98-8BEF-47E7-ADAD-9175399C166E}" type="presOf" srcId="{6A575729-D048-46F9-9333-B8096DA36D2F}" destId="{E34853DE-AAAB-4CBE-B2AE-7FEACEBDE261}" srcOrd="0" destOrd="0" presId="urn:microsoft.com/office/officeart/2005/8/layout/cycle1"/>
    <dgm:cxn modelId="{FE8536AB-4619-4BCB-8720-5F92F182A99F}" type="presOf" srcId="{A524630A-384A-443E-85B0-8033F57AB0D4}" destId="{60375E01-5B56-4EE6-AB56-C39A64181CE8}" srcOrd="0" destOrd="0" presId="urn:microsoft.com/office/officeart/2005/8/layout/cycle1"/>
    <dgm:cxn modelId="{03EF1B5D-0BC2-43BD-8A86-165882DDED57}" srcId="{546A8EF8-9FBF-4922-BA31-828D36C66E06}" destId="{6A575729-D048-46F9-9333-B8096DA36D2F}" srcOrd="2" destOrd="0" parTransId="{608BF5DA-87DD-474C-8CBC-AE088C228228}" sibTransId="{A524630A-384A-443E-85B0-8033F57AB0D4}"/>
    <dgm:cxn modelId="{3838A53F-30A6-416D-A47B-26AEC2C09F88}" srcId="{546A8EF8-9FBF-4922-BA31-828D36C66E06}" destId="{C58345A6-7C10-43E4-9D7A-78052B55CA75}" srcOrd="3" destOrd="0" parTransId="{4852654B-138F-4C7A-8B16-29FEB056B887}" sibTransId="{EE00373F-17B1-4D34-A92A-415489AE7BBD}"/>
    <dgm:cxn modelId="{60EFC05D-C82C-4BF3-8B2E-4639C3DE535A}" type="presOf" srcId="{546A8EF8-9FBF-4922-BA31-828D36C66E06}" destId="{85E733C9-5B46-4FC5-A058-63DCF606A376}" srcOrd="0" destOrd="0" presId="urn:microsoft.com/office/officeart/2005/8/layout/cycle1"/>
    <dgm:cxn modelId="{4083AA64-7F9C-4D9B-B2BA-78C7572FA873}" type="presOf" srcId="{72AD4A8D-348A-4807-A701-97580D9D335B}" destId="{1FA9A5A7-CC9D-43F5-898F-6EC2B93AECB8}" srcOrd="0" destOrd="0" presId="urn:microsoft.com/office/officeart/2005/8/layout/cycle1"/>
    <dgm:cxn modelId="{57E6F809-092B-4267-BC29-0502FA5B46BA}" type="presOf" srcId="{E33E8F2D-681B-4A19-B22E-1EA3D71FE478}" destId="{B9E693B5-4EE5-4BE0-BB8F-D8CFD66BBAEE}" srcOrd="0" destOrd="0" presId="urn:microsoft.com/office/officeart/2005/8/layout/cycle1"/>
    <dgm:cxn modelId="{551EAB53-09BB-49CE-A566-046622A7F89F}" type="presOf" srcId="{A5E4D1F8-84A8-4F5C-9B46-E19AD8BF8A30}" destId="{83FC5874-492F-4749-BC3E-4365E46E9C28}" srcOrd="0" destOrd="0" presId="urn:microsoft.com/office/officeart/2005/8/layout/cycle1"/>
    <dgm:cxn modelId="{149054BF-07BE-4FD6-9EA6-22A4D31B1F93}" type="presParOf" srcId="{85E733C9-5B46-4FC5-A058-63DCF606A376}" destId="{AD829882-AFE3-4658-9C13-C29519A1E5D9}" srcOrd="0" destOrd="0" presId="urn:microsoft.com/office/officeart/2005/8/layout/cycle1"/>
    <dgm:cxn modelId="{E32E9157-EB04-406C-80C5-5BF1F9BABD7B}" type="presParOf" srcId="{85E733C9-5B46-4FC5-A058-63DCF606A376}" destId="{83FC5874-492F-4749-BC3E-4365E46E9C28}" srcOrd="1" destOrd="0" presId="urn:microsoft.com/office/officeart/2005/8/layout/cycle1"/>
    <dgm:cxn modelId="{E1EEC31A-3DD8-4CB9-81E1-9B1CCF502793}" type="presParOf" srcId="{85E733C9-5B46-4FC5-A058-63DCF606A376}" destId="{1FA9A5A7-CC9D-43F5-898F-6EC2B93AECB8}" srcOrd="2" destOrd="0" presId="urn:microsoft.com/office/officeart/2005/8/layout/cycle1"/>
    <dgm:cxn modelId="{ADFB9D39-04F9-442A-85AB-103AC39DF68B}" type="presParOf" srcId="{85E733C9-5B46-4FC5-A058-63DCF606A376}" destId="{C6F11A09-4378-4395-B648-FA7FD02D457E}" srcOrd="3" destOrd="0" presId="urn:microsoft.com/office/officeart/2005/8/layout/cycle1"/>
    <dgm:cxn modelId="{F8AE3606-26DC-497D-81EC-7A1C9631B9EE}" type="presParOf" srcId="{85E733C9-5B46-4FC5-A058-63DCF606A376}" destId="{88D7A14B-E230-4398-B320-965E1EC52F77}" srcOrd="4" destOrd="0" presId="urn:microsoft.com/office/officeart/2005/8/layout/cycle1"/>
    <dgm:cxn modelId="{4D2DC972-792D-4AED-904C-71D68286488A}" type="presParOf" srcId="{85E733C9-5B46-4FC5-A058-63DCF606A376}" destId="{B9E693B5-4EE5-4BE0-BB8F-D8CFD66BBAEE}" srcOrd="5" destOrd="0" presId="urn:microsoft.com/office/officeart/2005/8/layout/cycle1"/>
    <dgm:cxn modelId="{82D795C4-8182-49AB-BA25-7EEE673A7A23}" type="presParOf" srcId="{85E733C9-5B46-4FC5-A058-63DCF606A376}" destId="{FA88901E-14B4-4669-9F20-093DDCBD0888}" srcOrd="6" destOrd="0" presId="urn:microsoft.com/office/officeart/2005/8/layout/cycle1"/>
    <dgm:cxn modelId="{C98C5B1A-9090-4476-B225-91442363C5EA}" type="presParOf" srcId="{85E733C9-5B46-4FC5-A058-63DCF606A376}" destId="{E34853DE-AAAB-4CBE-B2AE-7FEACEBDE261}" srcOrd="7" destOrd="0" presId="urn:microsoft.com/office/officeart/2005/8/layout/cycle1"/>
    <dgm:cxn modelId="{1248D588-E1C9-4130-9759-549174CBE6F6}" type="presParOf" srcId="{85E733C9-5B46-4FC5-A058-63DCF606A376}" destId="{60375E01-5B56-4EE6-AB56-C39A64181CE8}" srcOrd="8" destOrd="0" presId="urn:microsoft.com/office/officeart/2005/8/layout/cycle1"/>
    <dgm:cxn modelId="{1AF384E9-0D32-451C-910B-0248C23C122A}" type="presParOf" srcId="{85E733C9-5B46-4FC5-A058-63DCF606A376}" destId="{A08E6867-9E89-47A6-817F-9F23D11812F8}" srcOrd="9" destOrd="0" presId="urn:microsoft.com/office/officeart/2005/8/layout/cycle1"/>
    <dgm:cxn modelId="{5BFA42A9-2D3F-44A5-8325-6AAAC3DD9D27}" type="presParOf" srcId="{85E733C9-5B46-4FC5-A058-63DCF606A376}" destId="{CE33B629-5A9F-406F-96F0-63F7E2DE7D2A}" srcOrd="10" destOrd="0" presId="urn:microsoft.com/office/officeart/2005/8/layout/cycle1"/>
    <dgm:cxn modelId="{6535ED16-C91B-4871-A00B-DFD8BD4561D0}" type="presParOf" srcId="{85E733C9-5B46-4FC5-A058-63DCF606A376}" destId="{84579627-23D7-4BD7-ADED-58715BD113D6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F467C9-1903-450B-B4D4-7F1A497DDC26}" type="doc">
      <dgm:prSet loTypeId="urn:microsoft.com/office/officeart/2005/8/layout/pyramid1" loCatId="pyramid" qsTypeId="urn:microsoft.com/office/officeart/2005/8/quickstyle/simple1" qsCatId="simple" csTypeId="urn:microsoft.com/office/officeart/2005/8/colors/accent1_3" csCatId="accent1" phldr="1"/>
      <dgm:spPr/>
    </dgm:pt>
    <dgm:pt modelId="{23476642-4E14-4E0C-B66D-B402014A2FAA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>
            <a:spcAft>
              <a:spcPct val="35000"/>
            </a:spcAft>
          </a:pPr>
          <a:endParaRPr lang="ru-RU" sz="1400" b="1" dirty="0" smtClean="0">
            <a:solidFill>
              <a:schemeClr val="bg1"/>
            </a:solidFill>
            <a:latin typeface="Calibri" panose="020F0502020204030204" pitchFamily="34" charset="0"/>
          </a:endParaRPr>
        </a:p>
        <a:p>
          <a:pPr>
            <a:spcAft>
              <a:spcPct val="35000"/>
            </a:spcAft>
          </a:pPr>
          <a:endParaRPr lang="ru-RU" sz="1400" b="1" dirty="0" smtClean="0">
            <a:solidFill>
              <a:schemeClr val="bg1"/>
            </a:solidFill>
            <a:latin typeface="Calibri" panose="020F0502020204030204" pitchFamily="34" charset="0"/>
          </a:endParaRPr>
        </a:p>
        <a:p>
          <a:pPr>
            <a:spcAft>
              <a:spcPct val="35000"/>
            </a:spcAft>
          </a:pPr>
          <a:endParaRPr lang="ru-RU" sz="300" b="1" dirty="0" smtClean="0">
            <a:solidFill>
              <a:schemeClr val="bg1"/>
            </a:solidFill>
            <a:latin typeface="Calibri" panose="020F0502020204030204" pitchFamily="34" charset="0"/>
          </a:endParaRP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Calibri" panose="020F0502020204030204" pitchFamily="34" charset="0"/>
            </a:rPr>
            <a:t>РЕШЕНИЕ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Calibri" panose="020F0502020204030204" pitchFamily="34" charset="0"/>
            </a:rPr>
            <a:t>ПРОБЛЕМ</a:t>
          </a:r>
          <a:endParaRPr lang="ru-RU" sz="14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E418EA66-C605-4F68-B35F-FE2E291E607C}" type="parTrans" cxnId="{C6EB1491-473E-49C2-9C90-77C512AB0493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204543F9-21B0-4BE4-AF0E-3ED6B3EDF539}" type="sibTrans" cxnId="{C6EB1491-473E-49C2-9C90-77C512AB0493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8D42DBEE-4843-4409-84F4-B35EBD4740F0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 lIns="0" rIns="0"/>
        <a:lstStyle/>
        <a:p>
          <a:r>
            <a:rPr lang="ru-RU" sz="1400" b="1" spc="-50" baseline="0" dirty="0" smtClean="0">
              <a:solidFill>
                <a:schemeClr val="bg1"/>
              </a:solidFill>
              <a:latin typeface="Calibri" panose="020F0502020204030204" pitchFamily="34" charset="0"/>
            </a:rPr>
            <a:t>СОТРУДНИЧЕСТВО</a:t>
          </a:r>
          <a:endParaRPr lang="ru-RU" sz="1400" b="1" spc="-50" baseline="0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8B838B49-7684-4ECF-96F0-43A1B09EC408}" type="parTrans" cxnId="{2ABCA5EA-BD55-43AD-92DB-1247EDF57C32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3B387E9C-1479-4FA1-BEDB-B9B3988F977F}" type="sibTrans" cxnId="{2ABCA5EA-BD55-43AD-92DB-1247EDF57C32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868D2C96-DB2D-4DB5-83A5-023384A594D4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1400" b="1" smtClean="0">
              <a:solidFill>
                <a:schemeClr val="bg1"/>
              </a:solidFill>
              <a:latin typeface="Calibri" panose="020F0502020204030204" pitchFamily="34" charset="0"/>
            </a:rPr>
            <a:t>ПРОЦЕССЫ</a:t>
          </a:r>
          <a:endParaRPr lang="ru-RU" sz="14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51FDE6FF-14C0-488E-8D5E-BD98D28AA509}" type="parTrans" cxnId="{38A68913-CC90-4E24-90CB-D2D5BA64D12D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6390AB3D-348F-4CD2-9376-699049380D75}" type="sibTrans" cxnId="{38A68913-CC90-4E24-90CB-D2D5BA64D12D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60B94E66-DE6A-4E3C-89CE-C1336F965F97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1400" b="1" smtClean="0">
              <a:solidFill>
                <a:schemeClr val="bg1"/>
              </a:solidFill>
              <a:latin typeface="Calibri" panose="020F0502020204030204" pitchFamily="34" charset="0"/>
            </a:rPr>
            <a:t>ФИЛОСОФИЯ</a:t>
          </a:r>
          <a:endParaRPr lang="ru-RU" sz="14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C6C2ED4D-E79F-4848-9935-D4B9FB159B62}" type="parTrans" cxnId="{2D46B630-7622-422E-A6CF-FA3F82A189CD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562388E1-E2C7-476D-A0E9-CF9D80CD7135}" type="sibTrans" cxnId="{2D46B630-7622-422E-A6CF-FA3F82A189CD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E106FBE6-6567-4ABD-B0AC-677375246EF5}" type="pres">
      <dgm:prSet presAssocID="{C2F467C9-1903-450B-B4D4-7F1A497DDC26}" presName="Name0" presStyleCnt="0">
        <dgm:presLayoutVars>
          <dgm:dir/>
          <dgm:animLvl val="lvl"/>
          <dgm:resizeHandles val="exact"/>
        </dgm:presLayoutVars>
      </dgm:prSet>
      <dgm:spPr/>
    </dgm:pt>
    <dgm:pt modelId="{3CDEA8D3-3CDA-4DB1-8C32-DD8DED28079B}" type="pres">
      <dgm:prSet presAssocID="{23476642-4E14-4E0C-B66D-B402014A2FAA}" presName="Name8" presStyleCnt="0"/>
      <dgm:spPr/>
    </dgm:pt>
    <dgm:pt modelId="{50092898-7122-4613-AB6A-5FA1000DD90F}" type="pres">
      <dgm:prSet presAssocID="{23476642-4E14-4E0C-B66D-B402014A2FAA}" presName="level" presStyleLbl="node1" presStyleIdx="0" presStyleCnt="4" custScaleY="171910" custLinFactNeighborX="2822" custLinFactNeighborY="119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FA3975-9E1A-4F55-9F48-391277C14FBB}" type="pres">
      <dgm:prSet presAssocID="{23476642-4E14-4E0C-B66D-B402014A2FA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DA7BF7-1B2F-4F98-A208-C99171E56E34}" type="pres">
      <dgm:prSet presAssocID="{8D42DBEE-4843-4409-84F4-B35EBD4740F0}" presName="Name8" presStyleCnt="0"/>
      <dgm:spPr/>
    </dgm:pt>
    <dgm:pt modelId="{3222975E-D387-4553-95E6-1336597B114D}" type="pres">
      <dgm:prSet presAssocID="{8D42DBEE-4843-4409-84F4-B35EBD4740F0}" presName="level" presStyleLbl="node1" presStyleIdx="1" presStyleCnt="4" custLinFactNeighborX="1188" custLinFactNeighborY="137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011D3B-6399-40EA-AE47-19D8E977A124}" type="pres">
      <dgm:prSet presAssocID="{8D42DBEE-4843-4409-84F4-B35EBD4740F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666D30-D198-4283-B1C9-0B602B98A7D6}" type="pres">
      <dgm:prSet presAssocID="{868D2C96-DB2D-4DB5-83A5-023384A594D4}" presName="Name8" presStyleCnt="0"/>
      <dgm:spPr/>
    </dgm:pt>
    <dgm:pt modelId="{784FD73A-D086-4024-B5EC-E324B2F71AFA}" type="pres">
      <dgm:prSet presAssocID="{868D2C96-DB2D-4DB5-83A5-023384A594D4}" presName="level" presStyleLbl="node1" presStyleIdx="2" presStyleCnt="4" custLinFactNeighborX="599" custLinFactNeighborY="1348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3C641E-69ED-4C2E-8E09-F3DB3492A85D}" type="pres">
      <dgm:prSet presAssocID="{868D2C96-DB2D-4DB5-83A5-023384A594D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9A2EBB-5697-4F38-A1D3-46F4FA6ACD2A}" type="pres">
      <dgm:prSet presAssocID="{60B94E66-DE6A-4E3C-89CE-C1336F965F97}" presName="Name8" presStyleCnt="0"/>
      <dgm:spPr/>
    </dgm:pt>
    <dgm:pt modelId="{12E1CE0C-B761-458D-9554-EE6BAF940F99}" type="pres">
      <dgm:prSet presAssocID="{60B94E66-DE6A-4E3C-89CE-C1336F965F97}" presName="level" presStyleLbl="node1" presStyleIdx="3" presStyleCnt="4" custScaleX="96501" custLinFactNeighborX="472" custLinFactNeighborY="1348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82F8A0-C3CC-489D-867A-A957DDCE8724}" type="pres">
      <dgm:prSet presAssocID="{60B94E66-DE6A-4E3C-89CE-C1336F965F9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46B630-7622-422E-A6CF-FA3F82A189CD}" srcId="{C2F467C9-1903-450B-B4D4-7F1A497DDC26}" destId="{60B94E66-DE6A-4E3C-89CE-C1336F965F97}" srcOrd="3" destOrd="0" parTransId="{C6C2ED4D-E79F-4848-9935-D4B9FB159B62}" sibTransId="{562388E1-E2C7-476D-A0E9-CF9D80CD7135}"/>
    <dgm:cxn modelId="{2ABCA5EA-BD55-43AD-92DB-1247EDF57C32}" srcId="{C2F467C9-1903-450B-B4D4-7F1A497DDC26}" destId="{8D42DBEE-4843-4409-84F4-B35EBD4740F0}" srcOrd="1" destOrd="0" parTransId="{8B838B49-7684-4ECF-96F0-43A1B09EC408}" sibTransId="{3B387E9C-1479-4FA1-BEDB-B9B3988F977F}"/>
    <dgm:cxn modelId="{9C4B50FC-CB7E-4C84-963F-18AAA4E63F4C}" type="presOf" srcId="{60B94E66-DE6A-4E3C-89CE-C1336F965F97}" destId="{2482F8A0-C3CC-489D-867A-A957DDCE8724}" srcOrd="1" destOrd="0" presId="urn:microsoft.com/office/officeart/2005/8/layout/pyramid1"/>
    <dgm:cxn modelId="{C6EB1491-473E-49C2-9C90-77C512AB0493}" srcId="{C2F467C9-1903-450B-B4D4-7F1A497DDC26}" destId="{23476642-4E14-4E0C-B66D-B402014A2FAA}" srcOrd="0" destOrd="0" parTransId="{E418EA66-C605-4F68-B35F-FE2E291E607C}" sibTransId="{204543F9-21B0-4BE4-AF0E-3ED6B3EDF539}"/>
    <dgm:cxn modelId="{67A3BB8C-3D54-4919-ABF0-54F7B8AB10AA}" type="presOf" srcId="{C2F467C9-1903-450B-B4D4-7F1A497DDC26}" destId="{E106FBE6-6567-4ABD-B0AC-677375246EF5}" srcOrd="0" destOrd="0" presId="urn:microsoft.com/office/officeart/2005/8/layout/pyramid1"/>
    <dgm:cxn modelId="{56BB849E-8649-4948-AB1E-1562ABC38318}" type="presOf" srcId="{868D2C96-DB2D-4DB5-83A5-023384A594D4}" destId="{C13C641E-69ED-4C2E-8E09-F3DB3492A85D}" srcOrd="1" destOrd="0" presId="urn:microsoft.com/office/officeart/2005/8/layout/pyramid1"/>
    <dgm:cxn modelId="{CBD99BB1-6199-424D-AF66-ADD156ED654E}" type="presOf" srcId="{8D42DBEE-4843-4409-84F4-B35EBD4740F0}" destId="{3222975E-D387-4553-95E6-1336597B114D}" srcOrd="0" destOrd="0" presId="urn:microsoft.com/office/officeart/2005/8/layout/pyramid1"/>
    <dgm:cxn modelId="{38A68913-CC90-4E24-90CB-D2D5BA64D12D}" srcId="{C2F467C9-1903-450B-B4D4-7F1A497DDC26}" destId="{868D2C96-DB2D-4DB5-83A5-023384A594D4}" srcOrd="2" destOrd="0" parTransId="{51FDE6FF-14C0-488E-8D5E-BD98D28AA509}" sibTransId="{6390AB3D-348F-4CD2-9376-699049380D75}"/>
    <dgm:cxn modelId="{B3A1DA8C-D3E2-4A8C-8102-A383BBAB3404}" type="presOf" srcId="{868D2C96-DB2D-4DB5-83A5-023384A594D4}" destId="{784FD73A-D086-4024-B5EC-E324B2F71AFA}" srcOrd="0" destOrd="0" presId="urn:microsoft.com/office/officeart/2005/8/layout/pyramid1"/>
    <dgm:cxn modelId="{135A8964-E73F-4DAA-A423-1E358029BB3D}" type="presOf" srcId="{23476642-4E14-4E0C-B66D-B402014A2FAA}" destId="{50092898-7122-4613-AB6A-5FA1000DD90F}" srcOrd="0" destOrd="0" presId="urn:microsoft.com/office/officeart/2005/8/layout/pyramid1"/>
    <dgm:cxn modelId="{3456D459-C787-4532-9E4D-24DEB6FAB2D5}" type="presOf" srcId="{23476642-4E14-4E0C-B66D-B402014A2FAA}" destId="{62FA3975-9E1A-4F55-9F48-391277C14FBB}" srcOrd="1" destOrd="0" presId="urn:microsoft.com/office/officeart/2005/8/layout/pyramid1"/>
    <dgm:cxn modelId="{E2A0AA5E-B662-4702-AC6E-F3D3C876B855}" type="presOf" srcId="{8D42DBEE-4843-4409-84F4-B35EBD4740F0}" destId="{BB011D3B-6399-40EA-AE47-19D8E977A124}" srcOrd="1" destOrd="0" presId="urn:microsoft.com/office/officeart/2005/8/layout/pyramid1"/>
    <dgm:cxn modelId="{C5E401E8-A526-4897-A060-A89902D369DE}" type="presOf" srcId="{60B94E66-DE6A-4E3C-89CE-C1336F965F97}" destId="{12E1CE0C-B761-458D-9554-EE6BAF940F99}" srcOrd="0" destOrd="0" presId="urn:microsoft.com/office/officeart/2005/8/layout/pyramid1"/>
    <dgm:cxn modelId="{88F8AA5B-94DB-45FD-81E1-7D312426960C}" type="presParOf" srcId="{E106FBE6-6567-4ABD-B0AC-677375246EF5}" destId="{3CDEA8D3-3CDA-4DB1-8C32-DD8DED28079B}" srcOrd="0" destOrd="0" presId="urn:microsoft.com/office/officeart/2005/8/layout/pyramid1"/>
    <dgm:cxn modelId="{AB3D1E5F-E6E4-418C-BE76-FAD687211CEC}" type="presParOf" srcId="{3CDEA8D3-3CDA-4DB1-8C32-DD8DED28079B}" destId="{50092898-7122-4613-AB6A-5FA1000DD90F}" srcOrd="0" destOrd="0" presId="urn:microsoft.com/office/officeart/2005/8/layout/pyramid1"/>
    <dgm:cxn modelId="{4D6D65E5-1050-46DF-80C4-D00C57873079}" type="presParOf" srcId="{3CDEA8D3-3CDA-4DB1-8C32-DD8DED28079B}" destId="{62FA3975-9E1A-4F55-9F48-391277C14FBB}" srcOrd="1" destOrd="0" presId="urn:microsoft.com/office/officeart/2005/8/layout/pyramid1"/>
    <dgm:cxn modelId="{5F362B0E-7F81-4ACB-97ED-73CF43EC21BD}" type="presParOf" srcId="{E106FBE6-6567-4ABD-B0AC-677375246EF5}" destId="{BADA7BF7-1B2F-4F98-A208-C99171E56E34}" srcOrd="1" destOrd="0" presId="urn:microsoft.com/office/officeart/2005/8/layout/pyramid1"/>
    <dgm:cxn modelId="{1414F918-38F1-4E7F-8E63-B9058AE1491C}" type="presParOf" srcId="{BADA7BF7-1B2F-4F98-A208-C99171E56E34}" destId="{3222975E-D387-4553-95E6-1336597B114D}" srcOrd="0" destOrd="0" presId="urn:microsoft.com/office/officeart/2005/8/layout/pyramid1"/>
    <dgm:cxn modelId="{8711F88F-9EB4-4E47-88E5-1D5613B51D0E}" type="presParOf" srcId="{BADA7BF7-1B2F-4F98-A208-C99171E56E34}" destId="{BB011D3B-6399-40EA-AE47-19D8E977A124}" srcOrd="1" destOrd="0" presId="urn:microsoft.com/office/officeart/2005/8/layout/pyramid1"/>
    <dgm:cxn modelId="{7FC08237-B0D4-40E6-94EC-6BF8272247F8}" type="presParOf" srcId="{E106FBE6-6567-4ABD-B0AC-677375246EF5}" destId="{88666D30-D198-4283-B1C9-0B602B98A7D6}" srcOrd="2" destOrd="0" presId="urn:microsoft.com/office/officeart/2005/8/layout/pyramid1"/>
    <dgm:cxn modelId="{EC57B124-C8F6-4015-BFFC-4B0FAEC080B7}" type="presParOf" srcId="{88666D30-D198-4283-B1C9-0B602B98A7D6}" destId="{784FD73A-D086-4024-B5EC-E324B2F71AFA}" srcOrd="0" destOrd="0" presId="urn:microsoft.com/office/officeart/2005/8/layout/pyramid1"/>
    <dgm:cxn modelId="{FAE14AE9-1249-44CC-91B8-4C991AC4DB91}" type="presParOf" srcId="{88666D30-D198-4283-B1C9-0B602B98A7D6}" destId="{C13C641E-69ED-4C2E-8E09-F3DB3492A85D}" srcOrd="1" destOrd="0" presId="urn:microsoft.com/office/officeart/2005/8/layout/pyramid1"/>
    <dgm:cxn modelId="{D15223CE-0F64-4A21-BA4C-D8EA21390C00}" type="presParOf" srcId="{E106FBE6-6567-4ABD-B0AC-677375246EF5}" destId="{9D9A2EBB-5697-4F38-A1D3-46F4FA6ACD2A}" srcOrd="3" destOrd="0" presId="urn:microsoft.com/office/officeart/2005/8/layout/pyramid1"/>
    <dgm:cxn modelId="{98A35EBF-B38E-417E-8813-7A4B7049FC8A}" type="presParOf" srcId="{9D9A2EBB-5697-4F38-A1D3-46F4FA6ACD2A}" destId="{12E1CE0C-B761-458D-9554-EE6BAF940F99}" srcOrd="0" destOrd="0" presId="urn:microsoft.com/office/officeart/2005/8/layout/pyramid1"/>
    <dgm:cxn modelId="{0CC22DA5-286D-4B46-B7CE-4E6C7274BB01}" type="presParOf" srcId="{9D9A2EBB-5697-4F38-A1D3-46F4FA6ACD2A}" destId="{2482F8A0-C3CC-489D-867A-A957DDCE872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FC5874-492F-4749-BC3E-4365E46E9C28}">
      <dsp:nvSpPr>
        <dsp:cNvPr id="0" name=""/>
        <dsp:cNvSpPr/>
      </dsp:nvSpPr>
      <dsp:spPr>
        <a:xfrm>
          <a:off x="5184102" y="146954"/>
          <a:ext cx="2319539" cy="2319539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184102" y="146954"/>
        <a:ext cx="2319539" cy="2319539"/>
      </dsp:txXfrm>
    </dsp:sp>
    <dsp:sp modelId="{1FA9A5A7-CC9D-43F5-898F-6EC2B93AECB8}">
      <dsp:nvSpPr>
        <dsp:cNvPr id="0" name=""/>
        <dsp:cNvSpPr/>
      </dsp:nvSpPr>
      <dsp:spPr>
        <a:xfrm>
          <a:off x="1224123" y="12006"/>
          <a:ext cx="6550989" cy="6550989"/>
        </a:xfrm>
        <a:prstGeom prst="circularArrow">
          <a:avLst>
            <a:gd name="adj1" fmla="val 6904"/>
            <a:gd name="adj2" fmla="val 465542"/>
            <a:gd name="adj3" fmla="val 548615"/>
            <a:gd name="adj4" fmla="val 20585843"/>
            <a:gd name="adj5" fmla="val 8055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D7A14B-E230-4398-B320-965E1EC52F77}">
      <dsp:nvSpPr>
        <dsp:cNvPr id="0" name=""/>
        <dsp:cNvSpPr/>
      </dsp:nvSpPr>
      <dsp:spPr>
        <a:xfrm>
          <a:off x="5184102" y="4086234"/>
          <a:ext cx="2319539" cy="2319539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184102" y="4086234"/>
        <a:ext cx="2319539" cy="2319539"/>
      </dsp:txXfrm>
    </dsp:sp>
    <dsp:sp modelId="{B9E693B5-4EE5-4BE0-BB8F-D8CFD66BBAEE}">
      <dsp:nvSpPr>
        <dsp:cNvPr id="0" name=""/>
        <dsp:cNvSpPr/>
      </dsp:nvSpPr>
      <dsp:spPr>
        <a:xfrm>
          <a:off x="1098737" y="73716"/>
          <a:ext cx="6550989" cy="6550989"/>
        </a:xfrm>
        <a:prstGeom prst="circularArrow">
          <a:avLst>
            <a:gd name="adj1" fmla="val 6904"/>
            <a:gd name="adj2" fmla="val 465542"/>
            <a:gd name="adj3" fmla="val 5948615"/>
            <a:gd name="adj4" fmla="val 4385843"/>
            <a:gd name="adj5" fmla="val 8055"/>
          </a:avLst>
        </a:prstGeom>
        <a:solidFill>
          <a:schemeClr val="accent1">
            <a:shade val="80000"/>
            <a:hueOff val="102082"/>
            <a:satOff val="-1464"/>
            <a:lumOff val="85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853DE-AAAB-4CBE-B2AE-7FEACEBDE261}">
      <dsp:nvSpPr>
        <dsp:cNvPr id="0" name=""/>
        <dsp:cNvSpPr/>
      </dsp:nvSpPr>
      <dsp:spPr>
        <a:xfrm>
          <a:off x="1244822" y="4086234"/>
          <a:ext cx="2319539" cy="2319539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244822" y="4086234"/>
        <a:ext cx="2319539" cy="2319539"/>
      </dsp:txXfrm>
    </dsp:sp>
    <dsp:sp modelId="{60375E01-5B56-4EE6-AB56-C39A64181CE8}">
      <dsp:nvSpPr>
        <dsp:cNvPr id="0" name=""/>
        <dsp:cNvSpPr/>
      </dsp:nvSpPr>
      <dsp:spPr>
        <a:xfrm>
          <a:off x="1080132" y="869"/>
          <a:ext cx="6550989" cy="6550989"/>
        </a:xfrm>
        <a:prstGeom prst="circularArrow">
          <a:avLst>
            <a:gd name="adj1" fmla="val 6904"/>
            <a:gd name="adj2" fmla="val 465542"/>
            <a:gd name="adj3" fmla="val 11348615"/>
            <a:gd name="adj4" fmla="val 9785843"/>
            <a:gd name="adj5" fmla="val 8055"/>
          </a:avLst>
        </a:prstGeom>
        <a:solidFill>
          <a:schemeClr val="accent1">
            <a:shade val="80000"/>
            <a:hueOff val="204164"/>
            <a:satOff val="-2928"/>
            <a:lumOff val="170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33B629-5A9F-406F-96F0-63F7E2DE7D2A}">
      <dsp:nvSpPr>
        <dsp:cNvPr id="0" name=""/>
        <dsp:cNvSpPr/>
      </dsp:nvSpPr>
      <dsp:spPr>
        <a:xfrm>
          <a:off x="1244822" y="146954"/>
          <a:ext cx="2319539" cy="2319539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244822" y="146954"/>
        <a:ext cx="2319539" cy="2319539"/>
      </dsp:txXfrm>
    </dsp:sp>
    <dsp:sp modelId="{84579627-23D7-4BD7-ADED-58715BD113D6}">
      <dsp:nvSpPr>
        <dsp:cNvPr id="0" name=""/>
        <dsp:cNvSpPr/>
      </dsp:nvSpPr>
      <dsp:spPr>
        <a:xfrm>
          <a:off x="953600" y="255833"/>
          <a:ext cx="7059804" cy="6224880"/>
        </a:xfrm>
        <a:prstGeom prst="circularArrow">
          <a:avLst>
            <a:gd name="adj1" fmla="val 6904"/>
            <a:gd name="adj2" fmla="val 465542"/>
            <a:gd name="adj3" fmla="val 16748615"/>
            <a:gd name="adj4" fmla="val 15185843"/>
            <a:gd name="adj5" fmla="val 8055"/>
          </a:avLst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92898-7122-4613-AB6A-5FA1000DD90F}">
      <dsp:nvSpPr>
        <dsp:cNvPr id="0" name=""/>
        <dsp:cNvSpPr/>
      </dsp:nvSpPr>
      <dsp:spPr>
        <a:xfrm>
          <a:off x="1160227" y="75052"/>
          <a:ext cx="1288040" cy="1077076"/>
        </a:xfrm>
        <a:prstGeom prst="trapezoid">
          <a:avLst>
            <a:gd name="adj" fmla="val 59793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chemeClr val="bg1"/>
            </a:solidFill>
            <a:latin typeface="Calibri" panose="020F050202020403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chemeClr val="bg1"/>
            </a:solidFill>
            <a:latin typeface="Calibri" panose="020F050202020403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" b="1" kern="1200" dirty="0" smtClean="0">
            <a:solidFill>
              <a:schemeClr val="bg1"/>
            </a:solidFill>
            <a:latin typeface="Calibri" panose="020F050202020403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Calibri" panose="020F0502020204030204" pitchFamily="34" charset="0"/>
            </a:rPr>
            <a:t>РЕШЕНИЕ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Calibri" panose="020F0502020204030204" pitchFamily="34" charset="0"/>
            </a:rPr>
            <a:t>ПРОБЛЕМ</a:t>
          </a:r>
          <a:endParaRPr lang="ru-RU" sz="14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1160227" y="75052"/>
        <a:ext cx="1288040" cy="1077076"/>
      </dsp:txXfrm>
    </dsp:sp>
    <dsp:sp modelId="{3222975E-D387-4553-95E6-1336597B114D}">
      <dsp:nvSpPr>
        <dsp:cNvPr id="0" name=""/>
        <dsp:cNvSpPr/>
      </dsp:nvSpPr>
      <dsp:spPr>
        <a:xfrm>
          <a:off x="773455" y="1163288"/>
          <a:ext cx="2037292" cy="626535"/>
        </a:xfrm>
        <a:prstGeom prst="trapezoid">
          <a:avLst>
            <a:gd name="adj" fmla="val 59793"/>
          </a:avLst>
        </a:prstGeom>
        <a:solidFill>
          <a:schemeClr val="accent1">
            <a:shade val="80000"/>
            <a:hueOff val="102082"/>
            <a:satOff val="-1464"/>
            <a:lumOff val="85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pc="-50" baseline="0" dirty="0" smtClean="0">
              <a:solidFill>
                <a:schemeClr val="bg1"/>
              </a:solidFill>
              <a:latin typeface="Calibri" panose="020F0502020204030204" pitchFamily="34" charset="0"/>
            </a:rPr>
            <a:t>СОТРУДНИЧЕСТВО</a:t>
          </a:r>
          <a:endParaRPr lang="ru-RU" sz="1400" b="1" kern="1200" spc="-50" baseline="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1129981" y="1163288"/>
        <a:ext cx="1324240" cy="626535"/>
      </dsp:txXfrm>
    </dsp:sp>
    <dsp:sp modelId="{784FD73A-D086-4024-B5EC-E324B2F71AFA}">
      <dsp:nvSpPr>
        <dsp:cNvPr id="0" name=""/>
        <dsp:cNvSpPr/>
      </dsp:nvSpPr>
      <dsp:spPr>
        <a:xfrm>
          <a:off x="391317" y="1788088"/>
          <a:ext cx="2786545" cy="626535"/>
        </a:xfrm>
        <a:prstGeom prst="trapezoid">
          <a:avLst>
            <a:gd name="adj" fmla="val 59793"/>
          </a:avLst>
        </a:prstGeom>
        <a:solidFill>
          <a:schemeClr val="accent1">
            <a:shade val="80000"/>
            <a:hueOff val="204164"/>
            <a:satOff val="-2928"/>
            <a:lumOff val="170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solidFill>
                <a:schemeClr val="bg1"/>
              </a:solidFill>
              <a:latin typeface="Calibri" panose="020F0502020204030204" pitchFamily="34" charset="0"/>
            </a:rPr>
            <a:t>ПРОЦЕССЫ</a:t>
          </a:r>
          <a:endParaRPr lang="ru-RU" sz="14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878963" y="1788088"/>
        <a:ext cx="1811254" cy="626535"/>
      </dsp:txXfrm>
    </dsp:sp>
    <dsp:sp modelId="{12E1CE0C-B761-458D-9554-EE6BAF940F99}">
      <dsp:nvSpPr>
        <dsp:cNvPr id="0" name=""/>
        <dsp:cNvSpPr/>
      </dsp:nvSpPr>
      <dsp:spPr>
        <a:xfrm>
          <a:off x="78547" y="2330147"/>
          <a:ext cx="3412080" cy="626535"/>
        </a:xfrm>
        <a:prstGeom prst="trapezoid">
          <a:avLst>
            <a:gd name="adj" fmla="val 59793"/>
          </a:avLst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solidFill>
                <a:schemeClr val="bg1"/>
              </a:solidFill>
              <a:latin typeface="Calibri" panose="020F0502020204030204" pitchFamily="34" charset="0"/>
            </a:rPr>
            <a:t>ФИЛОСОФИЯ</a:t>
          </a:r>
          <a:endParaRPr lang="ru-RU" sz="14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675661" y="2330147"/>
        <a:ext cx="2217852" cy="626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498" cy="498713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3892" y="0"/>
            <a:ext cx="2972498" cy="498713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r">
              <a:defRPr sz="1200"/>
            </a:lvl1pPr>
          </a:lstStyle>
          <a:p>
            <a:fld id="{00C326AB-89AA-4BBF-AA33-ED2087DCC119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78721"/>
            <a:ext cx="2972498" cy="498712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3892" y="9478721"/>
            <a:ext cx="2972498" cy="498712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r">
              <a:defRPr sz="1200"/>
            </a:lvl1pPr>
          </a:lstStyle>
          <a:p>
            <a:fld id="{0DCF92BA-43E8-4075-A9A6-F30FB0F207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300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4" descr="https://static.wixstatic.com/media/6dd9f4_df8a2413ef2f417f9a1e2fe296ce68a0.png_srz_600_350_85_22_0.50_1.20_0.00_png_srz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200" y="0"/>
            <a:ext cx="1030660" cy="60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el.kp.ru/share/i/12/7342705/wr-720.sh-18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" y="-1"/>
            <a:ext cx="9131531" cy="628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3297" y="6309320"/>
            <a:ext cx="913153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Calibri" panose="020F0502020204030204" pitchFamily="34" charset="0"/>
              </a:rPr>
              <a:t>г. Белгород, 2018 г</a:t>
            </a:r>
            <a:endParaRPr lang="ru-RU" sz="1400" dirty="0">
              <a:latin typeface="Calibri" panose="020F0502020204030204" pitchFamily="34" charset="0"/>
            </a:endParaRPr>
          </a:p>
        </p:txBody>
      </p:sp>
      <p:pic>
        <p:nvPicPr>
          <p:cNvPr id="2052" name="Picture 4" descr="https://static.wixstatic.com/media/6dd9f4_df8a2413ef2f417f9a1e2fe296ce68a0.png_srz_600_350_85_22_0.50_1.20_0.00_png_srz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/>
          <a:stretch/>
        </p:blipFill>
        <p:spPr bwMode="auto">
          <a:xfrm>
            <a:off x="35496" y="72007"/>
            <a:ext cx="9056476" cy="537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469" y="2924944"/>
            <a:ext cx="9131531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ПОРТФЕЛЬ ПРОЕКТОВ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«БЕРЕЖЛИВЫЙ РЕГИОН»</a:t>
            </a:r>
            <a:endParaRPr lang="ru-RU" sz="3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28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/>
          <p:cNvSpPr/>
          <p:nvPr/>
        </p:nvSpPr>
        <p:spPr>
          <a:xfrm>
            <a:off x="-1417" y="3514882"/>
            <a:ext cx="9152720" cy="2290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/>
          <p:cNvSpPr/>
          <p:nvPr/>
        </p:nvSpPr>
        <p:spPr>
          <a:xfrm>
            <a:off x="-1418" y="1497880"/>
            <a:ext cx="9140045" cy="82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>
            <a:off x="-1418" y="5850978"/>
            <a:ext cx="9152720" cy="1007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5630" y="2390633"/>
            <a:ext cx="9127371" cy="1095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60" name="Скругленный прямоугольник 2059"/>
          <p:cNvSpPr/>
          <p:nvPr/>
        </p:nvSpPr>
        <p:spPr>
          <a:xfrm>
            <a:off x="3491880" y="3583502"/>
            <a:ext cx="3168352" cy="2160240"/>
          </a:xfrm>
          <a:prstGeom prst="roundRect">
            <a:avLst/>
          </a:prstGeom>
          <a:solidFill>
            <a:srgbClr val="BCD3EE"/>
          </a:solidFill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260648"/>
            <a:ext cx="7844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ПОРТФЕЛЬ ПРОЕКТОВ </a:t>
            </a:r>
            <a:r>
              <a:rPr lang="ru-RU" sz="2000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«БЕРЕЖЛИВЫЙ РЕГИОН»</a:t>
            </a:r>
            <a:endParaRPr lang="ru-RU" sz="2000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578720"/>
              </p:ext>
            </p:extLst>
          </p:nvPr>
        </p:nvGraphicFramePr>
        <p:xfrm>
          <a:off x="107504" y="772696"/>
          <a:ext cx="897460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46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4344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Стратегическая цель портфеля проектов: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повышение эффективности работы органов государственной власти посредством снижения потерь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179512" y="1682823"/>
            <a:ext cx="1728000" cy="417665"/>
          </a:xfrm>
          <a:prstGeom prst="roundRect">
            <a:avLst/>
          </a:prstGeom>
          <a:solidFill>
            <a:srgbClr val="BCD3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Губернатор области</a:t>
            </a:r>
            <a:endParaRPr lang="ru-RU" sz="14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Блок-схема: несколько документов 2"/>
          <p:cNvSpPr/>
          <p:nvPr/>
        </p:nvSpPr>
        <p:spPr>
          <a:xfrm>
            <a:off x="3635896" y="1578835"/>
            <a:ext cx="2880320" cy="626029"/>
          </a:xfrm>
          <a:prstGeom prst="flowChartMultidocument">
            <a:avLst/>
          </a:prstGeom>
          <a:solidFill>
            <a:srgbClr val="BCD3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22352" y="1701969"/>
            <a:ext cx="2533823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300" b="1" dirty="0">
                <a:latin typeface="Calibri" panose="020F0502020204030204" pitchFamily="34" charset="0"/>
              </a:rPr>
              <a:t>Портфель проектов </a:t>
            </a:r>
            <a:endParaRPr lang="ru-RU" sz="1300" b="1" dirty="0" smtClean="0">
              <a:latin typeface="Calibri" panose="020F05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1300" b="1" dirty="0" smtClean="0">
                <a:latin typeface="Calibri" panose="020F0502020204030204" pitchFamily="34" charset="0"/>
              </a:rPr>
              <a:t>«Бережливый регион»</a:t>
            </a:r>
            <a:endParaRPr lang="ru-RU" sz="1300" b="1" dirty="0">
              <a:latin typeface="Calibri" panose="020F0502020204030204" pitchFamily="34" charset="0"/>
            </a:endParaRPr>
          </a:p>
        </p:txBody>
      </p:sp>
      <p:cxnSp>
        <p:nvCxnSpPr>
          <p:cNvPr id="8" name="Прямая со стрелкой 7"/>
          <p:cNvCxnSpPr>
            <a:stCxn id="2" idx="3"/>
            <a:endCxn id="3" idx="1"/>
          </p:cNvCxnSpPr>
          <p:nvPr/>
        </p:nvCxnSpPr>
        <p:spPr>
          <a:xfrm>
            <a:off x="1907512" y="1891656"/>
            <a:ext cx="1728384" cy="19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07704" y="1650455"/>
            <a:ext cx="1656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2060"/>
                </a:solidFill>
                <a:latin typeface="Franklin Gothic Book" panose="020B0503020102020204" pitchFamily="34" charset="0"/>
              </a:rPr>
              <a:t>Руководитель портфеля проектов</a:t>
            </a:r>
            <a:endParaRPr lang="ru-RU" sz="1200" i="1" dirty="0">
              <a:solidFill>
                <a:srgbClr val="00206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35896" y="2446323"/>
            <a:ext cx="2880000" cy="965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</a:rPr>
              <a:t>Формирование культуры бережливого управления </a:t>
            </a:r>
          </a:p>
          <a:p>
            <a:pPr algn="ctr"/>
            <a:r>
              <a:rPr lang="ru-RU" sz="1400" b="1" dirty="0" smtClean="0">
                <a:latin typeface="Calibri" panose="020F0502020204030204" pitchFamily="34" charset="0"/>
              </a:rPr>
              <a:t>в органах власти области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26419" y="3688170"/>
            <a:ext cx="2880000" cy="2796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</a:rPr>
              <a:t>Бережливое здравоохранение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26419" y="4111834"/>
            <a:ext cx="2880000" cy="2796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</a:rPr>
              <a:t>Бережливое образование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626419" y="4513553"/>
            <a:ext cx="2880000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</a:rPr>
              <a:t>Бережливое строительство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626420" y="4922521"/>
            <a:ext cx="2880000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</a:rPr>
              <a:t>Бережливые финансы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626419" y="5343949"/>
            <a:ext cx="2880000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</a:rPr>
              <a:t>………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641971" y="5949280"/>
            <a:ext cx="2880000" cy="7502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</a:rPr>
              <a:t>Муниципальные проекты «Формирование культуры БУ в муниципальных органах власти»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0" y="3501008"/>
            <a:ext cx="9144000" cy="0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5832648"/>
            <a:ext cx="9144000" cy="0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5631" y="2348880"/>
            <a:ext cx="9144000" cy="0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" name="TextBox 2050"/>
          <p:cNvSpPr txBox="1"/>
          <p:nvPr/>
        </p:nvSpPr>
        <p:spPr>
          <a:xfrm>
            <a:off x="7108756" y="2418428"/>
            <a:ext cx="204254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300" i="1" dirty="0" smtClean="0">
                <a:latin typeface="Franklin Gothic Book" panose="020B0503020102020204" pitchFamily="34" charset="0"/>
              </a:rPr>
              <a:t>организационный проект</a:t>
            </a:r>
          </a:p>
          <a:p>
            <a:pPr algn="r"/>
            <a:r>
              <a:rPr lang="ru-RU" sz="1300" i="1" dirty="0" smtClean="0">
                <a:latin typeface="Franklin Gothic Book" panose="020B0503020102020204" pitchFamily="34" charset="0"/>
              </a:rPr>
              <a:t>(стандартные потери)</a:t>
            </a:r>
            <a:endParaRPr lang="ru-RU" sz="1300" i="1" dirty="0">
              <a:latin typeface="Franklin Gothic Book" panose="020B05030201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97492" y="3514882"/>
            <a:ext cx="19508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300" i="1" dirty="0" smtClean="0">
                <a:latin typeface="Franklin Gothic Book" panose="020B0503020102020204" pitchFamily="34" charset="0"/>
              </a:rPr>
              <a:t>отраслевые  проекты</a:t>
            </a:r>
          </a:p>
          <a:p>
            <a:pPr algn="r"/>
            <a:r>
              <a:rPr lang="ru-RU" sz="1300" i="1" dirty="0" smtClean="0">
                <a:latin typeface="Franklin Gothic Book" panose="020B0503020102020204" pitchFamily="34" charset="0"/>
              </a:rPr>
              <a:t>(специфические потери)</a:t>
            </a:r>
            <a:endParaRPr lang="ru-RU" sz="1300" i="1" dirty="0">
              <a:latin typeface="Franklin Gothic Book" panose="020B05030201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90456" y="5850978"/>
            <a:ext cx="204254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300" i="1" dirty="0" smtClean="0">
                <a:latin typeface="Franklin Gothic Book" panose="020B0503020102020204" pitchFamily="34" charset="0"/>
              </a:rPr>
              <a:t>организационный проект</a:t>
            </a:r>
          </a:p>
          <a:p>
            <a:pPr algn="r"/>
            <a:r>
              <a:rPr lang="ru-RU" sz="1300" i="1" dirty="0" smtClean="0">
                <a:latin typeface="Franklin Gothic Book" panose="020B0503020102020204" pitchFamily="34" charset="0"/>
              </a:rPr>
              <a:t>(стандартные потери)</a:t>
            </a:r>
            <a:endParaRPr lang="ru-RU" sz="1300" i="1" dirty="0">
              <a:latin typeface="Franklin Gothic Book" panose="020B0503020102020204" pitchFamily="34" charset="0"/>
            </a:endParaRPr>
          </a:p>
        </p:txBody>
      </p:sp>
      <p:cxnSp>
        <p:nvCxnSpPr>
          <p:cNvPr id="2062" name="Соединительная линия уступом 2061"/>
          <p:cNvCxnSpPr>
            <a:stCxn id="3" idx="3"/>
            <a:endCxn id="11" idx="3"/>
          </p:cNvCxnSpPr>
          <p:nvPr/>
        </p:nvCxnSpPr>
        <p:spPr>
          <a:xfrm flipH="1">
            <a:off x="6515896" y="1891850"/>
            <a:ext cx="320" cy="1037293"/>
          </a:xfrm>
          <a:prstGeom prst="bentConnector3">
            <a:avLst>
              <a:gd name="adj1" fmla="val -71437500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4" name="Соединительная линия уступом 2063"/>
          <p:cNvCxnSpPr>
            <a:stCxn id="3" idx="3"/>
            <a:endCxn id="2060" idx="3"/>
          </p:cNvCxnSpPr>
          <p:nvPr/>
        </p:nvCxnSpPr>
        <p:spPr>
          <a:xfrm>
            <a:off x="6516216" y="1891850"/>
            <a:ext cx="144016" cy="2771772"/>
          </a:xfrm>
          <a:prstGeom prst="bentConnector3">
            <a:avLst>
              <a:gd name="adj1" fmla="val 164668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7" name="Соединительная линия уступом 2066"/>
          <p:cNvCxnSpPr>
            <a:stCxn id="3" idx="3"/>
            <a:endCxn id="28" idx="3"/>
          </p:cNvCxnSpPr>
          <p:nvPr/>
        </p:nvCxnSpPr>
        <p:spPr>
          <a:xfrm>
            <a:off x="6516216" y="1891850"/>
            <a:ext cx="5755" cy="4432537"/>
          </a:xfrm>
          <a:prstGeom prst="bentConnector3">
            <a:avLst>
              <a:gd name="adj1" fmla="val 4072198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Скругленный прямоугольник 56"/>
          <p:cNvSpPr/>
          <p:nvPr/>
        </p:nvSpPr>
        <p:spPr>
          <a:xfrm>
            <a:off x="179704" y="2446323"/>
            <a:ext cx="1728000" cy="280874"/>
          </a:xfrm>
          <a:prstGeom prst="roundRect">
            <a:avLst/>
          </a:prstGeom>
          <a:solidFill>
            <a:srgbClr val="BCD3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Calibri" panose="020F0502020204030204" pitchFamily="34" charset="0"/>
              </a:rPr>
              <a:t>Губернатор области</a:t>
            </a:r>
            <a:endParaRPr lang="ru-RU" sz="13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179704" y="2780928"/>
            <a:ext cx="1728000" cy="229159"/>
          </a:xfrm>
          <a:prstGeom prst="roundRect">
            <a:avLst/>
          </a:prstGeom>
          <a:solidFill>
            <a:srgbClr val="BCD3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ДВиКП</a:t>
            </a:r>
            <a:endParaRPr lang="ru-RU" sz="13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077" name="TextBox 2076"/>
          <p:cNvSpPr txBox="1"/>
          <p:nvPr/>
        </p:nvSpPr>
        <p:spPr>
          <a:xfrm>
            <a:off x="2123728" y="2446323"/>
            <a:ext cx="1285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rgbClr val="002060"/>
                </a:solidFill>
                <a:latin typeface="Franklin Gothic Book" panose="020B0503020102020204" pitchFamily="34" charset="0"/>
              </a:rPr>
              <a:t>Куратор проекта</a:t>
            </a:r>
            <a:endParaRPr lang="ru-RU" sz="1200" i="1" dirty="0">
              <a:solidFill>
                <a:srgbClr val="00206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974301" y="2719953"/>
            <a:ext cx="1652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rgbClr val="002060"/>
                </a:solidFill>
                <a:latin typeface="Franklin Gothic Book" panose="020B0503020102020204" pitchFamily="34" charset="0"/>
              </a:rPr>
              <a:t>Руководитель проекта</a:t>
            </a:r>
            <a:endParaRPr lang="ru-RU" sz="1200" i="1" dirty="0">
              <a:solidFill>
                <a:srgbClr val="00206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179512" y="4321956"/>
            <a:ext cx="1728000" cy="663661"/>
          </a:xfrm>
          <a:prstGeom prst="roundRect">
            <a:avLst/>
          </a:prstGeom>
          <a:solidFill>
            <a:srgbClr val="BCD3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Отраслевые органы власти области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2079" name="Прямая со стрелкой 2078"/>
          <p:cNvCxnSpPr>
            <a:stCxn id="70" idx="3"/>
            <a:endCxn id="2060" idx="1"/>
          </p:cNvCxnSpPr>
          <p:nvPr/>
        </p:nvCxnSpPr>
        <p:spPr>
          <a:xfrm>
            <a:off x="1907512" y="4653787"/>
            <a:ext cx="1584368" cy="9835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Скругленный прямоугольник 72"/>
          <p:cNvSpPr/>
          <p:nvPr/>
        </p:nvSpPr>
        <p:spPr>
          <a:xfrm>
            <a:off x="179512" y="5994000"/>
            <a:ext cx="1728000" cy="663661"/>
          </a:xfrm>
          <a:prstGeom prst="roundRect">
            <a:avLst/>
          </a:prstGeom>
          <a:solidFill>
            <a:srgbClr val="BCD3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Муниципальные образования области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33" name="Прямая со стрелкой 32"/>
          <p:cNvCxnSpPr>
            <a:stCxn id="73" idx="3"/>
            <a:endCxn id="28" idx="1"/>
          </p:cNvCxnSpPr>
          <p:nvPr/>
        </p:nvCxnSpPr>
        <p:spPr>
          <a:xfrm flipV="1">
            <a:off x="1907512" y="6324387"/>
            <a:ext cx="1734459" cy="144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6300192" y="3411963"/>
            <a:ext cx="432048" cy="3883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Franklin Gothic Book" panose="020B0503020102020204" pitchFamily="34" charset="0"/>
              </a:rPr>
              <a:t>32</a:t>
            </a:r>
            <a:endParaRPr lang="ru-RU" b="1" dirty="0">
              <a:solidFill>
                <a:srgbClr val="00206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6300192" y="5739145"/>
            <a:ext cx="432048" cy="3883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Franklin Gothic Book" panose="020B0503020102020204" pitchFamily="34" charset="0"/>
              </a:rPr>
              <a:t>22</a:t>
            </a:r>
            <a:endParaRPr lang="ru-RU" b="1" dirty="0">
              <a:solidFill>
                <a:srgbClr val="00206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6300192" y="2348880"/>
            <a:ext cx="432048" cy="3883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Franklin Gothic Book" panose="020B0503020102020204" pitchFamily="34" charset="0"/>
              </a:rPr>
              <a:t>1</a:t>
            </a:r>
            <a:endParaRPr lang="ru-RU" b="1" dirty="0">
              <a:solidFill>
                <a:srgbClr val="00206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6300192" y="1412776"/>
            <a:ext cx="432048" cy="3883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Franklin Gothic Book" panose="020B0503020102020204" pitchFamily="34" charset="0"/>
              </a:rPr>
              <a:t>55</a:t>
            </a:r>
            <a:endParaRPr lang="ru-RU" b="1" dirty="0">
              <a:solidFill>
                <a:srgbClr val="00206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179704" y="3074518"/>
            <a:ext cx="1728000" cy="354482"/>
          </a:xfrm>
          <a:prstGeom prst="roundRect">
            <a:avLst/>
          </a:prstGeom>
          <a:solidFill>
            <a:srgbClr val="BCD3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300" dirty="0" smtClean="0">
                <a:solidFill>
                  <a:schemeClr val="tx1"/>
                </a:solidFill>
                <a:latin typeface="Calibri" panose="020F0502020204030204" pitchFamily="34" charset="0"/>
              </a:rPr>
              <a:t>Отраслевые органы власти области</a:t>
            </a:r>
            <a:endParaRPr lang="ru-RU" sz="13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56" name="Прямая со стрелкой 55"/>
          <p:cNvCxnSpPr/>
          <p:nvPr/>
        </p:nvCxnSpPr>
        <p:spPr>
          <a:xfrm>
            <a:off x="1911770" y="3356992"/>
            <a:ext cx="1714649" cy="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948399" y="3068960"/>
            <a:ext cx="1741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rgbClr val="002060"/>
                </a:solidFill>
                <a:latin typeface="Franklin Gothic Book" panose="020B0503020102020204" pitchFamily="34" charset="0"/>
              </a:rPr>
              <a:t>Члены рабочей группы</a:t>
            </a:r>
            <a:endParaRPr lang="ru-RU" sz="1200" i="1" dirty="0">
              <a:solidFill>
                <a:srgbClr val="002060"/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53" name="Прямая со стрелкой 52"/>
          <p:cNvCxnSpPr/>
          <p:nvPr/>
        </p:nvCxnSpPr>
        <p:spPr>
          <a:xfrm>
            <a:off x="1907704" y="2708920"/>
            <a:ext cx="1714649" cy="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1907704" y="2996952"/>
            <a:ext cx="1714649" cy="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Номер слайда 3"/>
          <p:cNvSpPr txBox="1">
            <a:spLocks/>
          </p:cNvSpPr>
          <p:nvPr/>
        </p:nvSpPr>
        <p:spPr bwMode="auto">
          <a:xfrm>
            <a:off x="8748464" y="6527626"/>
            <a:ext cx="3960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400" b="1" smtClean="0">
                <a:solidFill>
                  <a:srgbClr val="23263C"/>
                </a:solidFill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ru-RU" altLang="ru-RU" sz="1400" b="1" dirty="0">
              <a:solidFill>
                <a:srgbClr val="2326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2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79348"/>
            <a:ext cx="8028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ЦЕЛЬ И РЕЗУЛЬТАТ ПОРТФЕЛЯ </a:t>
            </a:r>
            <a:r>
              <a:rPr lang="ru-RU" sz="2000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ПРОЕКТОВ </a:t>
            </a:r>
            <a:r>
              <a:rPr lang="ru-RU" sz="20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«БЕРЕЖЛИВЫЙ РЕГИОН»</a:t>
            </a:r>
          </a:p>
        </p:txBody>
      </p:sp>
      <p:graphicFrame>
        <p:nvGraphicFramePr>
          <p:cNvPr id="7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3396739"/>
              </p:ext>
            </p:extLst>
          </p:nvPr>
        </p:nvGraphicFramePr>
        <p:xfrm>
          <a:off x="125528" y="764704"/>
          <a:ext cx="8838960" cy="54445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94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395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5842"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</a:pPr>
                      <a:r>
                        <a:rPr lang="ru-RU" sz="1300" b="1" dirty="0" smtClean="0">
                          <a:latin typeface="Franklin Gothic Book" panose="020B0503020102020204" pitchFamily="34" charset="0"/>
                        </a:rPr>
                        <a:t>Цель портфеля: </a:t>
                      </a:r>
                      <a:endParaRPr lang="ru-RU" sz="1300" b="1" dirty="0">
                        <a:latin typeface="Franklin Gothic Book" panose="020B050302010202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85000"/>
                        </a:lnSpc>
                      </a:pPr>
                      <a:r>
                        <a:rPr kumimoji="0" lang="ru-RU" sz="1300" b="0" i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К концу 2020 года сформировать культуру бережливого управления  в органах власти Белгородской области в соответствии с уровнем С модели развития применения бережливых технологий</a:t>
                      </a:r>
                    </a:p>
                  </a:txBody>
                  <a:tcPr marL="36000" marR="3600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5842"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</a:pPr>
                      <a:r>
                        <a:rPr lang="ru-RU" sz="1300" b="1" dirty="0" smtClean="0">
                          <a:latin typeface="Franklin Gothic Book" panose="020B0503020102020204" pitchFamily="34" charset="0"/>
                        </a:rPr>
                        <a:t>Способ достижения:</a:t>
                      </a:r>
                      <a:endParaRPr lang="ru-RU" sz="1300" b="1" dirty="0">
                        <a:latin typeface="Franklin Gothic Book" panose="020B050302010202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lvl="1" algn="just" rtl="0" eaLnBrk="1" latinLnBrk="0" hangingPunct="1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300" b="0" i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Внедрение бережливых технологий в работу органов исполнительной власти, государственных органов области, органов местного самоуправления</a:t>
                      </a:r>
                    </a:p>
                  </a:txBody>
                  <a:tcPr marL="36000" marR="3600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5842"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</a:pPr>
                      <a:r>
                        <a:rPr lang="ru-RU" sz="1300" b="1" dirty="0" smtClean="0">
                          <a:latin typeface="Franklin Gothic Book" panose="020B0503020102020204" pitchFamily="34" charset="0"/>
                        </a:rPr>
                        <a:t>Результат портфеля:</a:t>
                      </a:r>
                      <a:endParaRPr lang="ru-RU" sz="1300" b="1" dirty="0">
                        <a:latin typeface="Franklin Gothic Book" panose="020B050302010202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lvl="1" algn="just" rtl="0" eaLnBrk="1" latinLnBrk="0" hangingPunct="1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300" b="0" i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Зрелость системы бережливого управления в органах власти области соответствует  уровню С соответствующей модели</a:t>
                      </a:r>
                      <a:endParaRPr kumimoji="0" lang="ru-RU" sz="1300" b="0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66205"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</a:pPr>
                      <a:r>
                        <a:rPr lang="ru-RU" sz="1300" b="1" dirty="0" smtClean="0">
                          <a:latin typeface="Franklin Gothic Book" panose="020B0503020102020204" pitchFamily="34" charset="0"/>
                        </a:rPr>
                        <a:t>Базовые</a:t>
                      </a:r>
                      <a:r>
                        <a:rPr lang="ru-RU" sz="1300" b="1" baseline="0" dirty="0" smtClean="0">
                          <a:latin typeface="Franklin Gothic Book" panose="020B0503020102020204" pitchFamily="34" charset="0"/>
                        </a:rPr>
                        <a:t> т</a:t>
                      </a:r>
                      <a:r>
                        <a:rPr lang="ru-RU" sz="1300" b="1" dirty="0" smtClean="0">
                          <a:latin typeface="Franklin Gothic Book" panose="020B0503020102020204" pitchFamily="34" charset="0"/>
                        </a:rPr>
                        <a:t>ребования к результату: </a:t>
                      </a:r>
                      <a:endParaRPr lang="ru-RU" sz="1300" b="1" dirty="0">
                        <a:latin typeface="Franklin Gothic Book" panose="020B050302010202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Franklin Gothic Book" panose="020B0503020102020204" pitchFamily="34" charset="0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Сформирована единая структура управления реализацией принципов бережливого управления: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Franklin Gothic Book" panose="020B0503020102020204" pitchFamily="34" charset="0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 создан отдел по внедрению бережливого  управления в количестве 5 человек;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Franklin Gothic Book" panose="020B0503020102020204" pitchFamily="34" charset="0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 закреплены кураторы, ответственные за внедрение бережливого управления, в 28 органах власти области и 22 муниципальных образованиях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Franklin Gothic Book" panose="020B0503020102020204" pitchFamily="34" charset="0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 созданы команды  лидеров в 28 органах власти области и 22 муниципальных образованиях;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Franklin Gothic Book" panose="020B0503020102020204" pitchFamily="34" charset="0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 разработано и утверждено положение о бережливом управлении в органах власти области;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Franklin Gothic Book" panose="020B0503020102020204" pitchFamily="34" charset="0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 разработаны и утверждены методические рекомендации по внедрению инструментов визуализации в органах власти области;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Franklin Gothic Book" panose="020B0503020102020204" pitchFamily="34" charset="0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 разработаны и утверждены методические рекомендации по внедрению 5S «бережливый офис» в органах власти области;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Franklin Gothic Book" panose="020B0503020102020204" pitchFamily="34" charset="0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 разработаны и утверждены методические рекомендации по проведению картирования процессов в органах власти области;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Franklin Gothic Book" panose="020B0503020102020204" pitchFamily="34" charset="0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 разработаны и утверждены методические рекомендации по проведению культурной диагностики в органах власти области;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Franklin Gothic Book" panose="020B0503020102020204" pitchFamily="34" charset="0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 отделом по  внедрению бережливого  управления совместно с командами изменений в органах власти  проведено картирование не менее 1 процесса в 28 органах власти области;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Franklin Gothic Book" panose="020B0503020102020204" pitchFamily="34" charset="0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 основам бережливого управления обучено не менее 50% сотрудников региональных органов власти.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0812"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</a:pPr>
                      <a:r>
                        <a:rPr lang="ru-RU" sz="1300" b="1" dirty="0" smtClean="0">
                          <a:latin typeface="Franklin Gothic Book" panose="020B0503020102020204" pitchFamily="34" charset="0"/>
                        </a:rPr>
                        <a:t>Пользователи результата: </a:t>
                      </a:r>
                      <a:endParaRPr lang="ru-RU" sz="1300" b="1" dirty="0">
                        <a:latin typeface="Franklin Gothic Book" panose="020B050302010202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lvl="1" algn="just" rtl="0" eaLnBrk="1" latinLnBrk="0" hangingPunct="1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300" b="0" i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Региональные и муниципальные органы власти области</a:t>
                      </a:r>
                      <a:endParaRPr kumimoji="0" lang="ru-RU" sz="1300" b="0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Номер слайда 3"/>
          <p:cNvSpPr txBox="1">
            <a:spLocks/>
          </p:cNvSpPr>
          <p:nvPr/>
        </p:nvSpPr>
        <p:spPr bwMode="auto">
          <a:xfrm>
            <a:off x="8748464" y="6527626"/>
            <a:ext cx="3960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400" b="1" smtClean="0">
                <a:solidFill>
                  <a:srgbClr val="23263C"/>
                </a:solidFill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ru-RU" altLang="ru-RU" sz="1400" b="1" dirty="0">
              <a:solidFill>
                <a:srgbClr val="2326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льцо 1"/>
          <p:cNvSpPr/>
          <p:nvPr/>
        </p:nvSpPr>
        <p:spPr>
          <a:xfrm>
            <a:off x="1403648" y="732766"/>
            <a:ext cx="6264696" cy="6008602"/>
          </a:xfrm>
          <a:prstGeom prst="donut">
            <a:avLst>
              <a:gd name="adj" fmla="val 11469"/>
            </a:avLst>
          </a:prstGeom>
          <a:solidFill>
            <a:srgbClr val="BCD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4214713279"/>
              </p:ext>
            </p:extLst>
          </p:nvPr>
        </p:nvGraphicFramePr>
        <p:xfrm>
          <a:off x="107504" y="260648"/>
          <a:ext cx="8748464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02287616"/>
              </p:ext>
            </p:extLst>
          </p:nvPr>
        </p:nvGraphicFramePr>
        <p:xfrm>
          <a:off x="2771800" y="1772816"/>
          <a:ext cx="3535798" cy="2956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491880" y="1412776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Стремление</a:t>
            </a:r>
          </a:p>
          <a:p>
            <a:pPr algn="ctr"/>
            <a:r>
              <a:rPr lang="ru-RU" sz="1400" dirty="0" smtClean="0"/>
              <a:t>к качеству</a:t>
            </a:r>
            <a:endParaRPr lang="ru-RU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868144" y="422108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spc="-30" dirty="0" smtClean="0"/>
              <a:t>Научный </a:t>
            </a:r>
          </a:p>
          <a:p>
            <a:pPr algn="ctr"/>
            <a:r>
              <a:rPr lang="ru-RU" sz="1400" spc="-30" dirty="0" smtClean="0"/>
              <a:t>подход</a:t>
            </a:r>
            <a:endParaRPr lang="ru-RU" sz="1400" spc="-30" dirty="0"/>
          </a:p>
        </p:txBody>
      </p:sp>
      <p:sp>
        <p:nvSpPr>
          <p:cNvPr id="23" name="TextBox 22"/>
          <p:cNvSpPr txBox="1"/>
          <p:nvPr/>
        </p:nvSpPr>
        <p:spPr>
          <a:xfrm>
            <a:off x="1995068" y="4221088"/>
            <a:ext cx="1280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spc="-30" dirty="0" smtClean="0"/>
              <a:t>Командная работа</a:t>
            </a:r>
            <a:endParaRPr lang="ru-RU" sz="1400" spc="-30" dirty="0"/>
          </a:p>
        </p:txBody>
      </p:sp>
      <p:sp>
        <p:nvSpPr>
          <p:cNvPr id="27" name="TextBox 26"/>
          <p:cNvSpPr txBox="1"/>
          <p:nvPr/>
        </p:nvSpPr>
        <p:spPr>
          <a:xfrm rot="7883890">
            <a:off x="5738379" y="5184759"/>
            <a:ext cx="1584176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2400" dirty="0" smtClean="0"/>
              <a:t>Позитивных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 rot="2490978">
            <a:off x="5515510" y="1730501"/>
            <a:ext cx="1584176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054708"/>
              </a:avLst>
            </a:prstTxWarp>
            <a:spAutoFit/>
          </a:bodyPr>
          <a:lstStyle/>
          <a:p>
            <a:pPr algn="ctr"/>
            <a:r>
              <a:rPr lang="ru-RU" sz="2400" dirty="0" smtClean="0"/>
              <a:t>Постоянных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 rot="13609785">
            <a:off x="1734297" y="5058596"/>
            <a:ext cx="1584176" cy="37169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2400" dirty="0" smtClean="0"/>
              <a:t>Перемен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 rot="19011961">
            <a:off x="1927001" y="1715442"/>
            <a:ext cx="1704955" cy="474787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927819"/>
              </a:avLst>
            </a:prstTxWarp>
            <a:spAutoFit/>
          </a:bodyPr>
          <a:lstStyle/>
          <a:p>
            <a:pPr algn="ctr"/>
            <a:r>
              <a:rPr lang="ru-RU" sz="2400" dirty="0" smtClean="0"/>
              <a:t>Пространство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05983" y="148570"/>
            <a:ext cx="7038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ВВЕДЕНИЕ В ПРЕДМЕТНУЮ ОБЛАСТЬ СИТУАЦИЯ «КАК БУДЕТ»</a:t>
            </a:r>
          </a:p>
        </p:txBody>
      </p:sp>
      <p:sp>
        <p:nvSpPr>
          <p:cNvPr id="14" name="Номер слайда 3"/>
          <p:cNvSpPr txBox="1">
            <a:spLocks/>
          </p:cNvSpPr>
          <p:nvPr/>
        </p:nvSpPr>
        <p:spPr bwMode="auto">
          <a:xfrm>
            <a:off x="8748464" y="6527626"/>
            <a:ext cx="3960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400" b="1" smtClean="0">
                <a:solidFill>
                  <a:srgbClr val="23263C"/>
                </a:solidFill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ru-RU" altLang="ru-RU" sz="1400" b="1" dirty="0">
              <a:solidFill>
                <a:srgbClr val="2326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44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0951" y="258702"/>
            <a:ext cx="6923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ВВЕДЕНИЕ В ПРЕДМЕТНУЮ ОБЛАСТЬ СИТУАЦИЯ «КАК ЕСТЬ»</a:t>
            </a:r>
            <a:endParaRPr lang="ru-RU" sz="2000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AutoShape 2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559861" y="3171851"/>
            <a:ext cx="1652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Ролик пит-стоп</a:t>
            </a:r>
            <a:endParaRPr lang="ru-RU" dirty="0"/>
          </a:p>
        </p:txBody>
      </p:sp>
      <p:pic>
        <p:nvPicPr>
          <p:cNvPr id="6" name="Сравнение пит-стопа Формулы-1 в 1950 году и в 2013! Разница очевидна! -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7611"/>
          <a:stretch/>
        </p:blipFill>
        <p:spPr>
          <a:xfrm>
            <a:off x="219518" y="1240437"/>
            <a:ext cx="8672962" cy="4507220"/>
          </a:xfrm>
          <a:prstGeom prst="rect">
            <a:avLst/>
          </a:prstGeom>
        </p:spPr>
      </p:pic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748464" y="6527626"/>
            <a:ext cx="347662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400" b="1">
                <a:solidFill>
                  <a:srgbClr val="23263C"/>
                </a:solidFill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ru-RU" altLang="ru-RU" sz="1400" b="1">
              <a:solidFill>
                <a:srgbClr val="2326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07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0951" y="258702"/>
            <a:ext cx="6923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ВВЕДЕНИЕ В ПРЕДМЕТНУЮ ОБЛАСТЬ СИТУАЦИЯ «КАК ЕСТЬ»</a:t>
            </a:r>
            <a:endParaRPr lang="ru-RU" sz="2000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AutoShape 2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0374" y="771563"/>
            <a:ext cx="84321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a typeface="Times New Roman" panose="02020603050405020304" pitchFamily="18" charset="0"/>
              </a:rPr>
              <a:t>Опыт применения бережливых технологий:</a:t>
            </a:r>
          </a:p>
          <a:p>
            <a:pPr indent="450215" algn="ctr">
              <a:spcAft>
                <a:spcPts val="0"/>
              </a:spcAft>
            </a:pPr>
            <a:endParaRPr lang="ru-RU" b="1" dirty="0" smtClean="0"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ea typeface="Times New Roman" panose="02020603050405020304" pitchFamily="18" charset="0"/>
              </a:rPr>
              <a:t>в США более </a:t>
            </a:r>
            <a:r>
              <a:rPr lang="ru-RU" sz="1600" dirty="0">
                <a:ea typeface="Times New Roman" panose="02020603050405020304" pitchFamily="18" charset="0"/>
              </a:rPr>
              <a:t>70% промышленных </a:t>
            </a:r>
            <a:r>
              <a:rPr lang="ru-RU" sz="1600" dirty="0" smtClean="0">
                <a:ea typeface="Times New Roman" panose="02020603050405020304" pitchFamily="18" charset="0"/>
              </a:rPr>
              <a:t>предприятий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ea typeface="Times New Roman" panose="02020603050405020304" pitchFamily="18" charset="0"/>
              </a:rPr>
              <a:t>в </a:t>
            </a:r>
            <a:r>
              <a:rPr lang="ru-RU" sz="1600" dirty="0">
                <a:ea typeface="Times New Roman" panose="02020603050405020304" pitchFamily="18" charset="0"/>
              </a:rPr>
              <a:t>Европе – около 70% промышленных предприятий и более 50% организаций сфер </a:t>
            </a:r>
            <a:r>
              <a:rPr lang="ru-RU" sz="1600" dirty="0" smtClean="0">
                <a:ea typeface="Times New Roman" panose="02020603050405020304" pitchFamily="18" charset="0"/>
              </a:rPr>
              <a:t>услуг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effectLst/>
                <a:ea typeface="Times New Roman" panose="02020603050405020304" pitchFamily="18" charset="0"/>
              </a:rPr>
              <a:t>в России – около 10% предприятий</a:t>
            </a:r>
            <a:endParaRPr lang="ru-RU" sz="16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7004" y="2492896"/>
            <a:ext cx="8144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a typeface="Times New Roman" panose="02020603050405020304" pitchFamily="18" charset="0"/>
              </a:rPr>
              <a:t>Российские компании, внедряющие </a:t>
            </a:r>
            <a:r>
              <a:rPr lang="en-US" b="1" dirty="0" smtClean="0">
                <a:ea typeface="Times New Roman" panose="02020603050405020304" pitchFamily="18" charset="0"/>
              </a:rPr>
              <a:t>lean-</a:t>
            </a:r>
            <a:r>
              <a:rPr lang="ru-RU" b="1" dirty="0" smtClean="0">
                <a:ea typeface="Times New Roman" panose="02020603050405020304" pitchFamily="18" charset="0"/>
              </a:rPr>
              <a:t>технологии:</a:t>
            </a:r>
            <a:endParaRPr lang="ru-RU" b="1" dirty="0">
              <a:ea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69975" y="2852936"/>
            <a:ext cx="7325543" cy="3834988"/>
            <a:chOff x="1069975" y="2852936"/>
            <a:chExt cx="7325543" cy="3834988"/>
          </a:xfrm>
        </p:grpSpPr>
        <p:pic>
          <p:nvPicPr>
            <p:cNvPr id="1028" name="Picture 4" descr="http://cf.ppt-online.org/files/slide/s/sOjnFuySb2GPYlAB65T3QKmrIXMht4ZkeU8DVx/slide-19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9" t="29823" b="7177"/>
            <a:stretch/>
          </p:blipFill>
          <p:spPr bwMode="auto">
            <a:xfrm>
              <a:off x="1069975" y="2852936"/>
              <a:ext cx="7325543" cy="3834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C:\Users\Конференц-зал\Desktop\123.png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574" y="2996952"/>
              <a:ext cx="1534121" cy="479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Номер слайда 3"/>
          <p:cNvSpPr txBox="1">
            <a:spLocks/>
          </p:cNvSpPr>
          <p:nvPr/>
        </p:nvSpPr>
        <p:spPr bwMode="auto">
          <a:xfrm>
            <a:off x="8748464" y="6527626"/>
            <a:ext cx="347662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400" b="1" smtClean="0">
                <a:solidFill>
                  <a:srgbClr val="23263C"/>
                </a:solidFill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ru-RU" altLang="ru-RU" sz="1400" b="1">
              <a:solidFill>
                <a:srgbClr val="2326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05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0951" y="258702"/>
            <a:ext cx="6923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r">
              <a:defRPr sz="2000">
                <a:solidFill>
                  <a:srgbClr val="002060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ru-RU" dirty="0"/>
              <a:t>ВВЕДЕНИЕ В ПРЕДМЕТНУЮ ОБЛАСТЬ СИТУАЦИЯ «КАК ЕСТЬ»</a:t>
            </a:r>
          </a:p>
        </p:txBody>
      </p:sp>
      <p:sp>
        <p:nvSpPr>
          <p:cNvPr id="3" name="AutoShape 2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Номер слайда 3"/>
          <p:cNvSpPr txBox="1">
            <a:spLocks/>
          </p:cNvSpPr>
          <p:nvPr/>
        </p:nvSpPr>
        <p:spPr bwMode="auto">
          <a:xfrm>
            <a:off x="8748464" y="6527626"/>
            <a:ext cx="347662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400" b="1" smtClean="0">
                <a:solidFill>
                  <a:srgbClr val="23263C"/>
                </a:solidFill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ru-RU" altLang="ru-RU" sz="1400" b="1">
              <a:solidFill>
                <a:srgbClr val="23263C"/>
              </a:solidFill>
            </a:endParaRPr>
          </a:p>
        </p:txBody>
      </p:sp>
      <p:pic>
        <p:nvPicPr>
          <p:cNvPr id="1028" name="Picture 4" descr="C:\Users\svinnikov\Desktop\2.12.17\T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1744"/>
            <a:ext cx="6840760" cy="485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innikov\Desktop\2.12.17\ТОно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" r="3564" b="18189"/>
          <a:stretch/>
        </p:blipFill>
        <p:spPr bwMode="auto">
          <a:xfrm flipH="1">
            <a:off x="330919" y="780112"/>
            <a:ext cx="1738676" cy="20900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34783" y="2484185"/>
            <a:ext cx="4878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Производственная система </a:t>
            </a:r>
            <a:r>
              <a:rPr lang="ru-RU" sz="1600" b="1" dirty="0" err="1" smtClean="0"/>
              <a:t>Toyota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«Система </a:t>
            </a:r>
            <a:r>
              <a:rPr lang="ru-RU" sz="1600" b="1" dirty="0"/>
              <a:t>думающих </a:t>
            </a:r>
            <a:r>
              <a:rPr lang="ru-RU" sz="1600" b="1" dirty="0" smtClean="0"/>
              <a:t>людей»</a:t>
            </a:r>
            <a:endParaRPr lang="ru-RU" sz="1600" b="1" dirty="0"/>
          </a:p>
        </p:txBody>
      </p:sp>
      <p:pic>
        <p:nvPicPr>
          <p:cNvPr id="1029" name="Picture 5" descr="C:\Users\svinnikov\Desktop\2.12.17\toyota-logo-p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82" y="4077072"/>
            <a:ext cx="1313982" cy="89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2195736" y="1052736"/>
            <a:ext cx="662473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Calibri" panose="020F0502020204030204" pitchFamily="34" charset="0"/>
              </a:rPr>
              <a:t>«Стандарты не должны спускаться сверху, скорее должны определяться производственными работниками на местах»</a:t>
            </a:r>
          </a:p>
          <a:p>
            <a:pPr algn="r"/>
            <a:endParaRPr lang="ru-RU" sz="800" dirty="0" smtClean="0"/>
          </a:p>
          <a:p>
            <a:pPr algn="r"/>
            <a:r>
              <a:rPr lang="ru-RU" sz="1400" dirty="0" err="1" smtClean="0"/>
              <a:t>Тайити</a:t>
            </a:r>
            <a:r>
              <a:rPr lang="ru-RU" sz="1400" dirty="0" smtClean="0"/>
              <a:t> Оно </a:t>
            </a:r>
            <a:endParaRPr lang="ru-RU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92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0951" y="258702"/>
            <a:ext cx="6923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r">
              <a:defRPr sz="2000">
                <a:solidFill>
                  <a:srgbClr val="002060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ru-RU" dirty="0"/>
              <a:t>ВВЕДЕНИЕ В ПРЕДМЕТНУЮ ОБЛАСТЬ СИТУАЦИЯ «КАК ЕСТЬ»</a:t>
            </a:r>
          </a:p>
        </p:txBody>
      </p:sp>
      <p:sp>
        <p:nvSpPr>
          <p:cNvPr id="3" name="AutoShape 2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2830" y="788511"/>
            <a:ext cx="9055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Бережливое управление (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lean</a:t>
            </a:r>
            <a:r>
              <a:rPr lang="ru-RU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) </a:t>
            </a:r>
            <a:r>
              <a:rPr lang="ru-RU" dirty="0" smtClean="0">
                <a:latin typeface="Calibri" panose="020F0502020204030204" pitchFamily="34" charset="0"/>
              </a:rPr>
              <a:t>— </a:t>
            </a:r>
            <a:r>
              <a:rPr lang="ru-RU" dirty="0">
                <a:latin typeface="Calibri" panose="020F0502020204030204" pitchFamily="34" charset="0"/>
              </a:rPr>
              <a:t>концепция </a:t>
            </a:r>
            <a:r>
              <a:rPr lang="ru-RU" dirty="0" smtClean="0">
                <a:latin typeface="Calibri" panose="020F0502020204030204" pitchFamily="34" charset="0"/>
              </a:rPr>
              <a:t>управления, </a:t>
            </a:r>
            <a:r>
              <a:rPr lang="ru-RU" dirty="0">
                <a:latin typeface="Calibri" panose="020F0502020204030204" pitchFamily="34" charset="0"/>
              </a:rPr>
              <a:t>основанная на постоянном стремлении к устранению всех видов </a:t>
            </a:r>
            <a:r>
              <a:rPr lang="ru-RU" dirty="0" smtClean="0">
                <a:latin typeface="Calibri" panose="020F0502020204030204" pitchFamily="34" charset="0"/>
              </a:rPr>
              <a:t>потерь</a:t>
            </a:r>
            <a:endParaRPr lang="en-US" dirty="0" smtClean="0">
              <a:latin typeface="Calibri" panose="020F0502020204030204" pitchFamily="34" charset="0"/>
            </a:endParaRPr>
          </a:p>
          <a:p>
            <a:pPr algn="just"/>
            <a:endParaRPr lang="ru-RU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Ценность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</a:rPr>
              <a:t>услуги (продукта)</a:t>
            </a:r>
            <a:r>
              <a:rPr lang="ru-RU" dirty="0">
                <a:latin typeface="Calibri" panose="020F0502020204030204" pitchFamily="34" charset="0"/>
              </a:rPr>
              <a:t> - полезность, присущая </a:t>
            </a:r>
            <a:r>
              <a:rPr lang="ru-RU" dirty="0" smtClean="0">
                <a:latin typeface="Calibri" panose="020F0502020204030204" pitchFamily="34" charset="0"/>
              </a:rPr>
              <a:t>услуге </a:t>
            </a:r>
            <a:r>
              <a:rPr lang="ru-RU" dirty="0">
                <a:latin typeface="Calibri" panose="020F0502020204030204" pitchFamily="34" charset="0"/>
              </a:rPr>
              <a:t>с точки зрения потребителя</a:t>
            </a:r>
          </a:p>
        </p:txBody>
      </p:sp>
      <p:sp>
        <p:nvSpPr>
          <p:cNvPr id="1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6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Picture 2" descr="http://gruzoperevozkinefteyugansk.ru/wp-content/uploads/2016/07/Gruzoperevozki_nefteyugansk_algoritm_perevozo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27" b="14439"/>
          <a:stretch/>
        </p:blipFill>
        <p:spPr bwMode="auto">
          <a:xfrm>
            <a:off x="124840" y="2579089"/>
            <a:ext cx="4461326" cy="221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069975" y="4873461"/>
            <a:ext cx="2401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П Р О Ц Е С </a:t>
            </a:r>
            <a:r>
              <a:rPr lang="ru-RU" sz="32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С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02471" y="3670543"/>
            <a:ext cx="185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ЦЕННОСТЬ</a:t>
            </a:r>
            <a:endParaRPr lang="ru-RU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052" name="Picture 4" descr="http://your-mom.ru/wp-content/uploads/2016/04/population_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15" y="2204864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://www.unibo.ru/foto/message_fotos/1646/16467225/foto_larges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53" y="4940319"/>
            <a:ext cx="1371600" cy="114512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330800" y="3307482"/>
            <a:ext cx="163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Book" panose="020B0503020102020204" pitchFamily="34" charset="0"/>
              </a:rPr>
              <a:t>внешний потребитель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30800" y="4258170"/>
            <a:ext cx="163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Book" panose="020B0503020102020204" pitchFamily="34" charset="0"/>
              </a:rPr>
              <a:t>внутренний потребитель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4644008" y="3901375"/>
            <a:ext cx="396833" cy="0"/>
          </a:xfrm>
          <a:prstGeom prst="straightConnector1">
            <a:avLst/>
          </a:prstGeom>
          <a:ln w="38100">
            <a:solidFill>
              <a:srgbClr val="4774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V="1">
            <a:off x="6870790" y="3573016"/>
            <a:ext cx="460010" cy="191768"/>
          </a:xfrm>
          <a:prstGeom prst="straightConnector1">
            <a:avLst/>
          </a:prstGeom>
          <a:ln w="38100">
            <a:solidFill>
              <a:srgbClr val="4774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6870790" y="4060373"/>
            <a:ext cx="460010" cy="232723"/>
          </a:xfrm>
          <a:prstGeom prst="straightConnector1">
            <a:avLst/>
          </a:prstGeom>
          <a:ln w="38100">
            <a:solidFill>
              <a:srgbClr val="4774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3"/>
          <p:cNvSpPr txBox="1">
            <a:spLocks/>
          </p:cNvSpPr>
          <p:nvPr/>
        </p:nvSpPr>
        <p:spPr bwMode="auto">
          <a:xfrm>
            <a:off x="8748464" y="6527626"/>
            <a:ext cx="347662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400" b="1" smtClean="0">
                <a:solidFill>
                  <a:srgbClr val="23263C"/>
                </a:solidFill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ru-RU" altLang="ru-RU" sz="1400" b="1">
              <a:solidFill>
                <a:srgbClr val="2326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6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0951" y="258702"/>
            <a:ext cx="6923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r">
              <a:defRPr sz="2000">
                <a:solidFill>
                  <a:srgbClr val="002060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ru-RU" dirty="0"/>
              <a:t>ВВЕДЕНИЕ В ПРЕДМЕТНУЮ ОБЛАСТЬ СИТУАЦИЯ «КАК ЕСТЬ»</a:t>
            </a:r>
          </a:p>
        </p:txBody>
      </p:sp>
      <p:sp>
        <p:nvSpPr>
          <p:cNvPr id="3" name="AutoShape 2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://%D0%BB%D0%B8%D0%BD-%D0%B0%D0%BA%D0%B0%D0%B4%D0%B5%D0%BC%D0%B8%D1%8F.%D1%80%D1%84/wp-content/uploads/2016/12/online-obuchenie_blok-1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Номер слайда 3"/>
          <p:cNvSpPr txBox="1">
            <a:spLocks/>
          </p:cNvSpPr>
          <p:nvPr/>
        </p:nvSpPr>
        <p:spPr bwMode="auto">
          <a:xfrm>
            <a:off x="8748464" y="6527626"/>
            <a:ext cx="347662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400" b="1" smtClean="0">
                <a:solidFill>
                  <a:srgbClr val="23263C"/>
                </a:solidFill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ru-RU" altLang="ru-RU" sz="1400" b="1">
              <a:solidFill>
                <a:srgbClr val="23263C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9513" y="1196752"/>
            <a:ext cx="8424935" cy="5536172"/>
            <a:chOff x="179513" y="867014"/>
            <a:chExt cx="8424935" cy="5536172"/>
          </a:xfrm>
        </p:grpSpPr>
        <p:sp>
          <p:nvSpPr>
            <p:cNvPr id="29" name="TextBox 28"/>
            <p:cNvSpPr txBox="1"/>
            <p:nvPr/>
          </p:nvSpPr>
          <p:spPr>
            <a:xfrm>
              <a:off x="3779912" y="2780928"/>
              <a:ext cx="1512168" cy="1055608"/>
            </a:xfrm>
            <a:prstGeom prst="round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latin typeface="Calibri" panose="020F0502020204030204" pitchFamily="34" charset="0"/>
                </a:rPr>
                <a:t>ВИДЫ ПОТЕРЬ</a:t>
              </a:r>
              <a:endParaRPr lang="ru-RU" sz="2800" b="1" dirty="0">
                <a:latin typeface="Calibri" panose="020F0502020204030204" pitchFamily="34" charset="0"/>
              </a:endParaRPr>
            </a:p>
          </p:txBody>
        </p:sp>
        <p:pic>
          <p:nvPicPr>
            <p:cNvPr id="31" name="Picture 2" descr="F:\Картинки\брак дефект 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8" t="10195" r="12079"/>
            <a:stretch/>
          </p:blipFill>
          <p:spPr bwMode="auto">
            <a:xfrm>
              <a:off x="3923927" y="867014"/>
              <a:ext cx="1164539" cy="1224864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" descr="F:\Картинки\запасы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2413" y="5067753"/>
              <a:ext cx="1512168" cy="1135260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5" descr="F:\Картинки\лишние движения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3090" y="5208602"/>
              <a:ext cx="976822" cy="1194584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F:\Картинки\ожидание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3" y="3501008"/>
              <a:ext cx="1703946" cy="1277960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7" descr="F:\Картинки\перпроизв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450" y="1650207"/>
              <a:ext cx="1598926" cy="1130721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8" descr="F:\Картинки\Потенциал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51" y="1700808"/>
              <a:ext cx="1779261" cy="1056436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Прямоугольник 38"/>
            <p:cNvSpPr/>
            <p:nvPr/>
          </p:nvSpPr>
          <p:spPr>
            <a:xfrm>
              <a:off x="4011840" y="1979607"/>
              <a:ext cx="100057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/>
                <a:t>ДЕФЕКТЫ</a:t>
              </a: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6083842" y="2761183"/>
              <a:ext cx="187253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/>
                <a:t>ПЕРЕПРОИЗВОДСТВО</a:t>
              </a: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6072199" y="3841884"/>
              <a:ext cx="123610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/>
                <a:t>ОЖИДАНИЕ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4958713" y="4761757"/>
              <a:ext cx="11140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/>
                <a:t>ЗАПАСЫ</a:t>
              </a:r>
              <a:endParaRPr lang="ru-RU" sz="1400" dirty="0" smtClean="0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627786" y="4761757"/>
              <a:ext cx="165618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/>
                <a:t>НЕНУЖНОЕ</a:t>
              </a:r>
            </a:p>
            <a:p>
              <a:pPr algn="ctr"/>
              <a:r>
                <a:rPr lang="ru-RU" sz="1400" b="1" dirty="0" smtClean="0"/>
                <a:t>ПЕРЕДВИЖЕНИЕ</a:t>
              </a:r>
              <a:endParaRPr lang="ru-RU" sz="1400" dirty="0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1779902" y="3841884"/>
              <a:ext cx="127993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/>
                <a:t>ИЗЛИШНИЕ </a:t>
              </a:r>
            </a:p>
            <a:p>
              <a:pPr algn="ctr"/>
              <a:r>
                <a:rPr lang="ru-RU" sz="1400" b="1" dirty="0" smtClean="0"/>
                <a:t>ПРОЦЕССЫ</a:t>
              </a:r>
              <a:endParaRPr lang="ru-RU" sz="1400" b="1" dirty="0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323528" y="2670351"/>
              <a:ext cx="276848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/>
                <a:t>НЕИСПОЛЬЗУЕМЫЙ ЧЕЛОВЕЧЕСКИЙ ПОТЕНЦИАЛ</a:t>
              </a:r>
            </a:p>
          </p:txBody>
        </p:sp>
        <p:pic>
          <p:nvPicPr>
            <p:cNvPr id="49" name="Picture 6" descr="https://www.colourbox.com/preview/3652911-stopping-clock-hands-to-stop-the-time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8" t="5389" r="18208" b="2112"/>
            <a:stretch/>
          </p:blipFill>
          <p:spPr bwMode="auto">
            <a:xfrm>
              <a:off x="7450100" y="3390053"/>
              <a:ext cx="1154348" cy="1191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Прямая со стрелкой 9"/>
            <p:cNvCxnSpPr/>
            <p:nvPr/>
          </p:nvCxnSpPr>
          <p:spPr>
            <a:xfrm>
              <a:off x="4860032" y="3841884"/>
              <a:ext cx="504056" cy="7392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/>
            <p:cNvCxnSpPr/>
            <p:nvPr/>
          </p:nvCxnSpPr>
          <p:spPr>
            <a:xfrm flipH="1">
              <a:off x="3635897" y="3861048"/>
              <a:ext cx="504055" cy="7392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/>
            <p:cNvCxnSpPr>
              <a:endCxn id="42" idx="1"/>
            </p:cNvCxnSpPr>
            <p:nvPr/>
          </p:nvCxnSpPr>
          <p:spPr>
            <a:xfrm>
              <a:off x="5292080" y="3501008"/>
              <a:ext cx="780119" cy="49476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/>
            <p:cNvCxnSpPr/>
            <p:nvPr/>
          </p:nvCxnSpPr>
          <p:spPr>
            <a:xfrm flipH="1">
              <a:off x="2915816" y="3501008"/>
              <a:ext cx="756562" cy="58593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53"/>
            <p:cNvCxnSpPr/>
            <p:nvPr/>
          </p:nvCxnSpPr>
          <p:spPr>
            <a:xfrm flipH="1" flipV="1">
              <a:off x="2915816" y="2931961"/>
              <a:ext cx="697738" cy="1096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/>
            <p:cNvCxnSpPr/>
            <p:nvPr/>
          </p:nvCxnSpPr>
          <p:spPr>
            <a:xfrm flipV="1">
              <a:off x="5436096" y="2924944"/>
              <a:ext cx="697738" cy="1096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/>
            <p:cNvCxnSpPr/>
            <p:nvPr/>
          </p:nvCxnSpPr>
          <p:spPr>
            <a:xfrm flipV="1">
              <a:off x="4489030" y="2243434"/>
              <a:ext cx="10961" cy="4654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Прямоугольник 37"/>
          <p:cNvSpPr/>
          <p:nvPr/>
        </p:nvSpPr>
        <p:spPr>
          <a:xfrm>
            <a:off x="195558" y="827420"/>
            <a:ext cx="7688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Потеря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</a:rPr>
              <a:t>(</a:t>
            </a: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</a:rPr>
              <a:t>muda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</a:rPr>
              <a:t>)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</a:rPr>
              <a:t>—</a:t>
            </a:r>
            <a:r>
              <a:rPr lang="ru-RU" dirty="0" smtClean="0">
                <a:latin typeface="Calibri" panose="020F0502020204030204" pitchFamily="34" charset="0"/>
              </a:rPr>
              <a:t> все </a:t>
            </a:r>
            <a:r>
              <a:rPr lang="ru-RU" dirty="0">
                <a:latin typeface="Calibri" panose="020F0502020204030204" pitchFamily="34" charset="0"/>
              </a:rPr>
              <a:t>процессы, которые не добавляют ценности </a:t>
            </a:r>
            <a:r>
              <a:rPr lang="ru-RU" dirty="0" smtClean="0">
                <a:latin typeface="Calibri" panose="020F0502020204030204" pitchFamily="34" charset="0"/>
              </a:rPr>
              <a:t>услуге</a:t>
            </a:r>
            <a:endParaRPr 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6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23528" y="2869776"/>
            <a:ext cx="222109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Подготовлен документ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4" t="24228" r="20734" b="14259"/>
          <a:stretch/>
        </p:blipFill>
        <p:spPr bwMode="auto">
          <a:xfrm>
            <a:off x="2760644" y="1172644"/>
            <a:ext cx="6204676" cy="568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342" y="720367"/>
            <a:ext cx="5121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Пример стандартной потери (</a:t>
            </a:r>
            <a:r>
              <a:rPr lang="ru-RU" i="1" dirty="0" smtClean="0">
                <a:solidFill>
                  <a:srgbClr val="002060"/>
                </a:solidFill>
              </a:rPr>
              <a:t>документооборот</a:t>
            </a:r>
            <a:r>
              <a:rPr lang="ru-RU" dirty="0" smtClean="0">
                <a:solidFill>
                  <a:srgbClr val="002060"/>
                </a:solidFill>
              </a:rPr>
              <a:t>)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2410956" y="2916182"/>
            <a:ext cx="576064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834314" y="2916182"/>
            <a:ext cx="15662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/>
          <p:nvPr/>
        </p:nvCxnSpPr>
        <p:spPr>
          <a:xfrm>
            <a:off x="2312192" y="2252499"/>
            <a:ext cx="664476" cy="554031"/>
          </a:xfrm>
          <a:prstGeom prst="bentConnector3">
            <a:avLst>
              <a:gd name="adj1" fmla="val 17119"/>
            </a:avLst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Соединительная линия уступом 2048"/>
          <p:cNvCxnSpPr/>
          <p:nvPr/>
        </p:nvCxnSpPr>
        <p:spPr>
          <a:xfrm>
            <a:off x="2312192" y="2252499"/>
            <a:ext cx="664476" cy="277015"/>
          </a:xfrm>
          <a:prstGeom prst="bentConnector3">
            <a:avLst>
              <a:gd name="adj1" fmla="val 17119"/>
            </a:avLst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Соединительная линия уступом 2052"/>
          <p:cNvCxnSpPr/>
          <p:nvPr/>
        </p:nvCxnSpPr>
        <p:spPr>
          <a:xfrm flipV="1">
            <a:off x="2312192" y="1916832"/>
            <a:ext cx="664476" cy="335667"/>
          </a:xfrm>
          <a:prstGeom prst="bentConnector3">
            <a:avLst>
              <a:gd name="adj1" fmla="val 17119"/>
            </a:avLst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Прямая со стрелкой 2055"/>
          <p:cNvCxnSpPr>
            <a:stCxn id="1033" idx="3"/>
          </p:cNvCxnSpPr>
          <p:nvPr/>
        </p:nvCxnSpPr>
        <p:spPr>
          <a:xfrm>
            <a:off x="1536508" y="2252499"/>
            <a:ext cx="1440160" cy="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TextBox 2056"/>
          <p:cNvSpPr txBox="1"/>
          <p:nvPr/>
        </p:nvSpPr>
        <p:spPr>
          <a:xfrm>
            <a:off x="-153594" y="3167390"/>
            <a:ext cx="31305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Необходимо:</a:t>
            </a:r>
          </a:p>
          <a:p>
            <a:pPr algn="ctr"/>
            <a:r>
              <a:rPr lang="ru-RU" sz="1400" dirty="0" smtClean="0"/>
              <a:t>согласование со стороны всех ОИВ</a:t>
            </a:r>
            <a:endParaRPr lang="ru-RU" sz="1400" dirty="0"/>
          </a:p>
        </p:txBody>
      </p:sp>
      <p:cxnSp>
        <p:nvCxnSpPr>
          <p:cNvPr id="2059" name="Соединительная линия уступом 2058"/>
          <p:cNvCxnSpPr>
            <a:stCxn id="1033" idx="0"/>
          </p:cNvCxnSpPr>
          <p:nvPr/>
        </p:nvCxnSpPr>
        <p:spPr>
          <a:xfrm rot="16200000" flipH="1">
            <a:off x="2566786" y="391441"/>
            <a:ext cx="756698" cy="3519449"/>
          </a:xfrm>
          <a:prstGeom prst="bentConnector4">
            <a:avLst>
              <a:gd name="adj1" fmla="val -87957"/>
              <a:gd name="adj2" fmla="val 91086"/>
            </a:avLst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7" name="Соединительная линия уступом 2066"/>
          <p:cNvCxnSpPr/>
          <p:nvPr/>
        </p:nvCxnSpPr>
        <p:spPr>
          <a:xfrm flipV="1">
            <a:off x="5983476" y="1772815"/>
            <a:ext cx="881624" cy="479684"/>
          </a:xfrm>
          <a:prstGeom prst="bentConnector3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9" name="Соединительная линия уступом 2068"/>
          <p:cNvCxnSpPr/>
          <p:nvPr/>
        </p:nvCxnSpPr>
        <p:spPr>
          <a:xfrm rot="16200000" flipH="1">
            <a:off x="7477169" y="3681028"/>
            <a:ext cx="720079" cy="21602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8" name="Прямая со стрелкой 2077"/>
          <p:cNvCxnSpPr/>
          <p:nvPr/>
        </p:nvCxnSpPr>
        <p:spPr>
          <a:xfrm flipH="1" flipV="1">
            <a:off x="7364111" y="4725144"/>
            <a:ext cx="365085" cy="216024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Прямая со стрелкой 1023"/>
          <p:cNvCxnSpPr/>
          <p:nvPr/>
        </p:nvCxnSpPr>
        <p:spPr>
          <a:xfrm flipH="1" flipV="1">
            <a:off x="6505060" y="3212976"/>
            <a:ext cx="504056" cy="36004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Прямая со стрелкой 1027"/>
          <p:cNvCxnSpPr/>
          <p:nvPr/>
        </p:nvCxnSpPr>
        <p:spPr>
          <a:xfrm flipH="1">
            <a:off x="3912772" y="3212976"/>
            <a:ext cx="1950210" cy="1152128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Прямая со стрелкой 1029"/>
          <p:cNvCxnSpPr/>
          <p:nvPr/>
        </p:nvCxnSpPr>
        <p:spPr>
          <a:xfrm flipV="1">
            <a:off x="4704860" y="5229200"/>
            <a:ext cx="1224136" cy="216024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Прямая со стрелкой 1031"/>
          <p:cNvCxnSpPr/>
          <p:nvPr/>
        </p:nvCxnSpPr>
        <p:spPr>
          <a:xfrm>
            <a:off x="6577068" y="5661248"/>
            <a:ext cx="180020" cy="144016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5" t="19565" r="35974" b="16382"/>
          <a:stretch/>
        </p:blipFill>
        <p:spPr bwMode="auto">
          <a:xfrm>
            <a:off x="834314" y="1772816"/>
            <a:ext cx="702194" cy="9593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4" t="19351" r="36107" b="16302"/>
          <a:stretch/>
        </p:blipFill>
        <p:spPr bwMode="auto">
          <a:xfrm>
            <a:off x="945995" y="3970179"/>
            <a:ext cx="687272" cy="9593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36" name="TextBox 1035"/>
          <p:cNvSpPr txBox="1"/>
          <p:nvPr/>
        </p:nvSpPr>
        <p:spPr>
          <a:xfrm>
            <a:off x="1875357" y="4863318"/>
            <a:ext cx="102714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</a:rPr>
              <a:t>согласован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043" name="Соединительная линия уступом 1042"/>
          <p:cNvCxnSpPr>
            <a:endCxn id="74" idx="2"/>
          </p:cNvCxnSpPr>
          <p:nvPr/>
        </p:nvCxnSpPr>
        <p:spPr>
          <a:xfrm rot="10800000">
            <a:off x="1289632" y="4929545"/>
            <a:ext cx="2198593" cy="253174"/>
          </a:xfrm>
          <a:prstGeom prst="bentConnector2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TextBox 1044"/>
          <p:cNvSpPr txBox="1"/>
          <p:nvPr/>
        </p:nvSpPr>
        <p:spPr>
          <a:xfrm>
            <a:off x="73342" y="5552161"/>
            <a:ext cx="4066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ПОТЕРИ: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1 НЕНУЖНЫЕ ПЕРЕМЕЩЕНИЯ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2 ИЗЛИШНИЕ ПРОЦЕССЫ</a:t>
            </a:r>
            <a:endParaRPr lang="ru-RU" dirty="0"/>
          </a:p>
          <a:p>
            <a:pPr algn="ctr"/>
            <a:r>
              <a:rPr lang="ru-RU" dirty="0" smtClean="0"/>
              <a:t>(высокие временные затраты)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920951" y="258702"/>
            <a:ext cx="6923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r">
              <a:defRPr sz="2000">
                <a:solidFill>
                  <a:srgbClr val="002060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ru-RU" dirty="0"/>
              <a:t>ВВЕДЕНИЕ В ПРЕДМЕТНУЮ ОБЛАСТЬ СИТУАЦИЯ «КАК ЕСТЬ»</a:t>
            </a:r>
          </a:p>
        </p:txBody>
      </p:sp>
      <p:sp>
        <p:nvSpPr>
          <p:cNvPr id="31" name="Номер слайда 3"/>
          <p:cNvSpPr txBox="1">
            <a:spLocks/>
          </p:cNvSpPr>
          <p:nvPr/>
        </p:nvSpPr>
        <p:spPr bwMode="auto">
          <a:xfrm>
            <a:off x="8748464" y="6527626"/>
            <a:ext cx="3960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400" b="1" smtClean="0">
                <a:solidFill>
                  <a:srgbClr val="23263C"/>
                </a:solidFill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ru-RU" altLang="ru-RU" sz="1400" b="1" dirty="0">
              <a:solidFill>
                <a:srgbClr val="2326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81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/>
          <p:cNvSpPr/>
          <p:nvPr/>
        </p:nvSpPr>
        <p:spPr>
          <a:xfrm>
            <a:off x="574675" y="980728"/>
            <a:ext cx="8326438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2060"/>
                </a:solidFill>
                <a:cs typeface="Arial" charset="0"/>
              </a:rPr>
              <a:t>Модель процесса согласования проекта нормативного правового акта </a:t>
            </a:r>
          </a:p>
        </p:txBody>
      </p:sp>
      <p:sp>
        <p:nvSpPr>
          <p:cNvPr id="111" name="Скругленный прямоугольник 110"/>
          <p:cNvSpPr/>
          <p:nvPr/>
        </p:nvSpPr>
        <p:spPr>
          <a:xfrm>
            <a:off x="227043" y="1855568"/>
            <a:ext cx="2305050" cy="863600"/>
          </a:xfrm>
          <a:prstGeom prst="roundRect">
            <a:avLst/>
          </a:prstGeom>
          <a:solidFill>
            <a:srgbClr val="EB641B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Подготовка/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корректировка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проекта НПА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12" name="Скругленный прямоугольник 111"/>
          <p:cNvSpPr/>
          <p:nvPr/>
        </p:nvSpPr>
        <p:spPr>
          <a:xfrm>
            <a:off x="3121055" y="1855568"/>
            <a:ext cx="2667000" cy="863600"/>
          </a:xfrm>
          <a:prstGeom prst="roundRect">
            <a:avLst/>
          </a:prstGeom>
          <a:solidFill>
            <a:srgbClr val="EB641B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Согласование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в </a:t>
            </a:r>
            <a:r>
              <a:rPr kumimoji="0" lang="ru-RU" sz="15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юр.отделе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  ДВиКП</a:t>
            </a:r>
          </a:p>
        </p:txBody>
      </p:sp>
      <p:sp>
        <p:nvSpPr>
          <p:cNvPr id="113" name="Скругленный прямоугольник 112"/>
          <p:cNvSpPr/>
          <p:nvPr/>
        </p:nvSpPr>
        <p:spPr>
          <a:xfrm>
            <a:off x="6364318" y="1855568"/>
            <a:ext cx="2674937" cy="863600"/>
          </a:xfrm>
          <a:prstGeom prst="roundRect">
            <a:avLst/>
          </a:prstGeom>
          <a:solidFill>
            <a:srgbClr val="EB641B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Согласование в </a:t>
            </a: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юр.отделе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Администрации Губернатора</a:t>
            </a:r>
          </a:p>
        </p:txBody>
      </p:sp>
      <p:sp>
        <p:nvSpPr>
          <p:cNvPr id="114" name="Овал 113"/>
          <p:cNvSpPr/>
          <p:nvPr/>
        </p:nvSpPr>
        <p:spPr>
          <a:xfrm>
            <a:off x="2813050" y="1624017"/>
            <a:ext cx="787400" cy="446087"/>
          </a:xfrm>
          <a:prstGeom prst="ellipse">
            <a:avLst/>
          </a:prstGeom>
          <a:solidFill>
            <a:srgbClr val="464646">
              <a:lumMod val="20000"/>
              <a:lumOff val="80000"/>
            </a:srgbClr>
          </a:solidFill>
          <a:ln w="25400" cap="flat" cmpd="sng" algn="ctr">
            <a:solidFill>
              <a:srgbClr val="464646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 дней</a:t>
            </a:r>
          </a:p>
        </p:txBody>
      </p:sp>
      <p:sp>
        <p:nvSpPr>
          <p:cNvPr id="115" name="Овал 114"/>
          <p:cNvSpPr/>
          <p:nvPr/>
        </p:nvSpPr>
        <p:spPr>
          <a:xfrm>
            <a:off x="5905500" y="1624017"/>
            <a:ext cx="885825" cy="446087"/>
          </a:xfrm>
          <a:prstGeom prst="ellipse">
            <a:avLst/>
          </a:prstGeom>
          <a:solidFill>
            <a:srgbClr val="464646">
              <a:lumMod val="20000"/>
              <a:lumOff val="80000"/>
            </a:srgbClr>
          </a:solidFill>
          <a:ln w="25400" cap="flat" cmpd="sng" algn="ctr">
            <a:solidFill>
              <a:srgbClr val="464646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+5=10 дней</a:t>
            </a:r>
          </a:p>
        </p:txBody>
      </p:sp>
      <p:cxnSp>
        <p:nvCxnSpPr>
          <p:cNvPr id="116" name="Прямая со стрелкой 115"/>
          <p:cNvCxnSpPr/>
          <p:nvPr/>
        </p:nvCxnSpPr>
        <p:spPr>
          <a:xfrm>
            <a:off x="2573338" y="2297117"/>
            <a:ext cx="576262" cy="0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tailEnd type="arrow"/>
          </a:ln>
          <a:effectLst/>
        </p:spPr>
      </p:cxnSp>
      <p:cxnSp>
        <p:nvCxnSpPr>
          <p:cNvPr id="117" name="Прямая со стрелкой 116"/>
          <p:cNvCxnSpPr/>
          <p:nvPr/>
        </p:nvCxnSpPr>
        <p:spPr>
          <a:xfrm>
            <a:off x="5807075" y="2297117"/>
            <a:ext cx="576263" cy="0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tailEnd type="arrow"/>
          </a:ln>
          <a:effectLst/>
        </p:spPr>
      </p:cxnSp>
      <p:sp>
        <p:nvSpPr>
          <p:cNvPr id="118" name="Прямоугольник 14339"/>
          <p:cNvSpPr>
            <a:spLocks noChangeArrowheads="1"/>
          </p:cNvSpPr>
          <p:nvPr/>
        </p:nvSpPr>
        <p:spPr bwMode="auto">
          <a:xfrm>
            <a:off x="1573646" y="3490917"/>
            <a:ext cx="13548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charset="0"/>
              </a:rPr>
              <a:t>не согласовано</a:t>
            </a:r>
          </a:p>
        </p:txBody>
      </p:sp>
      <p:sp>
        <p:nvSpPr>
          <p:cNvPr id="119" name="Скругленный прямоугольник 118"/>
          <p:cNvSpPr/>
          <p:nvPr/>
        </p:nvSpPr>
        <p:spPr>
          <a:xfrm>
            <a:off x="6362858" y="3366889"/>
            <a:ext cx="2674937" cy="863600"/>
          </a:xfrm>
          <a:prstGeom prst="roundRect">
            <a:avLst/>
          </a:prstGeom>
          <a:solidFill>
            <a:srgbClr val="EB641B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Согласование в департаменте 1</a:t>
            </a:r>
          </a:p>
        </p:txBody>
      </p:sp>
      <p:cxnSp>
        <p:nvCxnSpPr>
          <p:cNvPr id="120" name="Прямая со стрелкой 119"/>
          <p:cNvCxnSpPr/>
          <p:nvPr/>
        </p:nvCxnSpPr>
        <p:spPr>
          <a:xfrm>
            <a:off x="7689850" y="2698754"/>
            <a:ext cx="11113" cy="668338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tailEnd type="arrow"/>
          </a:ln>
          <a:effectLst/>
        </p:spPr>
      </p:cxnSp>
      <p:sp>
        <p:nvSpPr>
          <p:cNvPr id="121" name="Скругленный прямоугольник 120"/>
          <p:cNvSpPr/>
          <p:nvPr/>
        </p:nvSpPr>
        <p:spPr>
          <a:xfrm>
            <a:off x="3123436" y="3366889"/>
            <a:ext cx="2674937" cy="863600"/>
          </a:xfrm>
          <a:prstGeom prst="roundRect">
            <a:avLst/>
          </a:prstGeom>
          <a:solidFill>
            <a:srgbClr val="EB641B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Согласование в департаменте 2</a:t>
            </a:r>
          </a:p>
        </p:txBody>
      </p:sp>
      <p:cxnSp>
        <p:nvCxnSpPr>
          <p:cNvPr id="122" name="Прямая со стрелкой 121"/>
          <p:cNvCxnSpPr/>
          <p:nvPr/>
        </p:nvCxnSpPr>
        <p:spPr>
          <a:xfrm flipH="1">
            <a:off x="5799138" y="3798892"/>
            <a:ext cx="549275" cy="0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tailEnd type="arrow"/>
          </a:ln>
          <a:effectLst/>
        </p:spPr>
      </p:cxnSp>
      <p:sp>
        <p:nvSpPr>
          <p:cNvPr id="123" name="Овал 122"/>
          <p:cNvSpPr/>
          <p:nvPr/>
        </p:nvSpPr>
        <p:spPr>
          <a:xfrm>
            <a:off x="2860675" y="3125792"/>
            <a:ext cx="885825" cy="446087"/>
          </a:xfrm>
          <a:prstGeom prst="ellipse">
            <a:avLst/>
          </a:prstGeom>
          <a:solidFill>
            <a:srgbClr val="464646">
              <a:lumMod val="20000"/>
              <a:lumOff val="80000"/>
            </a:srgbClr>
          </a:solidFill>
          <a:ln w="25400" cap="flat" cmpd="sng" algn="ctr">
            <a:solidFill>
              <a:srgbClr val="464646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+5=20 дней</a:t>
            </a:r>
          </a:p>
        </p:txBody>
      </p:sp>
      <p:sp>
        <p:nvSpPr>
          <p:cNvPr id="124" name="Овал 123"/>
          <p:cNvSpPr/>
          <p:nvPr/>
        </p:nvSpPr>
        <p:spPr>
          <a:xfrm>
            <a:off x="3559175" y="3098804"/>
            <a:ext cx="895350" cy="446088"/>
          </a:xfrm>
          <a:prstGeom prst="ellipse">
            <a:avLst/>
          </a:prstGeom>
          <a:solidFill>
            <a:srgbClr val="464646">
              <a:lumMod val="20000"/>
              <a:lumOff val="80000"/>
            </a:srgbClr>
          </a:solidFill>
          <a:ln w="25400" cap="flat" cmpd="sng" algn="ctr">
            <a:solidFill>
              <a:srgbClr val="464646">
                <a:lumMod val="60000"/>
                <a:lumOff val="40000"/>
              </a:srgbClr>
            </a:solidFill>
            <a:prstDash val="sysDash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+5=30 дней</a:t>
            </a:r>
          </a:p>
        </p:txBody>
      </p:sp>
      <p:sp>
        <p:nvSpPr>
          <p:cNvPr id="125" name="Овал 124"/>
          <p:cNvSpPr/>
          <p:nvPr/>
        </p:nvSpPr>
        <p:spPr>
          <a:xfrm>
            <a:off x="5951538" y="3143254"/>
            <a:ext cx="792162" cy="446088"/>
          </a:xfrm>
          <a:prstGeom prst="ellipse">
            <a:avLst/>
          </a:prstGeom>
          <a:solidFill>
            <a:srgbClr val="464646">
              <a:lumMod val="20000"/>
              <a:lumOff val="80000"/>
            </a:srgbClr>
          </a:solidFill>
          <a:ln w="25400" cap="flat" cmpd="sng" algn="ctr">
            <a:solidFill>
              <a:srgbClr val="464646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+5=15 дней</a:t>
            </a:r>
          </a:p>
        </p:txBody>
      </p:sp>
      <p:cxnSp>
        <p:nvCxnSpPr>
          <p:cNvPr id="126" name="Соединительная линия уступом 125"/>
          <p:cNvCxnSpPr/>
          <p:nvPr/>
        </p:nvCxnSpPr>
        <p:spPr>
          <a:xfrm rot="10800000">
            <a:off x="1379538" y="2719392"/>
            <a:ext cx="1744662" cy="1079500"/>
          </a:xfrm>
          <a:prstGeom prst="bentConnector2">
            <a:avLst/>
          </a:prstGeom>
          <a:noFill/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ysDash"/>
            <a:tailEnd type="arrow"/>
          </a:ln>
          <a:effectLst/>
        </p:spPr>
      </p:cxnSp>
      <p:cxnSp>
        <p:nvCxnSpPr>
          <p:cNvPr id="127" name="Прямая со стрелкой 126"/>
          <p:cNvCxnSpPr/>
          <p:nvPr/>
        </p:nvCxnSpPr>
        <p:spPr>
          <a:xfrm>
            <a:off x="1873250" y="2714629"/>
            <a:ext cx="0" cy="309563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ysDash"/>
            <a:tailEnd type="none"/>
          </a:ln>
          <a:effectLst/>
        </p:spPr>
      </p:cxnSp>
      <p:cxnSp>
        <p:nvCxnSpPr>
          <p:cNvPr id="128" name="Прямая со стрелкой 127"/>
          <p:cNvCxnSpPr/>
          <p:nvPr/>
        </p:nvCxnSpPr>
        <p:spPr>
          <a:xfrm>
            <a:off x="1873250" y="3025779"/>
            <a:ext cx="5637213" cy="9525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ysDash"/>
            <a:tailEnd type="none"/>
          </a:ln>
          <a:effectLst/>
        </p:spPr>
      </p:cxnSp>
      <p:cxnSp>
        <p:nvCxnSpPr>
          <p:cNvPr id="129" name="Прямая со стрелкой 128"/>
          <p:cNvCxnSpPr/>
          <p:nvPr/>
        </p:nvCxnSpPr>
        <p:spPr>
          <a:xfrm>
            <a:off x="7510463" y="3035304"/>
            <a:ext cx="0" cy="331788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ysDash"/>
            <a:tailEnd type="arrow"/>
          </a:ln>
          <a:effectLst/>
        </p:spPr>
      </p:cxnSp>
      <p:sp>
        <p:nvSpPr>
          <p:cNvPr id="130" name="Прямоугольник 100"/>
          <p:cNvSpPr>
            <a:spLocks noChangeArrowheads="1"/>
          </p:cNvSpPr>
          <p:nvPr/>
        </p:nvSpPr>
        <p:spPr bwMode="auto">
          <a:xfrm>
            <a:off x="3463259" y="2727329"/>
            <a:ext cx="20746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charset="0"/>
              </a:rPr>
              <a:t>повторное согласование</a:t>
            </a:r>
          </a:p>
        </p:txBody>
      </p:sp>
      <p:sp>
        <p:nvSpPr>
          <p:cNvPr id="131" name="Овал 130"/>
          <p:cNvSpPr/>
          <p:nvPr/>
        </p:nvSpPr>
        <p:spPr>
          <a:xfrm>
            <a:off x="6621463" y="3125792"/>
            <a:ext cx="887412" cy="446087"/>
          </a:xfrm>
          <a:prstGeom prst="ellipse">
            <a:avLst/>
          </a:prstGeom>
          <a:solidFill>
            <a:srgbClr val="464646">
              <a:lumMod val="20000"/>
              <a:lumOff val="80000"/>
            </a:srgbClr>
          </a:solidFill>
          <a:ln w="25400" cap="flat" cmpd="sng" algn="ctr">
            <a:solidFill>
              <a:srgbClr val="464646">
                <a:lumMod val="60000"/>
                <a:lumOff val="40000"/>
              </a:srgbClr>
            </a:solidFill>
            <a:prstDash val="sysDash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+5=25 дней</a:t>
            </a:r>
          </a:p>
        </p:txBody>
      </p:sp>
      <p:cxnSp>
        <p:nvCxnSpPr>
          <p:cNvPr id="132" name="Прямая со стрелкой 131"/>
          <p:cNvCxnSpPr/>
          <p:nvPr/>
        </p:nvCxnSpPr>
        <p:spPr>
          <a:xfrm flipH="1">
            <a:off x="1379538" y="3944942"/>
            <a:ext cx="1744662" cy="0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tailEnd type="none"/>
          </a:ln>
          <a:effectLst/>
        </p:spPr>
      </p:cxnSp>
      <p:cxnSp>
        <p:nvCxnSpPr>
          <p:cNvPr id="133" name="Прямая со стрелкой 132"/>
          <p:cNvCxnSpPr/>
          <p:nvPr/>
        </p:nvCxnSpPr>
        <p:spPr>
          <a:xfrm flipH="1">
            <a:off x="1379538" y="3944942"/>
            <a:ext cx="0" cy="720725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tailEnd type="arrow"/>
          </a:ln>
          <a:effectLst/>
        </p:spPr>
      </p:cxnSp>
      <p:sp>
        <p:nvSpPr>
          <p:cNvPr id="134" name="Скругленный прямоугольник 133"/>
          <p:cNvSpPr/>
          <p:nvPr/>
        </p:nvSpPr>
        <p:spPr>
          <a:xfrm>
            <a:off x="65542" y="4665170"/>
            <a:ext cx="2674937" cy="863600"/>
          </a:xfrm>
          <a:prstGeom prst="roundRect">
            <a:avLst/>
          </a:prstGeom>
          <a:solidFill>
            <a:srgbClr val="EB641B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Проверка в отделе ОРД</a:t>
            </a:r>
          </a:p>
        </p:txBody>
      </p:sp>
      <p:sp>
        <p:nvSpPr>
          <p:cNvPr id="135" name="Овал 134"/>
          <p:cNvSpPr/>
          <p:nvPr/>
        </p:nvSpPr>
        <p:spPr>
          <a:xfrm>
            <a:off x="85775" y="4441829"/>
            <a:ext cx="885825" cy="446088"/>
          </a:xfrm>
          <a:prstGeom prst="ellipse">
            <a:avLst/>
          </a:prstGeom>
          <a:solidFill>
            <a:srgbClr val="464646">
              <a:lumMod val="20000"/>
              <a:lumOff val="80000"/>
            </a:srgbClr>
          </a:solidFill>
          <a:ln w="25400" cap="flat" cmpd="sng" algn="ctr">
            <a:solidFill>
              <a:srgbClr val="464646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+1=31 день</a:t>
            </a:r>
          </a:p>
        </p:txBody>
      </p:sp>
      <p:sp>
        <p:nvSpPr>
          <p:cNvPr id="136" name="Скругленный прямоугольник 135"/>
          <p:cNvSpPr/>
          <p:nvPr/>
        </p:nvSpPr>
        <p:spPr>
          <a:xfrm>
            <a:off x="3131374" y="4665170"/>
            <a:ext cx="2674937" cy="863600"/>
          </a:xfrm>
          <a:prstGeom prst="roundRect">
            <a:avLst/>
          </a:prstGeom>
          <a:solidFill>
            <a:srgbClr val="EB641B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Документ согласован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за 31 день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cxnSp>
        <p:nvCxnSpPr>
          <p:cNvPr id="137" name="Прямая со стрелкой 136"/>
          <p:cNvCxnSpPr/>
          <p:nvPr/>
        </p:nvCxnSpPr>
        <p:spPr>
          <a:xfrm flipV="1">
            <a:off x="2676525" y="5097467"/>
            <a:ext cx="455613" cy="12700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tailEnd type="arrow"/>
          </a:ln>
          <a:effectLst/>
        </p:spPr>
      </p:cxnSp>
      <p:sp>
        <p:nvSpPr>
          <p:cNvPr id="138" name="Овал 137"/>
          <p:cNvSpPr/>
          <p:nvPr/>
        </p:nvSpPr>
        <p:spPr>
          <a:xfrm>
            <a:off x="5368925" y="1814517"/>
            <a:ext cx="331788" cy="293687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39" name="Овал 138"/>
          <p:cNvSpPr/>
          <p:nvPr/>
        </p:nvSpPr>
        <p:spPr>
          <a:xfrm>
            <a:off x="407988" y="1924054"/>
            <a:ext cx="331787" cy="29210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140" name="Овал 139"/>
          <p:cNvSpPr/>
          <p:nvPr/>
        </p:nvSpPr>
        <p:spPr>
          <a:xfrm>
            <a:off x="8569325" y="1806579"/>
            <a:ext cx="331788" cy="29210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141" name="Овал 140"/>
          <p:cNvSpPr/>
          <p:nvPr/>
        </p:nvSpPr>
        <p:spPr>
          <a:xfrm>
            <a:off x="8686800" y="3324229"/>
            <a:ext cx="331788" cy="293688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142" name="Овал 141"/>
          <p:cNvSpPr/>
          <p:nvPr/>
        </p:nvSpPr>
        <p:spPr>
          <a:xfrm>
            <a:off x="5413375" y="3367092"/>
            <a:ext cx="331788" cy="29210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</a:t>
            </a:r>
          </a:p>
        </p:txBody>
      </p:sp>
      <p:sp>
        <p:nvSpPr>
          <p:cNvPr id="143" name="Овал 142"/>
          <p:cNvSpPr/>
          <p:nvPr/>
        </p:nvSpPr>
        <p:spPr>
          <a:xfrm>
            <a:off x="407988" y="2216154"/>
            <a:ext cx="331787" cy="293688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144" name="Овал 143"/>
          <p:cNvSpPr/>
          <p:nvPr/>
        </p:nvSpPr>
        <p:spPr>
          <a:xfrm>
            <a:off x="8353425" y="3338517"/>
            <a:ext cx="333375" cy="29210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145" name="Овал 144"/>
          <p:cNvSpPr/>
          <p:nvPr/>
        </p:nvSpPr>
        <p:spPr>
          <a:xfrm>
            <a:off x="5080000" y="3373442"/>
            <a:ext cx="333375" cy="293687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146" name="Овал 145"/>
          <p:cNvSpPr/>
          <p:nvPr/>
        </p:nvSpPr>
        <p:spPr>
          <a:xfrm>
            <a:off x="2344738" y="4625979"/>
            <a:ext cx="331787" cy="293688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147" name="Овал 146"/>
          <p:cNvSpPr/>
          <p:nvPr/>
        </p:nvSpPr>
        <p:spPr>
          <a:xfrm>
            <a:off x="5368925" y="4600579"/>
            <a:ext cx="536575" cy="319088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12846" y="5373216"/>
            <a:ext cx="4066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ПОТЕРЯ: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3 ОЖИДАНИЕ</a:t>
            </a:r>
          </a:p>
          <a:p>
            <a:pPr algn="ctr"/>
            <a:r>
              <a:rPr lang="ru-RU" dirty="0" smtClean="0"/>
              <a:t>(высокие временные затраты)</a:t>
            </a:r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920951" y="258702"/>
            <a:ext cx="6923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r">
              <a:defRPr sz="2000">
                <a:solidFill>
                  <a:srgbClr val="002060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ru-RU" dirty="0"/>
              <a:t>ВВЕДЕНИЕ В ПРЕДМЕТНУЮ ОБЛАСТЬ СИТУАЦИЯ «КАК ЕСТЬ»</a:t>
            </a:r>
          </a:p>
        </p:txBody>
      </p:sp>
      <p:sp>
        <p:nvSpPr>
          <p:cNvPr id="45" name="Номер слайда 3"/>
          <p:cNvSpPr txBox="1">
            <a:spLocks/>
          </p:cNvSpPr>
          <p:nvPr/>
        </p:nvSpPr>
        <p:spPr bwMode="auto">
          <a:xfrm>
            <a:off x="8748464" y="6527626"/>
            <a:ext cx="3960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400" b="1" smtClean="0">
                <a:solidFill>
                  <a:srgbClr val="23263C"/>
                </a:solidFill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ru-RU" altLang="ru-RU" sz="1400" b="1" dirty="0">
              <a:solidFill>
                <a:srgbClr val="2326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6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1961727" y="1318358"/>
            <a:ext cx="5454361" cy="4984135"/>
            <a:chOff x="2213983" y="1685225"/>
            <a:chExt cx="4821999" cy="4557054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31" t="56150" r="65049" b="13575"/>
            <a:stretch/>
          </p:blipFill>
          <p:spPr bwMode="auto">
            <a:xfrm>
              <a:off x="2213983" y="1685225"/>
              <a:ext cx="4821999" cy="455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360087" y="2108609"/>
              <a:ext cx="370161" cy="5909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1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64346" y="2866528"/>
              <a:ext cx="370161" cy="5909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2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64346" y="4293096"/>
              <a:ext cx="370161" cy="5909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3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44321" y="4939427"/>
              <a:ext cx="370161" cy="5909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4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31840" y="4293095"/>
              <a:ext cx="370161" cy="5909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5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16183" y="2847966"/>
              <a:ext cx="370161" cy="5909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6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314308" y="913075"/>
            <a:ext cx="2568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Формирование культуры бережливого управления</a:t>
            </a:r>
            <a:endParaRPr lang="ru-RU" sz="1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1560" y="2060848"/>
            <a:ext cx="187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rgbClr val="002060"/>
                </a:solidFill>
              </a:rPr>
              <a:t>Повышение качества жизни населения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99954" y="6084585"/>
            <a:ext cx="3228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Вовлечение в процесс оптимизации каждого сотрудника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54682" y="3190958"/>
            <a:ext cx="158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Снижение потерь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7544" y="4614227"/>
            <a:ext cx="2016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rgbClr val="002060"/>
                </a:solidFill>
              </a:rPr>
              <a:t>Повышение качества оказания государственных услуг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31248" y="374114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7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28819" y="2010206"/>
            <a:ext cx="259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Централизация обеспечивающих 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структур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-101277" y="258702"/>
            <a:ext cx="8201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spc="-3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ЦЕЛЕВЫЕ ОРИЕНТИРЫ ПОРТФЕЛЯ </a:t>
            </a:r>
            <a:r>
              <a:rPr lang="ru-RU" sz="2000" spc="-30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ПРОЕКТОВ «БЕРЕЖЛИВЫЙ РЕГИОН»</a:t>
            </a:r>
            <a:endParaRPr lang="ru-RU" sz="2000" spc="-30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07483" y="4686235"/>
            <a:ext cx="2138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Повышение результативности управленческих процессов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9" name="Номер слайда 3"/>
          <p:cNvSpPr txBox="1">
            <a:spLocks/>
          </p:cNvSpPr>
          <p:nvPr/>
        </p:nvSpPr>
        <p:spPr bwMode="auto">
          <a:xfrm>
            <a:off x="8748464" y="6527626"/>
            <a:ext cx="3960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5D1FCA9-80E7-4AD5-B0DC-182A73FF60C8}" type="slidenum">
              <a:rPr lang="ru-RU" altLang="ru-RU" sz="1400" b="1" smtClean="0">
                <a:solidFill>
                  <a:srgbClr val="23263C"/>
                </a:solidFill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ru-RU" altLang="ru-RU" sz="1400" b="1" dirty="0">
              <a:solidFill>
                <a:srgbClr val="2326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79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4815</TotalTime>
  <Words>757</Words>
  <Application>Microsoft Office PowerPoint</Application>
  <PresentationFormat>Экран (4:3)</PresentationFormat>
  <Paragraphs>182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Олейникова С.В.</cp:lastModifiedBy>
  <cp:revision>231</cp:revision>
  <cp:lastPrinted>2018-01-31T09:55:43Z</cp:lastPrinted>
  <dcterms:modified xsi:type="dcterms:W3CDTF">2018-04-13T09:55:32Z</dcterms:modified>
</cp:coreProperties>
</file>