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647" r:id="rId2"/>
    <p:sldId id="672" r:id="rId3"/>
    <p:sldId id="673" r:id="rId4"/>
    <p:sldId id="674" r:id="rId5"/>
    <p:sldId id="675" r:id="rId6"/>
    <p:sldId id="676" r:id="rId7"/>
    <p:sldId id="677" r:id="rId8"/>
    <p:sldId id="678" r:id="rId9"/>
    <p:sldId id="679" r:id="rId10"/>
    <p:sldId id="680" r:id="rId11"/>
    <p:sldId id="681" r:id="rId12"/>
    <p:sldId id="682" r:id="rId13"/>
    <p:sldId id="683" r:id="rId14"/>
  </p:sldIdLst>
  <p:sldSz cx="9144000" cy="5715000" type="screen16x1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66"/>
    <a:srgbClr val="99FF99"/>
    <a:srgbClr val="3BE570"/>
    <a:srgbClr val="FFFF99"/>
    <a:srgbClr val="CCFFCC"/>
    <a:srgbClr val="006600"/>
    <a:srgbClr val="008000"/>
    <a:srgbClr val="CC9900"/>
    <a:srgbClr val="ECECEC"/>
    <a:srgbClr val="D4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73" autoAdjust="0"/>
    <p:restoredTop sz="97143" autoAdjust="0"/>
  </p:normalViewPr>
  <p:slideViewPr>
    <p:cSldViewPr>
      <p:cViewPr varScale="1">
        <p:scale>
          <a:sx n="132" d="100"/>
          <a:sy n="132" d="100"/>
        </p:scale>
        <p:origin x="636" y="126"/>
      </p:cViewPr>
      <p:guideLst>
        <p:guide orient="horz" pos="2160"/>
        <p:guide pos="384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1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FC2220-083C-4E94-B493-521A066ACD41}" type="datetimeFigureOut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82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28882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C769B5-082B-413D-A96C-A10F7F0D9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66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1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708E5D-3579-4079-A573-D15D2DEBA35D}" type="datetimeFigureOut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94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24" y="4716027"/>
            <a:ext cx="5434628" cy="4467146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882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28882"/>
            <a:ext cx="2946351" cy="497759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6F4102-2913-415C-A9B5-3C4F99DDC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81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44538"/>
            <a:ext cx="59594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36817" indent="-283391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33566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586991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40417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493844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47270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00696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54123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27D926-BA1C-4B95-BB0D-A4DAF357C350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44538"/>
            <a:ext cx="59594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Титульный слайд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36817" indent="-283391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33566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586991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40417" indent="-226712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493844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47270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00696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54123" indent="-226712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27D926-BA1C-4B95-BB0D-A4DAF357C350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362872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2949131"/>
            <a:ext cx="8458200" cy="1018646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143120"/>
            <a:ext cx="8458200" cy="7620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12CCB-5ECF-463D-B8A0-ACD040A99DB0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2" y="5394854"/>
            <a:ext cx="758825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45246-B5AD-4271-B7DF-F69BB0EC2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0180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7A8B-EE19-4C3E-B468-129EB83908A6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7320E-9DC6-4502-8023-D24082A6A1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84833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57731"/>
            <a:ext cx="18288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731"/>
            <a:ext cx="62484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6ABB2-ADDF-4C09-9582-D795036C1320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79ABF-D486-46AD-AAB2-238BF93B3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701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3650-543C-4C24-93D5-770004CF7C50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63501"/>
            <a:ext cx="2895600" cy="24077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1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9CFF599-BB37-4D30-A315-FFDC7B0DD0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10218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870754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397000"/>
            <a:ext cx="8458200" cy="10160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455906"/>
            <a:ext cx="8686800" cy="987354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9C7C-2F5B-4D78-9287-32BAE8655555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AA860-345E-4768-AF85-E9059B794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1548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81000"/>
            <a:ext cx="8686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3937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343400" cy="3937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855F-F54C-4277-A844-5DBB5337833C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CC91-0EE9-4466-90DE-E890F068BD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94314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5016501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508500"/>
            <a:ext cx="8610600" cy="73554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555624"/>
            <a:ext cx="4290556" cy="533136"/>
          </a:xfrm>
        </p:spPr>
        <p:txBody>
          <a:bodyPr anchor="ctr"/>
          <a:lstStyle>
            <a:lvl1pPr marL="0" indent="0">
              <a:buNone/>
              <a:defRPr sz="14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555624"/>
            <a:ext cx="4292241" cy="533136"/>
          </a:xfrm>
        </p:spPr>
        <p:txBody>
          <a:bodyPr anchor="ctr"/>
          <a:lstStyle>
            <a:lvl1pPr marL="0" indent="0">
              <a:buNone/>
              <a:defRPr sz="14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096699"/>
            <a:ext cx="4290556" cy="328480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096699"/>
            <a:ext cx="4288536" cy="328480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EC37-A651-4667-995A-CB06ACF95855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5397500"/>
            <a:ext cx="762000" cy="2063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B9208-02CE-4B92-8A91-7B9D814E8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8337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81000"/>
            <a:ext cx="8686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3188-2F18-4DB2-8947-9BBD461C573C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eaLnBrk="1" latinLnBrk="0" hangingPunct="1">
              <a:defRPr kumimoji="0" sz="11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Эффективное управление временем и ресурсами.                                                                                            </a:t>
            </a:r>
            <a:fld id="{DB0A3199-E2E4-4A06-AD2A-8C5B4961B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876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0F33-1A7F-484C-AC6B-9325DBDCC555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D43E-1B70-49B6-AF08-B75F889B3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6570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874266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458200" cy="433917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2" y="508000"/>
            <a:ext cx="3008313" cy="4000500"/>
          </a:xfrm>
        </p:spPr>
        <p:txBody>
          <a:bodyPr/>
          <a:lstStyle>
            <a:lvl1pPr marL="0" indent="0">
              <a:buNone/>
              <a:defRPr sz="11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508000"/>
            <a:ext cx="5340350" cy="40005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D1A7-3438-426E-8A8E-5BD9CFC7ED69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C7B5-84CA-437A-966E-55C39CAF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50992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513862"/>
            <a:ext cx="5029200" cy="30480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161467"/>
            <a:ext cx="5867400" cy="435240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611015"/>
            <a:ext cx="5867400" cy="640292"/>
          </a:xfrm>
        </p:spPr>
        <p:txBody>
          <a:bodyPr lIns="82296" tIns="0"/>
          <a:lstStyle>
            <a:lvl1pPr marL="0" indent="0">
              <a:buNone/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0FD4-DFC5-4400-B137-CCFB71799F60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E4765-833D-45B3-98E6-ACBF9A5B8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8744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875750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295135"/>
            <a:ext cx="86868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63501"/>
            <a:ext cx="2514600" cy="240771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50293A-4239-4024-813A-DCC4A0A58650}" type="datetime1">
              <a:rPr lang="ru-RU"/>
              <a:pPr>
                <a:defRPr/>
              </a:pPr>
              <a:t>13.11.2019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63501"/>
            <a:ext cx="3352800" cy="240771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5" y="5397501"/>
            <a:ext cx="8523287" cy="203729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3BF897-73A4-458C-B111-A49B3178F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98500"/>
          </a:xfrm>
          <a:prstGeom prst="rect">
            <a:avLst/>
          </a:prstGeom>
        </p:spPr>
        <p:txBody>
          <a:bodyPr vert="horz" lIns="68580" tIns="34290" rIns="68580" bIns="3429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875750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881657"/>
            <a:ext cx="8629650" cy="198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2" r:id="rId1"/>
    <p:sldLayoutId id="2147485423" r:id="rId2"/>
    <p:sldLayoutId id="2147485424" r:id="rId3"/>
    <p:sldLayoutId id="2147485420" r:id="rId4"/>
    <p:sldLayoutId id="2147485425" r:id="rId5"/>
    <p:sldLayoutId id="2147485426" r:id="rId6"/>
    <p:sldLayoutId id="2147485427" r:id="rId7"/>
    <p:sldLayoutId id="2147485428" r:id="rId8"/>
    <p:sldLayoutId id="2147485429" r:id="rId9"/>
    <p:sldLayoutId id="2147485421" r:id="rId10"/>
    <p:sldLayoutId id="2147485430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37574" y="2641476"/>
            <a:ext cx="7668852" cy="453529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Подготовка итоговых отчётов по проектам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9652" y="1477698"/>
            <a:ext cx="6343650" cy="53970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Правительство Белгородской области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</a:rPr>
              <a:t>Департамент внутренней и кадровой политики области</a:t>
            </a:r>
          </a:p>
        </p:txBody>
      </p:sp>
      <p:pic>
        <p:nvPicPr>
          <p:cNvPr id="11268" name="Рисунок 5" descr="Герб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58" y="157200"/>
            <a:ext cx="857250" cy="113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0" y="5298283"/>
            <a:ext cx="6858000" cy="2077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Белгород, </a:t>
            </a:r>
            <a:r>
              <a:rPr lang="ru-RU" sz="900" dirty="0" smtClean="0">
                <a:latin typeface="+mn-lt"/>
              </a:rPr>
              <a:t>2018 </a:t>
            </a:r>
            <a:r>
              <a:rPr lang="ru-RU" sz="900" dirty="0">
                <a:latin typeface="+mn-lt"/>
              </a:rPr>
              <a:t>год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143000" y="3937620"/>
            <a:ext cx="6858000" cy="4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300" b="1" dirty="0"/>
              <a:t>Гуков Александр Алексеевич</a:t>
            </a:r>
          </a:p>
          <a:p>
            <a:pPr algn="ctr"/>
            <a:r>
              <a:rPr lang="ru-RU" sz="1200" dirty="0"/>
              <a:t>отдел проектно-организационной деятельности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8. Отчёт по трудозатратам команды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9308"/>
            <a:ext cx="737328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88032" y="4849624"/>
            <a:ext cx="2411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Указываются актуальные должности в соответствии со штатным расписанием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899592" y="4369668"/>
            <a:ext cx="1224136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67944" y="4945732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Трудозатраты по работам и процессам разделяются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5076056" y="3145532"/>
            <a:ext cx="0" cy="1800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04248" y="913284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Для куратора качество работы не указывается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812360" y="1345332"/>
            <a:ext cx="144016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51920" y="9397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Ошибки в суммах, либо поле не заполнено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156176" y="1201316"/>
            <a:ext cx="0" cy="7805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5393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9. Оценка реализации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01316"/>
            <a:ext cx="6912768" cy="383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20072" y="776521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Несоответствие критериев, значений и статуса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940152" y="1129308"/>
            <a:ext cx="0" cy="7805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1129308"/>
            <a:ext cx="1296144" cy="8640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40152" y="1129308"/>
            <a:ext cx="1512168" cy="23762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7236296" y="4585692"/>
            <a:ext cx="360040" cy="4538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588224" y="503951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Не актуализирован уровень сложности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749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2718"/>
            <a:ext cx="6228184" cy="4022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7416316" y="3577580"/>
            <a:ext cx="360040" cy="45381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10880" y="4081636"/>
            <a:ext cx="1433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Указывается одно значение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7343800" y="2857500"/>
            <a:ext cx="432556" cy="117389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7504" y="2547811"/>
            <a:ext cx="1433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Не соответствие типа проекта с указанным в паспорте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824064" y="3217540"/>
            <a:ext cx="86761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9. Оценка реализации проекта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(продолжение)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51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37574" y="2641476"/>
            <a:ext cx="7668852" cy="453529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>
                <a:solidFill>
                  <a:schemeClr val="tx1"/>
                </a:solidFill>
              </a:rPr>
              <a:t>Подготовка итоговых отчётов по проектам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9652" y="1477698"/>
            <a:ext cx="6343650" cy="53970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Правительство Белгородской области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</a:rPr>
              <a:t>Департамент внутренней и кадровой политики области</a:t>
            </a:r>
          </a:p>
        </p:txBody>
      </p:sp>
      <p:pic>
        <p:nvPicPr>
          <p:cNvPr id="11268" name="Рисунок 5" descr="Герб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58" y="157200"/>
            <a:ext cx="857250" cy="113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43000" y="5298283"/>
            <a:ext cx="6858000" cy="2077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</a:rPr>
              <a:t>Белгород, </a:t>
            </a:r>
            <a:r>
              <a:rPr lang="ru-RU" sz="900" dirty="0" smtClean="0">
                <a:latin typeface="+mn-lt"/>
              </a:rPr>
              <a:t>2018 </a:t>
            </a:r>
            <a:r>
              <a:rPr lang="ru-RU" sz="900" dirty="0">
                <a:latin typeface="+mn-lt"/>
              </a:rPr>
              <a:t>год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143000" y="3937620"/>
            <a:ext cx="6858000" cy="45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1300" b="1" dirty="0"/>
              <a:t>Гуков Александр Алексеевич</a:t>
            </a:r>
          </a:p>
          <a:p>
            <a:pPr algn="ctr"/>
            <a:r>
              <a:rPr lang="ru-RU" sz="1200" dirty="0"/>
              <a:t>отдел проектно-организационной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65264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Основные положения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8295"/>
            <a:ext cx="8208912" cy="2633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H="1" flipV="1">
            <a:off x="7308304" y="3793604"/>
            <a:ext cx="504056" cy="122413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7460704" y="3505572"/>
            <a:ext cx="351656" cy="15121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7712732" y="3145532"/>
            <a:ext cx="99628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60332" y="5017740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подпись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230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Отчёт о достижении цели и результата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5291"/>
            <a:ext cx="6444183" cy="46020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6587691" y="2209428"/>
            <a:ext cx="36004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06050" y="2065412"/>
            <a:ext cx="181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Не размещены </a:t>
            </a:r>
            <a:r>
              <a:rPr lang="ru-RU" sz="1200" dirty="0">
                <a:solidFill>
                  <a:srgbClr val="FF0000"/>
                </a:solidFill>
                <a:latin typeface="+mn-lt"/>
              </a:rPr>
              <a:t>подтверждающие документы в АИС 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«ПУ"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5148064" y="1921396"/>
            <a:ext cx="1857986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06050" y="1675755"/>
            <a:ext cx="181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  <a:latin typeface="+mn-lt"/>
              </a:rPr>
              <a:t>Значения вынесены в отдельный столбец</a:t>
            </a:r>
            <a:endParaRPr lang="ru-RU" sz="12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076056" y="3505572"/>
            <a:ext cx="192999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20272" y="3259931"/>
            <a:ext cx="181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Не указываются фактические значения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4313776" y="4153644"/>
            <a:ext cx="269227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20272" y="3908003"/>
            <a:ext cx="181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Отсутствуют некоторые требования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2602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7300"/>
            <a:ext cx="6264696" cy="380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3. Отчёт по содержанию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259632" y="2137420"/>
            <a:ext cx="85698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496" y="1561356"/>
            <a:ext cx="1544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Отсутствует разделение на работы и процессы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259632" y="4585692"/>
            <a:ext cx="32225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496" y="4354859"/>
            <a:ext cx="15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Не указывается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5796136" y="4742775"/>
            <a:ext cx="0" cy="2749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76056" y="4968379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Ошибочно указана фактические дата завершения проекта, длительность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5796136" y="4769341"/>
            <a:ext cx="648072" cy="2483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7606647" y="2785492"/>
            <a:ext cx="43915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56376" y="2281436"/>
            <a:ext cx="12961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Для блоков работ трудозатраты не указываются и  рассчитываются отдельно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7606647" y="3985821"/>
            <a:ext cx="43915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956376" y="3495262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Необходимо указывать фактические трудозатраты, а не длительность (1 день = 8 часов)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496" y="2425452"/>
            <a:ext cx="1247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  <a:latin typeface="+mn-lt"/>
              </a:rPr>
              <a:t>Для блоков работ признак не </a:t>
            </a:r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указывается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115616" y="2785492"/>
            <a:ext cx="85698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735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4. Отчёт по бюджету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860" y="1129308"/>
            <a:ext cx="633712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 стрелкой 17"/>
          <p:cNvCxnSpPr/>
          <p:nvPr/>
        </p:nvCxnSpPr>
        <p:spPr>
          <a:xfrm>
            <a:off x="1187624" y="3366909"/>
            <a:ext cx="194421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3760" y="3073524"/>
            <a:ext cx="1544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Ошибки в суммах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187624" y="3649588"/>
            <a:ext cx="104890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7504" y="3361556"/>
            <a:ext cx="15441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Блоки работ с бюджетом необходимо раскрывать до конечной работы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5580112" y="1993404"/>
            <a:ext cx="223224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34788" y="1577905"/>
            <a:ext cx="1156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Необходимо указывать фактический бюджет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480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5. Отчёт по рискам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9348"/>
            <a:ext cx="8431573" cy="331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 flipH="1">
            <a:off x="5652120" y="1705372"/>
            <a:ext cx="111612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96196" y="148934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Раздел не заполнен, либо заполнен частично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480411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Не указаны внеплановые риски</a:t>
            </a:r>
            <a:endParaRPr lang="ru-RU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 flipV="1">
            <a:off x="2267744" y="4585692"/>
            <a:ext cx="1008112" cy="44925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860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6. Извлеченные </a:t>
            </a:r>
            <a:r>
              <a:rPr lang="ru-RU" dirty="0">
                <a:solidFill>
                  <a:schemeClr val="tx1"/>
                </a:solidFill>
              </a:rPr>
              <a:t>уроки проекта и рекомендации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38338"/>
            <a:ext cx="8820472" cy="168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 стрелкой 7"/>
          <p:cNvCxnSpPr>
            <a:stCxn id="9" idx="1"/>
          </p:cNvCxnSpPr>
          <p:nvPr/>
        </p:nvCxnSpPr>
        <p:spPr>
          <a:xfrm flipH="1" flipV="1">
            <a:off x="3275856" y="3073524"/>
            <a:ext cx="1144076" cy="119829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9932" y="3948653"/>
            <a:ext cx="432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+mn-lt"/>
              </a:rPr>
              <a:t>Раздел либо не заполнен, либо не имеет ничего общего с накоплением </a:t>
            </a:r>
            <a:r>
              <a:rPr lang="ru-RU" sz="1200" dirty="0">
                <a:solidFill>
                  <a:srgbClr val="FF0000"/>
                </a:solidFill>
                <a:latin typeface="+mn-lt"/>
              </a:rPr>
              <a:t>практики применения проектного подхода к управлению</a:t>
            </a:r>
          </a:p>
        </p:txBody>
      </p:sp>
      <p:cxnSp>
        <p:nvCxnSpPr>
          <p:cNvPr id="11" name="Прямая со стрелкой 10"/>
          <p:cNvCxnSpPr>
            <a:stCxn id="9" idx="1"/>
          </p:cNvCxnSpPr>
          <p:nvPr/>
        </p:nvCxnSpPr>
        <p:spPr>
          <a:xfrm flipH="1" flipV="1">
            <a:off x="3986318" y="2929512"/>
            <a:ext cx="433614" cy="134230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57990" y="1722314"/>
            <a:ext cx="18002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91680" y="1445315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  <a:latin typeface="+mn-lt"/>
              </a:rPr>
              <a:t>Изменён порядок</a:t>
            </a:r>
            <a:endParaRPr lang="ru-RU" sz="12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8205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7. Определение управленческих трудозатрат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3284"/>
            <a:ext cx="6552728" cy="46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/>
          <p:nvPr/>
        </p:nvCxnSpPr>
        <p:spPr>
          <a:xfrm>
            <a:off x="1259632" y="2436496"/>
            <a:ext cx="313576" cy="29354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504" y="2159497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  <a:latin typeface="+mn-lt"/>
              </a:rPr>
              <a:t>Расчёты исключены, изменены характеристики</a:t>
            </a:r>
            <a:endParaRPr lang="ru-RU" sz="12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259632" y="2436496"/>
            <a:ext cx="216024" cy="250923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259632" y="2436496"/>
            <a:ext cx="4032448" cy="70903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259632" y="2436496"/>
            <a:ext cx="3456384" cy="79927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259632" y="2436496"/>
            <a:ext cx="3168352" cy="142911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7884368" y="3691114"/>
            <a:ext cx="36004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29624" y="3577580"/>
            <a:ext cx="806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Ошибки в расчётах (2х1=8?)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037052" y="2990494"/>
            <a:ext cx="120735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29624" y="2876960"/>
            <a:ext cx="806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Ошибки в подсчёте работ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27428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1485"/>
            <a:ext cx="6552728" cy="223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" y="5497421"/>
            <a:ext cx="9036496" cy="203729"/>
          </a:xfrm>
        </p:spPr>
        <p:txBody>
          <a:bodyPr/>
          <a:lstStyle/>
          <a:p>
            <a:pPr>
              <a:defRPr/>
            </a:pPr>
            <a:fld id="{79CFF599-BB37-4D30-A315-FFDC7B0DD01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7504" y="3691114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  <a:latin typeface="+mn-lt"/>
              </a:rPr>
              <a:t>Расчёты исключены, изменены характеристики</a:t>
            </a:r>
            <a:endParaRPr lang="ru-RU" sz="1200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611560" y="2785492"/>
            <a:ext cx="792088" cy="84378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11560" y="3207385"/>
            <a:ext cx="792088" cy="42189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11560" y="2276358"/>
            <a:ext cx="4032448" cy="135292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220072" y="1705372"/>
            <a:ext cx="2808312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920880" y="1489348"/>
            <a:ext cx="1187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  <a:latin typeface="+mn-lt"/>
              </a:rPr>
              <a:t>Ошибки в фиксированных значениях</a:t>
            </a:r>
            <a:endParaRPr lang="ru-RU" sz="11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6876256" y="1705372"/>
            <a:ext cx="1152128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1169622" y="70768"/>
            <a:ext cx="6515100" cy="698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7. Определение управленческих трудозатрат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(продолжение)</a:t>
            </a:r>
            <a:endParaRPr lang="ru-RU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71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36203</TotalTime>
  <Words>318</Words>
  <Application>Microsoft Office PowerPoint</Application>
  <PresentationFormat>Экран (16:10)</PresentationFormat>
  <Paragraphs>69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Wingdings 2</vt:lpstr>
      <vt:lpstr>Трек</vt:lpstr>
      <vt:lpstr>Подготовка итоговых отчётов по проектам</vt:lpstr>
      <vt:lpstr>1. Основные положения</vt:lpstr>
      <vt:lpstr>2. Отчёт о достижении цели и результата проекта</vt:lpstr>
      <vt:lpstr>3. Отчёт по содержанию проекта</vt:lpstr>
      <vt:lpstr>4. Отчёт по бюджету проекта</vt:lpstr>
      <vt:lpstr>5. Отчёт по рискам проекта</vt:lpstr>
      <vt:lpstr>6. Извлеченные уроки проекта и рекомендации</vt:lpstr>
      <vt:lpstr>7. Определение управленческих трудозатрат</vt:lpstr>
      <vt:lpstr>7. Определение управленческих трудозатрат (продолжение)</vt:lpstr>
      <vt:lpstr>8. Отчёт по трудозатратам команды проекта</vt:lpstr>
      <vt:lpstr>9. Оценка реализации проекта</vt:lpstr>
      <vt:lpstr>9. Оценка реализации проекта (продолжение)</vt:lpstr>
      <vt:lpstr>Подготовка итоговых отчётов по проектам</vt:lpstr>
    </vt:vector>
  </TitlesOfParts>
  <Company>GUP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С.Ткаченко</dc:creator>
  <cp:lastModifiedBy>Любченко Т.С.</cp:lastModifiedBy>
  <cp:revision>2173</cp:revision>
  <cp:lastPrinted>2016-06-21T06:01:40Z</cp:lastPrinted>
  <dcterms:created xsi:type="dcterms:W3CDTF">2010-02-20T13:06:54Z</dcterms:created>
  <dcterms:modified xsi:type="dcterms:W3CDTF">2019-11-13T12:49:54Z</dcterms:modified>
</cp:coreProperties>
</file>