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handoutMasterIdLst>
    <p:handoutMasterId r:id="rId16"/>
  </p:handoutMasterIdLst>
  <p:sldIdLst>
    <p:sldId id="647" r:id="rId2"/>
    <p:sldId id="672" r:id="rId3"/>
    <p:sldId id="673" r:id="rId4"/>
    <p:sldId id="674" r:id="rId5"/>
    <p:sldId id="675" r:id="rId6"/>
    <p:sldId id="676" r:id="rId7"/>
    <p:sldId id="677" r:id="rId8"/>
    <p:sldId id="678" r:id="rId9"/>
    <p:sldId id="679" r:id="rId10"/>
    <p:sldId id="680" r:id="rId11"/>
    <p:sldId id="681" r:id="rId12"/>
    <p:sldId id="682" r:id="rId13"/>
    <p:sldId id="683" r:id="rId14"/>
  </p:sldIdLst>
  <p:sldSz cx="9144000" cy="5715000" type="screen16x1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3429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685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0287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17145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0574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24003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2743200" algn="l" defTabSz="6858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1800">
          <p15:clr>
            <a:srgbClr val="A4A3A4"/>
          </p15:clr>
        </p15:guide>
        <p15:guide id="4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FF66"/>
    <a:srgbClr val="99FF99"/>
    <a:srgbClr val="3BE570"/>
    <a:srgbClr val="FFFF99"/>
    <a:srgbClr val="CCFFCC"/>
    <a:srgbClr val="006600"/>
    <a:srgbClr val="008000"/>
    <a:srgbClr val="CC9900"/>
    <a:srgbClr val="ECECEC"/>
    <a:srgbClr val="D4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2673" autoAdjust="0"/>
    <p:restoredTop sz="97143" autoAdjust="0"/>
  </p:normalViewPr>
  <p:slideViewPr>
    <p:cSldViewPr>
      <p:cViewPr varScale="1">
        <p:scale>
          <a:sx n="132" d="100"/>
          <a:sy n="132" d="100"/>
        </p:scale>
        <p:origin x="636" y="126"/>
      </p:cViewPr>
      <p:guideLst>
        <p:guide orient="horz" pos="2160"/>
        <p:guide pos="3840"/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729" y="1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BFC2220-083C-4E94-B493-521A066ACD41}" type="datetimeFigureOut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28882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729" y="9428882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C769B5-082B-413D-A96C-A10F7F0D93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66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729" y="1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708E5D-3579-4079-A573-D15D2DEBA35D}" type="datetimeFigureOut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744538"/>
            <a:ext cx="59594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24" y="4716027"/>
            <a:ext cx="5434628" cy="4467146"/>
          </a:xfrm>
          <a:prstGeom prst="rect">
            <a:avLst/>
          </a:prstGeom>
        </p:spPr>
        <p:txBody>
          <a:bodyPr vert="horz" lIns="91420" tIns="45710" rIns="91420" bIns="4571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882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729" y="9428882"/>
            <a:ext cx="2946351" cy="497759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36F4102-2913-415C-A9B5-3C4F99DDC1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8164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rtl="0" eaLnBrk="0" fontAlgn="base" hangingPunct="0">
      <a:spcBef>
        <a:spcPct val="30000"/>
      </a:spcBef>
      <a:spcAft>
        <a:spcPct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9100" y="744538"/>
            <a:ext cx="59594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Титульный слайд</a:t>
            </a: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36817" indent="-283391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33566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586991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40417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493844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47270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00696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54123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27D926-BA1C-4B95-BB0D-A4DAF357C350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9100" y="744538"/>
            <a:ext cx="5959475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smtClean="0"/>
              <a:t>Титульный слайд</a:t>
            </a:r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extLst/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Franklin Gothic Book" pitchFamily="34" charset="0"/>
              </a:defRPr>
            </a:lvl1pPr>
            <a:lvl2pPr marL="736817" indent="-283391">
              <a:defRPr>
                <a:solidFill>
                  <a:schemeClr val="tx1"/>
                </a:solidFill>
                <a:latin typeface="Franklin Gothic Book" pitchFamily="34" charset="0"/>
              </a:defRPr>
            </a:lvl2pPr>
            <a:lvl3pPr marL="1133566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3pPr>
            <a:lvl4pPr marL="1586991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4pPr>
            <a:lvl5pPr marL="2040417" indent="-226712">
              <a:defRPr>
                <a:solidFill>
                  <a:schemeClr val="tx1"/>
                </a:solidFill>
                <a:latin typeface="Franklin Gothic Book" pitchFamily="34" charset="0"/>
              </a:defRPr>
            </a:lvl5pPr>
            <a:lvl6pPr marL="2493844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6pPr>
            <a:lvl7pPr marL="2947270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7pPr>
            <a:lvl8pPr marL="3400696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8pPr>
            <a:lvl9pPr marL="3854123" indent="-226712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Franklin Gothic Book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27D926-BA1C-4B95-BB0D-A4DAF357C350}" type="slidenum">
              <a:rPr lang="ru-RU">
                <a:latin typeface="Calibri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362872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2949131"/>
            <a:ext cx="8458200" cy="1018646"/>
          </a:xfrm>
          <a:effectLst/>
        </p:spPr>
        <p:txBody>
          <a:bodyPr anchor="t"/>
          <a:lstStyle>
            <a:lvl1pPr>
              <a:defRPr>
                <a:effectLst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2143120"/>
            <a:ext cx="8458200" cy="762000"/>
          </a:xfrm>
        </p:spPr>
        <p:txBody>
          <a:bodyPr anchor="b"/>
          <a:lstStyle>
            <a:lvl1pPr marL="0" indent="0" algn="l">
              <a:buNone/>
              <a:defRPr sz="1800">
                <a:solidFill>
                  <a:schemeClr val="tx2">
                    <a:shade val="75000"/>
                  </a:schemeClr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2CCB-5ECF-463D-B8A0-ACD040A99DB0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6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2" y="5394854"/>
            <a:ext cx="758825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45246-B5AD-4271-B7DF-F69BB0EC23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570180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A7A8B-EE19-4C3E-B468-129EB83908A6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5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7320E-9DC6-4502-8023-D24082A6A1F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384833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457731"/>
            <a:ext cx="1828800" cy="487627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731"/>
            <a:ext cx="6248400" cy="487627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6ABB2-ADDF-4C09-9582-D795036C1320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79ABF-D486-46AD-AAB2-238BF93B31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070113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9A3650-543C-4C24-93D5-770004CF7C50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63501"/>
            <a:ext cx="2895600" cy="24077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1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79CFF599-BB37-4D30-A315-FFDC7B0DD01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410218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2870754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397000"/>
            <a:ext cx="8458200" cy="1016000"/>
          </a:xfrm>
        </p:spPr>
        <p:txBody>
          <a:bodyPr anchor="b"/>
          <a:lstStyle>
            <a:lvl1pPr marL="0" indent="0" algn="r">
              <a:buNone/>
              <a:defRPr sz="15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455906"/>
            <a:ext cx="8686800" cy="987354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69C7C-2F5B-4D78-9287-32BAE8655555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7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AA860-345E-4768-AF85-E9059B794C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1548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381000"/>
            <a:ext cx="8686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333500"/>
            <a:ext cx="4191000" cy="3937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343400" cy="39370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2855F-F54C-4277-A844-5DBB5337833C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6" name="Нижний колонтитул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ECC91-0EE9-4466-90DE-E890F068BD1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943143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5016501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4508500"/>
            <a:ext cx="8610600" cy="73554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5" y="555624"/>
            <a:ext cx="4290556" cy="533136"/>
          </a:xfrm>
        </p:spPr>
        <p:txBody>
          <a:bodyPr anchor="ctr"/>
          <a:lstStyle>
            <a:lvl1pPr marL="0" indent="0">
              <a:buNone/>
              <a:defRPr sz="14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6" y="555624"/>
            <a:ext cx="4292241" cy="533136"/>
          </a:xfrm>
        </p:spPr>
        <p:txBody>
          <a:bodyPr anchor="ctr"/>
          <a:lstStyle>
            <a:lvl1pPr marL="0" indent="0">
              <a:buNone/>
              <a:defRPr sz="14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1500" b="1"/>
            </a:lvl2pPr>
            <a:lvl3pPr>
              <a:buNone/>
              <a:defRPr sz="140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5" y="1096699"/>
            <a:ext cx="4290556" cy="328480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096699"/>
            <a:ext cx="4288536" cy="3284802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AEC37-A651-4667-995A-CB06ACF95855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5397500"/>
            <a:ext cx="762000" cy="20637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B9208-02CE-4B92-8A91-7B9D814E8B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183371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381000"/>
            <a:ext cx="8686800" cy="70104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23188-2F18-4DB2-8947-9BBD461C573C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4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 eaLnBrk="1" latinLnBrk="0" hangingPunct="1">
              <a:defRPr kumimoji="0" sz="11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Эффективное управление временем и ресурсами.                                                                                            </a:t>
            </a:r>
            <a:fld id="{DB0A3199-E2E4-4A06-AD2A-8C5B4961B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098764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0F33-1A7F-484C-AC6B-9325DBDCC555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3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A5D43E-1B70-49B6-AF08-B75F889B31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376570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4874266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4572000"/>
            <a:ext cx="8458200" cy="433917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2" y="508000"/>
            <a:ext cx="3008313" cy="4000500"/>
          </a:xfrm>
        </p:spPr>
        <p:txBody>
          <a:bodyPr/>
          <a:lstStyle>
            <a:lvl1pPr marL="0" indent="0">
              <a:buNone/>
              <a:defRPr sz="11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508000"/>
            <a:ext cx="5340350" cy="40005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ECD1A7-3438-426E-8A8E-5BD9CFC7ED69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7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C7B5-84CA-437A-966E-55C39CAFC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509929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513862"/>
            <a:ext cx="5029200" cy="30480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161467"/>
            <a:ext cx="5867400" cy="435240"/>
          </a:xfrm>
        </p:spPr>
        <p:txBody>
          <a:bodyPr/>
          <a:lstStyle>
            <a:lvl1pPr algn="l">
              <a:buNone/>
              <a:defRPr sz="15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4611015"/>
            <a:ext cx="5867400" cy="640292"/>
          </a:xfrm>
        </p:spPr>
        <p:txBody>
          <a:bodyPr lIns="82296" tIns="0"/>
          <a:lstStyle>
            <a:lvl1pPr marL="0" indent="0">
              <a:buNone/>
              <a:defRPr sz="1100"/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0FD4-DFC5-4400-B137-CCFB71799F60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E4765-833D-45B3-98E6-ACBF9A5B82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28744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875750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9" name="Текст 7"/>
          <p:cNvSpPr>
            <a:spLocks noGrp="1"/>
          </p:cNvSpPr>
          <p:nvPr>
            <p:ph type="body" idx="1"/>
          </p:nvPr>
        </p:nvSpPr>
        <p:spPr bwMode="auto">
          <a:xfrm>
            <a:off x="304800" y="1295135"/>
            <a:ext cx="8686800" cy="3771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63501"/>
            <a:ext cx="2514600" cy="240771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650293A-4239-4024-813A-DCC4A0A58650}" type="datetime1">
              <a:rPr lang="ru-RU"/>
              <a:pPr>
                <a:defRPr/>
              </a:pPr>
              <a:t>13.11.2019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63501"/>
            <a:ext cx="3352800" cy="240771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9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468315" y="5397501"/>
            <a:ext cx="8523287" cy="203729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100">
                <a:solidFill>
                  <a:schemeClr val="accent1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33BF897-73A4-458C-B111-A49B3178F0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381000"/>
            <a:ext cx="8686800" cy="698500"/>
          </a:xfrm>
          <a:prstGeom prst="rect">
            <a:avLst/>
          </a:prstGeom>
        </p:spPr>
        <p:txBody>
          <a:bodyPr vert="horz" lIns="68580" tIns="34290" rIns="68580" bIns="3429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875750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881657"/>
            <a:ext cx="8629650" cy="1984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68580" tIns="34290" rIns="68580" bIns="3429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22" r:id="rId1"/>
    <p:sldLayoutId id="2147485423" r:id="rId2"/>
    <p:sldLayoutId id="2147485424" r:id="rId3"/>
    <p:sldLayoutId id="2147485420" r:id="rId4"/>
    <p:sldLayoutId id="2147485425" r:id="rId5"/>
    <p:sldLayoutId id="2147485426" r:id="rId6"/>
    <p:sldLayoutId id="2147485427" r:id="rId7"/>
    <p:sldLayoutId id="2147485428" r:id="rId8"/>
    <p:sldLayoutId id="2147485429" r:id="rId9"/>
    <p:sldLayoutId id="2147485421" r:id="rId10"/>
    <p:sldLayoutId id="2147485430" r:id="rId11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 kern="1200" cap="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Franklin Gothic Medium" pitchFamily="34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100" kern="1200">
          <a:solidFill>
            <a:schemeClr val="tx2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1500" kern="1200">
          <a:solidFill>
            <a:schemeClr val="tx2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1500" kern="1200">
          <a:solidFill>
            <a:schemeClr val="tx2"/>
          </a:solidFill>
          <a:latin typeface="+mn-lt"/>
          <a:ea typeface="+mn-ea"/>
          <a:cs typeface="+mn-cs"/>
        </a:defRPr>
      </a:lvl5pPr>
      <a:lvl6pPr marL="18859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2288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717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2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2914650" indent="-17145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1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37574" y="2641476"/>
            <a:ext cx="7668852" cy="453529"/>
          </a:xfrm>
        </p:spPr>
        <p:txBody>
          <a:bodyPr>
            <a:noAutofit/>
          </a:bodyPr>
          <a:lstStyle/>
          <a:p>
            <a:pPr algn="ctr"/>
            <a:r>
              <a:rPr lang="ru-RU" sz="2100" dirty="0" smtClean="0">
                <a:solidFill>
                  <a:schemeClr val="tx1"/>
                </a:solidFill>
              </a:rPr>
              <a:t>Подготовка итоговых отчётов по проектам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267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39652" y="1477698"/>
            <a:ext cx="6343650" cy="53970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Правительство Белгородской области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</a:rPr>
              <a:t>Департамент внутренней и кадровой политики области</a:t>
            </a:r>
          </a:p>
        </p:txBody>
      </p:sp>
      <p:pic>
        <p:nvPicPr>
          <p:cNvPr id="11268" name="Рисунок 5" descr="Герб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958" y="157200"/>
            <a:ext cx="857250" cy="113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43000" y="5298283"/>
            <a:ext cx="6858000" cy="2077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Белгород, </a:t>
            </a:r>
            <a:r>
              <a:rPr lang="ru-RU" sz="900" dirty="0" smtClean="0">
                <a:latin typeface="+mn-lt"/>
              </a:rPr>
              <a:t>2018 </a:t>
            </a:r>
            <a:r>
              <a:rPr lang="ru-RU" sz="900" dirty="0">
                <a:latin typeface="+mn-lt"/>
              </a:rPr>
              <a:t>год</a:t>
            </a:r>
          </a:p>
        </p:txBody>
      </p: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143000" y="3937620"/>
            <a:ext cx="6858000" cy="45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1300" b="1" dirty="0"/>
              <a:t>Гуков Александр Алексеевич</a:t>
            </a:r>
          </a:p>
          <a:p>
            <a:pPr algn="ctr"/>
            <a:r>
              <a:rPr lang="ru-RU" sz="1200" dirty="0"/>
              <a:t>отдел проектно-организационной деятельности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8. Отчёт по трудозатратам команды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129308"/>
            <a:ext cx="7373284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88032" y="4849624"/>
            <a:ext cx="241176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Указываются актуальные должности в соответствии со штатным расписанием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899592" y="4369668"/>
            <a:ext cx="1224136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67944" y="4945732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Трудозатраты по работам и процессам разделяются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flipV="1">
            <a:off x="5076056" y="3145532"/>
            <a:ext cx="0" cy="180020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804248" y="913284"/>
            <a:ext cx="18722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Для куратора качество работы не указывается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flipH="1">
            <a:off x="7812360" y="1345332"/>
            <a:ext cx="144016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851920" y="939706"/>
            <a:ext cx="30243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Ошибки в суммах, либо поле не заполнено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6156176" y="1201316"/>
            <a:ext cx="0" cy="7805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5393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9. Оценка реализации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01316"/>
            <a:ext cx="6912768" cy="3838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5220072" y="776521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Несоответствие критериев, значений и статуса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5940152" y="1129308"/>
            <a:ext cx="0" cy="7805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940152" y="1129308"/>
            <a:ext cx="1296144" cy="86409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940152" y="1129308"/>
            <a:ext cx="1512168" cy="237626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 flipV="1">
            <a:off x="7236296" y="4585692"/>
            <a:ext cx="360040" cy="4538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588224" y="5039510"/>
            <a:ext cx="19442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Не актуализирован уровень сложности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87498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982718"/>
            <a:ext cx="6228184" cy="4022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cxnSp>
        <p:nvCxnSpPr>
          <p:cNvPr id="24" name="Прямая со стрелкой 23"/>
          <p:cNvCxnSpPr/>
          <p:nvPr/>
        </p:nvCxnSpPr>
        <p:spPr>
          <a:xfrm flipH="1" flipV="1">
            <a:off x="7416316" y="3577580"/>
            <a:ext cx="360040" cy="45381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710880" y="4081636"/>
            <a:ext cx="14331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Указывается одно значение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7343800" y="2857500"/>
            <a:ext cx="432556" cy="117389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7504" y="2547811"/>
            <a:ext cx="14331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Не соответствие типа проекта с указанным в паспорте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824064" y="3217540"/>
            <a:ext cx="86761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9. Оценка реализации проекта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600" dirty="0" smtClean="0">
                <a:solidFill>
                  <a:schemeClr val="tx1"/>
                </a:solidFill>
              </a:rPr>
              <a:t>(продолжение)</a:t>
            </a:r>
            <a:endParaRPr lang="ru-RU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0515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37574" y="2641476"/>
            <a:ext cx="7668852" cy="453529"/>
          </a:xfrm>
        </p:spPr>
        <p:txBody>
          <a:bodyPr>
            <a:noAutofit/>
          </a:bodyPr>
          <a:lstStyle/>
          <a:p>
            <a:pPr algn="ctr"/>
            <a:r>
              <a:rPr lang="ru-RU" sz="2100" dirty="0" smtClean="0">
                <a:solidFill>
                  <a:schemeClr val="tx1"/>
                </a:solidFill>
              </a:rPr>
              <a:t>Подготовка итоговых отчётов по проектам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1267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39652" y="1477698"/>
            <a:ext cx="6343650" cy="53970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Правительство Белгородской области</a:t>
            </a:r>
          </a:p>
          <a:p>
            <a:pPr algn="ctr"/>
            <a:r>
              <a:rPr lang="ru-RU" sz="1500" dirty="0">
                <a:solidFill>
                  <a:schemeClr val="tx1"/>
                </a:solidFill>
              </a:rPr>
              <a:t>Департамент внутренней и кадровой политики области</a:t>
            </a:r>
          </a:p>
        </p:txBody>
      </p:sp>
      <p:pic>
        <p:nvPicPr>
          <p:cNvPr id="11268" name="Рисунок 5" descr="Герб.g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958" y="157200"/>
            <a:ext cx="857250" cy="1133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1143000" y="5298283"/>
            <a:ext cx="6858000" cy="20774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latin typeface="+mn-lt"/>
              </a:rPr>
              <a:t>Белгород, </a:t>
            </a:r>
            <a:r>
              <a:rPr lang="ru-RU" sz="900" dirty="0" smtClean="0">
                <a:latin typeface="+mn-lt"/>
              </a:rPr>
              <a:t>2018 </a:t>
            </a:r>
            <a:r>
              <a:rPr lang="ru-RU" sz="900" dirty="0">
                <a:latin typeface="+mn-lt"/>
              </a:rPr>
              <a:t>год</a:t>
            </a:r>
          </a:p>
        </p:txBody>
      </p:sp>
      <p:sp>
        <p:nvSpPr>
          <p:cNvPr id="11270" name="TextBox 8"/>
          <p:cNvSpPr txBox="1">
            <a:spLocks noChangeArrowheads="1"/>
          </p:cNvSpPr>
          <p:nvPr/>
        </p:nvSpPr>
        <p:spPr bwMode="auto">
          <a:xfrm>
            <a:off x="1143000" y="3937620"/>
            <a:ext cx="6858000" cy="453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/>
            <a:r>
              <a:rPr lang="ru-RU" sz="1300" b="1" dirty="0"/>
              <a:t>Гуков Александр Алексеевич</a:t>
            </a:r>
          </a:p>
          <a:p>
            <a:pPr algn="ctr"/>
            <a:r>
              <a:rPr lang="ru-RU" sz="1200" dirty="0"/>
              <a:t>отдел проектно-организационной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4652645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1. Основные положения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18295"/>
            <a:ext cx="8208912" cy="263315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Прямая со стрелкой 3"/>
          <p:cNvCxnSpPr/>
          <p:nvPr/>
        </p:nvCxnSpPr>
        <p:spPr>
          <a:xfrm flipH="1" flipV="1">
            <a:off x="7308304" y="3793604"/>
            <a:ext cx="504056" cy="122413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7460704" y="3505572"/>
            <a:ext cx="351656" cy="151216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H="1" flipV="1">
            <a:off x="7712732" y="3145532"/>
            <a:ext cx="99628" cy="187220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60332" y="5017740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подпись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8230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2. Отчёт о достижении цели и результата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85291"/>
            <a:ext cx="6444183" cy="460208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 стрелкой 9"/>
          <p:cNvCxnSpPr/>
          <p:nvPr/>
        </p:nvCxnSpPr>
        <p:spPr>
          <a:xfrm flipH="1">
            <a:off x="6587691" y="2209428"/>
            <a:ext cx="36004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006050" y="2065412"/>
            <a:ext cx="18144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Не размещены </a:t>
            </a:r>
            <a:r>
              <a:rPr lang="ru-RU" sz="1200" dirty="0">
                <a:solidFill>
                  <a:srgbClr val="FF0000"/>
                </a:solidFill>
                <a:latin typeface="+mn-lt"/>
              </a:rPr>
              <a:t>подтверждающие документы в АИС 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«ПУ"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H="1">
            <a:off x="5148064" y="1921396"/>
            <a:ext cx="1857986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06050" y="1675755"/>
            <a:ext cx="181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  <a:latin typeface="+mn-lt"/>
              </a:rPr>
              <a:t>Значения вынесены в отдельный столбец</a:t>
            </a:r>
            <a:endParaRPr lang="ru-RU" sz="12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 flipH="1">
            <a:off x="5076056" y="3505572"/>
            <a:ext cx="192999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020272" y="3259931"/>
            <a:ext cx="181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Не указываются фактические значения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2" name="Прямая со стрелкой 21"/>
          <p:cNvCxnSpPr/>
          <p:nvPr/>
        </p:nvCxnSpPr>
        <p:spPr>
          <a:xfrm flipH="1">
            <a:off x="4313776" y="4153644"/>
            <a:ext cx="269227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020272" y="3908003"/>
            <a:ext cx="18144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Отсутствуют некоторые требования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260210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057300"/>
            <a:ext cx="6264696" cy="3806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3. Отчёт по содержанию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1259632" y="2137420"/>
            <a:ext cx="85698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496" y="1561356"/>
            <a:ext cx="154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Отсутствует разделение на работы и процессы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1259632" y="4585692"/>
            <a:ext cx="32225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5496" y="4354859"/>
            <a:ext cx="1544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Не указывается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 flipV="1">
            <a:off x="5796136" y="4742775"/>
            <a:ext cx="0" cy="27496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76056" y="4968379"/>
            <a:ext cx="17281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Ошибочно указана фактические дата завершения проекта, длительность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flipV="1">
            <a:off x="5796136" y="4769341"/>
            <a:ext cx="648072" cy="24839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7606647" y="2785492"/>
            <a:ext cx="43915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7956376" y="2281436"/>
            <a:ext cx="1296144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Для блоков работ трудозатраты не указываются и  рассчитываются отдельно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flipH="1">
            <a:off x="7606647" y="3985821"/>
            <a:ext cx="439159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956376" y="3495262"/>
            <a:ext cx="12961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Необходимо указывать фактические трудозатраты, а не длительность (1 день = 8 часов)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5496" y="2425452"/>
            <a:ext cx="1247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rgbClr val="FF0000"/>
                </a:solidFill>
                <a:latin typeface="+mn-lt"/>
              </a:rPr>
              <a:t>Для блоков работ признак не </a:t>
            </a:r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указывается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41" name="Прямая со стрелкой 40"/>
          <p:cNvCxnSpPr/>
          <p:nvPr/>
        </p:nvCxnSpPr>
        <p:spPr>
          <a:xfrm>
            <a:off x="1115616" y="2785492"/>
            <a:ext cx="856985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87358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4. Отчёт по бюджету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8860" y="1129308"/>
            <a:ext cx="6337121" cy="432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>
            <a:off x="1187624" y="3366909"/>
            <a:ext cx="194421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-3760" y="3073524"/>
            <a:ext cx="15441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Ошибки в суммах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1187624" y="3649588"/>
            <a:ext cx="104890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07504" y="3361556"/>
            <a:ext cx="15441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Блоки работ с бюджетом необходимо раскрывать до конечной работы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>
            <a:off x="5580112" y="1993404"/>
            <a:ext cx="2232248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834788" y="1577905"/>
            <a:ext cx="11564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Необходимо указывать фактический бюджет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4809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5. Отчёт по рискам проекта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89348"/>
            <a:ext cx="8431573" cy="3314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Прямая со стрелкой 12"/>
          <p:cNvCxnSpPr/>
          <p:nvPr/>
        </p:nvCxnSpPr>
        <p:spPr>
          <a:xfrm flipH="1">
            <a:off x="5652120" y="1705372"/>
            <a:ext cx="1116124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96196" y="1489348"/>
            <a:ext cx="20882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Раздел не заполнен, либо заполнен частично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275856" y="4804114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Не указаны внеплановые риски</a:t>
            </a:r>
            <a:endParaRPr lang="ru-RU" sz="12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flipH="1" flipV="1">
            <a:off x="2267744" y="4585692"/>
            <a:ext cx="1008112" cy="4492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7860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6. Извлеченные </a:t>
            </a:r>
            <a:r>
              <a:rPr lang="ru-RU" dirty="0">
                <a:solidFill>
                  <a:schemeClr val="tx1"/>
                </a:solidFill>
              </a:rPr>
              <a:t>уроки проекта и рекомендации</a:t>
            </a: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38338"/>
            <a:ext cx="8820472" cy="1680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 стрелкой 7"/>
          <p:cNvCxnSpPr>
            <a:stCxn id="9" idx="1"/>
          </p:cNvCxnSpPr>
          <p:nvPr/>
        </p:nvCxnSpPr>
        <p:spPr>
          <a:xfrm flipH="1" flipV="1">
            <a:off x="3275856" y="3073524"/>
            <a:ext cx="1144076" cy="1198295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19932" y="3948653"/>
            <a:ext cx="432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FF0000"/>
                </a:solidFill>
                <a:latin typeface="+mn-lt"/>
              </a:rPr>
              <a:t>Раздел либо не заполнен, либо не имеет ничего общего с накоплением </a:t>
            </a:r>
            <a:r>
              <a:rPr lang="ru-RU" sz="1200" dirty="0">
                <a:solidFill>
                  <a:srgbClr val="FF0000"/>
                </a:solidFill>
                <a:latin typeface="+mn-lt"/>
              </a:rPr>
              <a:t>практики применения проектного подхода к управлению</a:t>
            </a:r>
          </a:p>
        </p:txBody>
      </p:sp>
      <p:cxnSp>
        <p:nvCxnSpPr>
          <p:cNvPr id="11" name="Прямая со стрелкой 10"/>
          <p:cNvCxnSpPr>
            <a:stCxn id="9" idx="1"/>
          </p:cNvCxnSpPr>
          <p:nvPr/>
        </p:nvCxnSpPr>
        <p:spPr>
          <a:xfrm flipH="1" flipV="1">
            <a:off x="3986318" y="2929512"/>
            <a:ext cx="433614" cy="134230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057990" y="1722314"/>
            <a:ext cx="180020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91680" y="1445315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  <a:latin typeface="+mn-lt"/>
              </a:rPr>
              <a:t>Изменён порядок</a:t>
            </a:r>
            <a:endParaRPr lang="ru-RU" sz="1200" dirty="0">
              <a:solidFill>
                <a:srgbClr val="00B05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3182050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7. Определение управленческих трудозатрат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913284"/>
            <a:ext cx="6552728" cy="464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 стрелкой 11"/>
          <p:cNvCxnSpPr/>
          <p:nvPr/>
        </p:nvCxnSpPr>
        <p:spPr>
          <a:xfrm>
            <a:off x="1259632" y="2436496"/>
            <a:ext cx="313576" cy="293548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7504" y="2159497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  <a:latin typeface="+mn-lt"/>
              </a:rPr>
              <a:t>Расчёты исключены, изменены характеристики</a:t>
            </a:r>
            <a:endParaRPr lang="ru-RU" sz="12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>
            <a:off x="1259632" y="2436496"/>
            <a:ext cx="216024" cy="250923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259632" y="2436496"/>
            <a:ext cx="4032448" cy="70903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1259632" y="2436496"/>
            <a:ext cx="3456384" cy="799274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259632" y="2436496"/>
            <a:ext cx="3168352" cy="142911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H="1">
            <a:off x="7884368" y="3691114"/>
            <a:ext cx="360040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229624" y="3577580"/>
            <a:ext cx="8068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Ошибки в расчётах (2х1=8?)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1" name="Прямая со стрелкой 30"/>
          <p:cNvCxnSpPr/>
          <p:nvPr/>
        </p:nvCxnSpPr>
        <p:spPr>
          <a:xfrm flipH="1">
            <a:off x="7037052" y="2990494"/>
            <a:ext cx="1207356" cy="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229624" y="2876960"/>
            <a:ext cx="80687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Ошибки в подсчёте работ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27428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41485"/>
            <a:ext cx="6552728" cy="2236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1" y="5497421"/>
            <a:ext cx="9036496" cy="203729"/>
          </a:xfrm>
        </p:spPr>
        <p:txBody>
          <a:bodyPr/>
          <a:lstStyle/>
          <a:p>
            <a:pPr>
              <a:defRPr/>
            </a:pPr>
            <a:fld id="{79CFF599-BB37-4D30-A315-FFDC7B0DD011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07504" y="3691114"/>
            <a:ext cx="15121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B050"/>
                </a:solidFill>
                <a:latin typeface="+mn-lt"/>
              </a:rPr>
              <a:t>Расчёты исключены, изменены характеристики</a:t>
            </a:r>
            <a:endParaRPr lang="ru-RU" sz="1200" dirty="0">
              <a:solidFill>
                <a:srgbClr val="00B050"/>
              </a:solidFill>
              <a:latin typeface="+mn-lt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V="1">
            <a:off x="611560" y="2785492"/>
            <a:ext cx="792088" cy="843786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611560" y="3207385"/>
            <a:ext cx="792088" cy="421893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611560" y="2276358"/>
            <a:ext cx="4032448" cy="135292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5220072" y="1705372"/>
            <a:ext cx="2808312" cy="2880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920880" y="1489348"/>
            <a:ext cx="118762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FF0000"/>
                </a:solidFill>
                <a:latin typeface="+mn-lt"/>
              </a:rPr>
              <a:t>Ошибки в фиксированных значениях</a:t>
            </a:r>
            <a:endParaRPr lang="ru-RU" sz="1100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3" name="Прямая со стрелкой 32"/>
          <p:cNvCxnSpPr/>
          <p:nvPr/>
        </p:nvCxnSpPr>
        <p:spPr>
          <a:xfrm flipH="1">
            <a:off x="6876256" y="1705372"/>
            <a:ext cx="1152128" cy="2880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Заголовок 1"/>
          <p:cNvSpPr>
            <a:spLocks noGrp="1"/>
          </p:cNvSpPr>
          <p:nvPr>
            <p:ph type="title"/>
          </p:nvPr>
        </p:nvSpPr>
        <p:spPr>
          <a:xfrm>
            <a:off x="1169622" y="70768"/>
            <a:ext cx="6515100" cy="6985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7. Определение управленческих трудозатрат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sz="1600" dirty="0">
                <a:solidFill>
                  <a:schemeClr val="tx1"/>
                </a:solidFill>
              </a:rPr>
              <a:t>(продолжение)</a:t>
            </a:r>
            <a:endParaRPr lang="ru-RU" sz="1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25716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Другая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000000"/>
      </a:hlink>
      <a:folHlink>
        <a:srgbClr val="002060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36203</TotalTime>
  <Words>318</Words>
  <Application>Microsoft Office PowerPoint</Application>
  <PresentationFormat>Экран (16:10)</PresentationFormat>
  <Paragraphs>69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Medium</vt:lpstr>
      <vt:lpstr>Wingdings 2</vt:lpstr>
      <vt:lpstr>Трек</vt:lpstr>
      <vt:lpstr>Подготовка итоговых отчётов по проектам</vt:lpstr>
      <vt:lpstr>1. Основные положения</vt:lpstr>
      <vt:lpstr>2. Отчёт о достижении цели и результата проекта</vt:lpstr>
      <vt:lpstr>3. Отчёт по содержанию проекта</vt:lpstr>
      <vt:lpstr>4. Отчёт по бюджету проекта</vt:lpstr>
      <vt:lpstr>5. Отчёт по рискам проекта</vt:lpstr>
      <vt:lpstr>6. Извлеченные уроки проекта и рекомендации</vt:lpstr>
      <vt:lpstr>7. Определение управленческих трудозатрат</vt:lpstr>
      <vt:lpstr>7. Определение управленческих трудозатрат (продолжение)</vt:lpstr>
      <vt:lpstr>8. Отчёт по трудозатратам команды проекта</vt:lpstr>
      <vt:lpstr>9. Оценка реализации проекта</vt:lpstr>
      <vt:lpstr>9. Оценка реализации проекта (продолжение)</vt:lpstr>
      <vt:lpstr>Подготовка итоговых отчётов по проектам</vt:lpstr>
    </vt:vector>
  </TitlesOfParts>
  <Company>GUP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С.Ткаченко</dc:creator>
  <cp:lastModifiedBy>Любченко Т.С.</cp:lastModifiedBy>
  <cp:revision>2173</cp:revision>
  <cp:lastPrinted>2016-06-21T06:01:40Z</cp:lastPrinted>
  <dcterms:created xsi:type="dcterms:W3CDTF">2010-02-20T13:06:54Z</dcterms:created>
  <dcterms:modified xsi:type="dcterms:W3CDTF">2019-11-13T12:49:54Z</dcterms:modified>
</cp:coreProperties>
</file>